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A7931-9618-401E-9E6D-2197714D1B2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98B01-E63A-4011-AB26-FA6A3800D2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4867D87-4A5A-433B-8670-0042CB406C8C}" type="datetime1">
              <a:rPr lang="en-US" smtClean="0"/>
              <a:t>9/9/2015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CA74-63E0-4C6E-9473-A7313F74B210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F8AB-4F7B-463A-A1B3-4924C2C28EBF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B0AD13B-07E5-4E1C-9859-2C503E62F80F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0AED045-B709-4302-92B9-F3B09718554F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04CFA5-C74A-4931-AB39-81D5DAF4B5F8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64A24FD-3106-4339-996E-57802357BD57}" type="datetime1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5AF6-E0ED-4703-94A1-773B3D59B5CA}" type="datetime1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7E4839-F058-47BA-B2CB-3FDB1795CE04}" type="datetime1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3EEA477-763B-4D5D-A8B4-A23C81DB9E57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A7AB69E-1159-4093-9501-2C013F18C156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9CCDC26-6E09-4E71-90B8-02CDBF5CAF52}" type="datetime1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Computer Security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Cryptography (3/3)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Akkradach</a:t>
            </a:r>
            <a:r>
              <a:rPr lang="en-US" dirty="0" smtClean="0"/>
              <a:t> W.</a:t>
            </a:r>
          </a:p>
          <a:p>
            <a:r>
              <a:rPr lang="en-US" dirty="0" smtClean="0"/>
              <a:t>Dept. of Computer Engineering</a:t>
            </a:r>
          </a:p>
          <a:p>
            <a:r>
              <a:rPr lang="en-US" dirty="0" smtClean="0"/>
              <a:t>KMITL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Exponentiation:</a:t>
            </a:r>
            <a:br>
              <a:rPr lang="en-US" dirty="0" smtClean="0"/>
            </a:br>
            <a:r>
              <a:rPr lang="en-US" i="1" dirty="0" err="1" smtClean="0"/>
              <a:t>x</a:t>
            </a:r>
            <a:r>
              <a:rPr lang="en-US" i="1" baseline="30000" dirty="0" err="1" smtClean="0"/>
              <a:t>y</a:t>
            </a:r>
            <a:r>
              <a:rPr lang="en-US" dirty="0" smtClean="0"/>
              <a:t> (mod 10)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6" cy="407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x</a:t>
                      </a:r>
                      <a:r>
                        <a:rPr lang="en-US" i="1" baseline="30000" dirty="0" err="1" smtClean="0"/>
                        <a:t>y</a:t>
                      </a:r>
                      <a:endParaRPr lang="en-US" i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Exponentiation:</a:t>
            </a:r>
            <a:br>
              <a:rPr lang="en-US" dirty="0" smtClean="0"/>
            </a:br>
            <a:r>
              <a:rPr lang="en-US" dirty="0" smtClean="0"/>
              <a:t>Useful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x</a:t>
            </a:r>
            <a:r>
              <a:rPr lang="en-US" i="1" baseline="30000" dirty="0" err="1" smtClean="0"/>
              <a:t>y</a:t>
            </a:r>
            <a:r>
              <a:rPr lang="en-US" dirty="0" smtClean="0"/>
              <a:t> (mod 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y</a:t>
            </a:r>
            <a:r>
              <a:rPr lang="en-US" baseline="30000" dirty="0" err="1" smtClean="0"/>
              <a:t>+</a:t>
            </a:r>
            <a:r>
              <a:rPr lang="en-US" i="1" baseline="30000" dirty="0" err="1" smtClean="0"/>
              <a:t>n</a:t>
            </a:r>
            <a:r>
              <a:rPr lang="en-US" dirty="0" smtClean="0"/>
              <a:t> (mod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i="1" dirty="0" err="1" smtClean="0"/>
              <a:t>x</a:t>
            </a:r>
            <a:r>
              <a:rPr lang="en-US" i="1" baseline="30000" dirty="0" err="1" smtClean="0"/>
              <a:t>y</a:t>
            </a:r>
            <a:r>
              <a:rPr lang="en-US" dirty="0" smtClean="0"/>
              <a:t> (mod 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y</a:t>
            </a:r>
            <a:r>
              <a:rPr lang="en-US" baseline="30000" dirty="0" smtClean="0"/>
              <a:t> mod </a:t>
            </a:r>
            <a:r>
              <a:rPr lang="en-US" baseline="30000" dirty="0" smtClean="0">
                <a:sym typeface="Symbol"/>
              </a:rPr>
              <a:t>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))</a:t>
            </a:r>
            <a:r>
              <a:rPr lang="en-US" dirty="0" smtClean="0"/>
              <a:t> (mod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must be square free!</a:t>
            </a:r>
          </a:p>
          <a:p>
            <a:endParaRPr lang="en-US" i="1" dirty="0" smtClean="0"/>
          </a:p>
          <a:p>
            <a:r>
              <a:rPr lang="en-US" i="1" dirty="0" smtClean="0"/>
              <a:t>y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1 (mod </a:t>
            </a:r>
            <a:r>
              <a:rPr lang="en-US" dirty="0" smtClean="0">
                <a:sym typeface="Symbol"/>
              </a:rPr>
              <a:t>(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RSA: </a:t>
            </a:r>
            <a:r>
              <a:rPr lang="en-US" dirty="0" err="1" smtClean="0"/>
              <a:t>Rivest</a:t>
            </a:r>
            <a:r>
              <a:rPr lang="en-US" dirty="0" smtClean="0"/>
              <a:t>, Shamir, </a:t>
            </a:r>
            <a:r>
              <a:rPr lang="en-US" dirty="0" err="1" smtClean="0"/>
              <a:t>Adleman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>
            <a:normAutofit/>
          </a:bodyPr>
          <a:lstStyle/>
          <a:p>
            <a:r>
              <a:rPr lang="en-US" dirty="0" smtClean="0"/>
              <a:t>Choose distinct prime numbers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err="1" smtClean="0"/>
              <a:t>pq</a:t>
            </a:r>
            <a:endParaRPr lang="en-US" i="1" dirty="0" smtClean="0"/>
          </a:p>
          <a:p>
            <a:pPr lvl="1"/>
            <a:r>
              <a:rPr lang="en-US" dirty="0" smtClean="0">
                <a:sym typeface="Symbol"/>
              </a:rPr>
              <a:t>(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= (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-1)(</a:t>
            </a:r>
            <a:r>
              <a:rPr lang="en-US" i="1" dirty="0" smtClean="0">
                <a:sym typeface="Symbol"/>
              </a:rPr>
              <a:t>q</a:t>
            </a:r>
            <a:r>
              <a:rPr lang="en-US" dirty="0" smtClean="0">
                <a:sym typeface="Symbol"/>
              </a:rPr>
              <a:t>-1)</a:t>
            </a:r>
          </a:p>
          <a:p>
            <a:r>
              <a:rPr lang="en-US" dirty="0" smtClean="0">
                <a:sym typeface="Symbol"/>
              </a:rPr>
              <a:t>Choose </a:t>
            </a:r>
            <a:r>
              <a:rPr lang="en-US" i="1" dirty="0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 then </a:t>
            </a:r>
            <a:r>
              <a:rPr lang="en-US" i="1" dirty="0" smtClean="0">
                <a:sym typeface="Symbol"/>
              </a:rPr>
              <a:t>d</a:t>
            </a:r>
            <a:r>
              <a:rPr lang="en-US" dirty="0" smtClean="0">
                <a:sym typeface="Symbol"/>
              </a:rPr>
              <a:t> (w/ some conditions)</a:t>
            </a:r>
            <a:endParaRPr lang="en-US" i="1" dirty="0" smtClean="0">
              <a:sym typeface="Symbol"/>
            </a:endParaRPr>
          </a:p>
          <a:p>
            <a:pPr lvl="1"/>
            <a:r>
              <a:rPr lang="en-US" i="1" dirty="0" smtClean="0"/>
              <a:t>e </a:t>
            </a:r>
            <a:r>
              <a:rPr lang="en-US" i="1" dirty="0" smtClean="0">
                <a:sym typeface="Symbol"/>
              </a:rPr>
              <a:t></a:t>
            </a:r>
            <a:r>
              <a:rPr lang="en-US" i="1" dirty="0" smtClean="0"/>
              <a:t> d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1 (mod </a:t>
            </a:r>
            <a:r>
              <a:rPr lang="en-US" dirty="0" smtClean="0">
                <a:sym typeface="Symbol"/>
              </a:rPr>
              <a:t>(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))</a:t>
            </a:r>
          </a:p>
          <a:p>
            <a:pPr lvl="2"/>
            <a:r>
              <a:rPr lang="en-US" dirty="0" smtClean="0">
                <a:sym typeface="Symbol"/>
              </a:rPr>
              <a:t>e is public key exponent</a:t>
            </a:r>
          </a:p>
          <a:p>
            <a:pPr lvl="2"/>
            <a:r>
              <a:rPr lang="en-US" dirty="0" smtClean="0">
                <a:sym typeface="Symbol"/>
              </a:rPr>
              <a:t>d is private key exponent</a:t>
            </a:r>
          </a:p>
          <a:p>
            <a:r>
              <a:rPr lang="en-US" dirty="0" smtClean="0">
                <a:sym typeface="Symbol"/>
              </a:rPr>
              <a:t>As </a:t>
            </a:r>
            <a:r>
              <a:rPr lang="en-US" i="1" dirty="0" err="1" smtClean="0">
                <a:sym typeface="Symbol"/>
              </a:rPr>
              <a:t>x</a:t>
            </a:r>
            <a:r>
              <a:rPr lang="en-US" i="1" baseline="30000" dirty="0" err="1" smtClean="0">
                <a:sym typeface="Symbol"/>
              </a:rPr>
              <a:t>ed</a:t>
            </a:r>
            <a:r>
              <a:rPr lang="en-US" dirty="0" smtClean="0">
                <a:sym typeface="Symbol"/>
              </a:rPr>
              <a:t> 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(mod 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and </a:t>
            </a:r>
            <a:r>
              <a:rPr lang="en-US" i="1" dirty="0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&lt;</a:t>
            </a:r>
            <a:r>
              <a:rPr lang="en-US" i="1" dirty="0" smtClean="0">
                <a:sym typeface="Symbol"/>
              </a:rPr>
              <a:t>n</a:t>
            </a:r>
          </a:p>
          <a:p>
            <a:pPr lvl="1"/>
            <a:r>
              <a:rPr lang="en-US" dirty="0" smtClean="0">
                <a:sym typeface="Symbol"/>
              </a:rPr>
              <a:t>Encipher: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 </a:t>
            </a:r>
            <a:r>
              <a:rPr lang="en-US" i="1" dirty="0" smtClean="0">
                <a:sym typeface="Symbol"/>
              </a:rPr>
              <a:t>m</a:t>
            </a:r>
            <a:r>
              <a:rPr lang="en-US" i="1" baseline="30000" dirty="0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 (mod 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  </a:t>
            </a:r>
            <a:r>
              <a:rPr lang="en-US" i="1" dirty="0" err="1" smtClean="0">
                <a:sym typeface="Symbol"/>
              </a:rPr>
              <a:t>e</a:t>
            </a:r>
            <a:r>
              <a:rPr lang="en-US" dirty="0" err="1" smtClean="0">
                <a:sym typeface="Symbol"/>
              </a:rPr>
              <a:t>,</a:t>
            </a:r>
            <a:r>
              <a:rPr lang="en-US" i="1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 is </a:t>
            </a:r>
            <a:r>
              <a:rPr lang="en-US" b="1" dirty="0" smtClean="0">
                <a:sym typeface="Symbol"/>
              </a:rPr>
              <a:t>public</a:t>
            </a:r>
            <a:r>
              <a:rPr lang="en-US" dirty="0" smtClean="0">
                <a:sym typeface="Symbol"/>
              </a:rPr>
              <a:t> key</a:t>
            </a:r>
            <a:endParaRPr lang="en-US" i="1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Decipher: </a:t>
            </a:r>
            <a:r>
              <a:rPr lang="en-US" i="1" dirty="0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 </a:t>
            </a:r>
            <a:r>
              <a:rPr lang="en-US" i="1" dirty="0" err="1" smtClean="0">
                <a:sym typeface="Symbol"/>
              </a:rPr>
              <a:t>c</a:t>
            </a:r>
            <a:r>
              <a:rPr lang="en-US" i="1" baseline="30000" dirty="0" err="1" smtClean="0">
                <a:sym typeface="Symbol"/>
              </a:rPr>
              <a:t>d</a:t>
            </a:r>
            <a:r>
              <a:rPr lang="en-US" dirty="0" smtClean="0">
                <a:sym typeface="Symbol"/>
              </a:rPr>
              <a:t> (mod 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 </a:t>
            </a:r>
            <a:r>
              <a:rPr lang="en-US" i="1" dirty="0" err="1" smtClean="0">
                <a:sym typeface="Symbol"/>
              </a:rPr>
              <a:t>d</a:t>
            </a:r>
            <a:r>
              <a:rPr lang="en-US" dirty="0" err="1" smtClean="0">
                <a:sym typeface="Symbol"/>
              </a:rPr>
              <a:t>,</a:t>
            </a:r>
            <a:r>
              <a:rPr lang="en-US" i="1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 is </a:t>
            </a:r>
            <a:r>
              <a:rPr lang="en-US" b="1" dirty="0" smtClean="0">
                <a:sym typeface="Symbol"/>
              </a:rPr>
              <a:t>private</a:t>
            </a:r>
            <a:r>
              <a:rPr lang="en-US" dirty="0" smtClean="0">
                <a:sym typeface="Symbol"/>
              </a:rPr>
              <a:t> key</a:t>
            </a:r>
            <a:endParaRPr lang="en-US" i="1" dirty="0" smtClean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Encryption/Decryption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Alice has</a:t>
            </a:r>
          </a:p>
          <a:p>
            <a:pPr lvl="1"/>
            <a:r>
              <a:rPr lang="en-US" dirty="0" smtClean="0">
                <a:sym typeface="Symbol"/>
              </a:rPr>
              <a:t></a:t>
            </a:r>
            <a:r>
              <a:rPr lang="en-US" i="1" dirty="0" err="1" smtClean="0">
                <a:sym typeface="Symbol"/>
              </a:rPr>
              <a:t>e</a:t>
            </a:r>
            <a:r>
              <a:rPr lang="en-US" dirty="0" err="1" smtClean="0">
                <a:sym typeface="Symbol"/>
              </a:rPr>
              <a:t>,</a:t>
            </a:r>
            <a:r>
              <a:rPr lang="en-US" i="1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 as PUBLIC key and announces it</a:t>
            </a:r>
          </a:p>
          <a:p>
            <a:pPr lvl="1"/>
            <a:r>
              <a:rPr lang="en-US" dirty="0" smtClean="0">
                <a:sym typeface="Symbol"/>
              </a:rPr>
              <a:t></a:t>
            </a:r>
            <a:r>
              <a:rPr lang="en-US" i="1" dirty="0" err="1" smtClean="0">
                <a:sym typeface="Symbol"/>
              </a:rPr>
              <a:t>d</a:t>
            </a:r>
            <a:r>
              <a:rPr lang="en-US" dirty="0" err="1" smtClean="0">
                <a:sym typeface="Symbol"/>
              </a:rPr>
              <a:t>,</a:t>
            </a:r>
            <a:r>
              <a:rPr lang="en-US" i="1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</a:t>
            </a:r>
            <a:r>
              <a:rPr lang="en-US" dirty="0" smtClean="0"/>
              <a:t> as PRIVATE key and keeps it secret</a:t>
            </a:r>
          </a:p>
          <a:p>
            <a:r>
              <a:rPr lang="en-US" dirty="0" smtClean="0"/>
              <a:t>Bob wants to send </a:t>
            </a:r>
            <a:r>
              <a:rPr lang="en-US" i="1" dirty="0" smtClean="0"/>
              <a:t>m</a:t>
            </a:r>
            <a:r>
              <a:rPr lang="en-US" dirty="0" smtClean="0"/>
              <a:t> to Alice securely</a:t>
            </a:r>
          </a:p>
          <a:p>
            <a:pPr lvl="1"/>
            <a:r>
              <a:rPr lang="en-US" dirty="0" smtClean="0"/>
              <a:t>Bob uses Alice’s PUBLIC key to encipher</a:t>
            </a:r>
          </a:p>
          <a:p>
            <a:r>
              <a:rPr lang="en-US" dirty="0" smtClean="0"/>
              <a:t>Alice gets the </a:t>
            </a:r>
            <a:r>
              <a:rPr lang="en-US" dirty="0" err="1" smtClean="0"/>
              <a:t>ciphertext</a:t>
            </a:r>
            <a:r>
              <a:rPr lang="en-US" dirty="0" smtClean="0"/>
              <a:t> from Bob</a:t>
            </a:r>
          </a:p>
          <a:p>
            <a:pPr lvl="1"/>
            <a:r>
              <a:rPr lang="en-US" dirty="0" smtClean="0"/>
              <a:t>Alice uses Alice’s PRIVATE key to decipher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Alice wants to sign digital content then send to Bob</a:t>
            </a:r>
          </a:p>
          <a:p>
            <a:pPr lvl="1"/>
            <a:r>
              <a:rPr lang="en-US" dirty="0" smtClean="0"/>
              <a:t>Alice computes </a:t>
            </a:r>
            <a:r>
              <a:rPr lang="en-US" i="1" dirty="0" smtClean="0"/>
              <a:t>MD</a:t>
            </a:r>
            <a:r>
              <a:rPr lang="en-US" dirty="0" smtClean="0"/>
              <a:t> from that content</a:t>
            </a:r>
          </a:p>
          <a:p>
            <a:pPr lvl="1"/>
            <a:r>
              <a:rPr lang="en-US" dirty="0" smtClean="0"/>
              <a:t>Alice signs </a:t>
            </a:r>
            <a:r>
              <a:rPr lang="en-US" i="1" dirty="0" smtClean="0"/>
              <a:t>MD</a:t>
            </a:r>
            <a:r>
              <a:rPr lang="en-US" dirty="0" smtClean="0"/>
              <a:t> with her own PRIVATE key</a:t>
            </a:r>
          </a:p>
          <a:p>
            <a:r>
              <a:rPr lang="en-US" dirty="0" smtClean="0"/>
              <a:t>Bob gets the digital content from Alice</a:t>
            </a:r>
          </a:p>
          <a:p>
            <a:pPr lvl="1"/>
            <a:r>
              <a:rPr lang="en-US" dirty="0" smtClean="0"/>
              <a:t>Bob computes </a:t>
            </a:r>
            <a:r>
              <a:rPr lang="en-US" i="1" dirty="0" smtClean="0"/>
              <a:t>MD’</a:t>
            </a:r>
            <a:r>
              <a:rPr lang="en-US" dirty="0" smtClean="0"/>
              <a:t> from received content</a:t>
            </a:r>
          </a:p>
          <a:p>
            <a:pPr lvl="1"/>
            <a:r>
              <a:rPr lang="en-US" dirty="0" smtClean="0"/>
              <a:t>Bob computes MD from signed MD with Alice’s PUBLIC key</a:t>
            </a:r>
          </a:p>
          <a:p>
            <a:pPr lvl="1"/>
            <a:r>
              <a:rPr lang="en-US" dirty="0" smtClean="0"/>
              <a:t>Bob compares </a:t>
            </a:r>
            <a:r>
              <a:rPr lang="en-US" i="1" dirty="0" smtClean="0"/>
              <a:t>MD</a:t>
            </a:r>
            <a:r>
              <a:rPr lang="en-US" dirty="0" smtClean="0"/>
              <a:t> with </a:t>
            </a:r>
            <a:r>
              <a:rPr lang="en-US" i="1" dirty="0" smtClean="0"/>
              <a:t>MD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Solutions (1)</a:t>
            </a:r>
            <a:endParaRPr lang="en-US" dirty="0"/>
          </a:p>
        </p:txBody>
      </p:sp>
      <p:pic>
        <p:nvPicPr>
          <p:cNvPr id="1030" name="Picture 6" descr="21058391-2d70-42f9-bf25-8ead79705b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293987"/>
            <a:ext cx="3162300" cy="2143125"/>
          </a:xfrm>
          <a:prstGeom prst="rect">
            <a:avLst/>
          </a:prstGeom>
          <a:noFill/>
        </p:spPr>
      </p:pic>
      <p:pic>
        <p:nvPicPr>
          <p:cNvPr id="1032" name="Picture 8" descr="50f0afca-e520-46b5-8e12-6e295dfe86d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4869160"/>
            <a:ext cx="5029200" cy="85725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Solutions (2)</a:t>
            </a:r>
            <a:endParaRPr lang="en-US" dirty="0"/>
          </a:p>
        </p:txBody>
      </p:sp>
      <p:pic>
        <p:nvPicPr>
          <p:cNvPr id="1026" name="Picture 2" descr="35451fb8-5e11-4d67-ba6e-e5d4da6febc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6714" y="2492896"/>
            <a:ext cx="4781550" cy="819150"/>
          </a:xfrm>
          <a:prstGeom prst="rect">
            <a:avLst/>
          </a:prstGeom>
          <a:noFill/>
        </p:spPr>
      </p:pic>
      <p:pic>
        <p:nvPicPr>
          <p:cNvPr id="1028" name="Picture 4" descr="d1b14a27-5cfb-4df2-89f7-9902193787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125" y="3933056"/>
            <a:ext cx="3648075" cy="193357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Solutions (3)</a:t>
            </a:r>
            <a:endParaRPr lang="en-US" dirty="0"/>
          </a:p>
        </p:txBody>
      </p:sp>
      <p:pic>
        <p:nvPicPr>
          <p:cNvPr id="29698" name="Picture 2" descr="e81cca9b-c780-49d9-a3f9-69cc3c44218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448" y="2924944"/>
            <a:ext cx="4800600" cy="2266950"/>
          </a:xfrm>
          <a:prstGeom prst="rect">
            <a:avLst/>
          </a:prstGeom>
          <a:noFill/>
        </p:spPr>
      </p:pic>
      <p:pic>
        <p:nvPicPr>
          <p:cNvPr id="29700" name="Picture 4" descr="97705e57-0a94-4197-99c3-40bb58a9eaa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4963" y="1268760"/>
            <a:ext cx="3819525" cy="54102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Solutions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PKI</a:t>
            </a:r>
          </a:p>
          <a:p>
            <a:pPr lvl="1"/>
            <a:r>
              <a:rPr lang="en-US" dirty="0" smtClean="0"/>
              <a:t>Certificates</a:t>
            </a:r>
          </a:p>
          <a:p>
            <a:pPr lvl="1"/>
            <a:r>
              <a:rPr lang="en-US" dirty="0" smtClean="0"/>
              <a:t>CA</a:t>
            </a:r>
          </a:p>
          <a:p>
            <a:pPr lvl="2"/>
            <a:r>
              <a:rPr lang="en-US" dirty="0" smtClean="0"/>
              <a:t>Root CA</a:t>
            </a:r>
          </a:p>
          <a:p>
            <a:pPr lvl="2"/>
            <a:r>
              <a:rPr lang="en-US" dirty="0" smtClean="0"/>
              <a:t>Intermediate CA</a:t>
            </a:r>
          </a:p>
          <a:p>
            <a:pPr lvl="1"/>
            <a:r>
              <a:rPr lang="en-US" dirty="0" smtClean="0"/>
              <a:t>CRL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Distribution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parties = Too many keys</a:t>
            </a:r>
          </a:p>
          <a:p>
            <a:endParaRPr lang="en-US" dirty="0" smtClean="0"/>
          </a:p>
          <a:p>
            <a:r>
              <a:rPr lang="en-US" dirty="0" smtClean="0"/>
              <a:t>Key Distribution Center … how to trust?</a:t>
            </a:r>
          </a:p>
          <a:p>
            <a:endParaRPr lang="en-US" dirty="0" smtClean="0"/>
          </a:p>
          <a:p>
            <a:r>
              <a:rPr lang="en-US" dirty="0" smtClean="0"/>
              <a:t>Secure communication w/ </a:t>
            </a:r>
            <a:r>
              <a:rPr lang="en-US" u="sng" dirty="0" smtClean="0"/>
              <a:t>strangers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Theory</a:t>
            </a:r>
          </a:p>
          <a:p>
            <a:pPr lvl="1"/>
            <a:r>
              <a:rPr lang="en-US" dirty="0" smtClean="0"/>
              <a:t>Modular Arithmetic</a:t>
            </a:r>
          </a:p>
          <a:p>
            <a:pPr lvl="1"/>
            <a:r>
              <a:rPr lang="en-US" dirty="0" smtClean="0"/>
              <a:t>Prime numbers</a:t>
            </a:r>
          </a:p>
          <a:p>
            <a:r>
              <a:rPr lang="en-US" dirty="0" smtClean="0"/>
              <a:t>RSA</a:t>
            </a:r>
          </a:p>
          <a:p>
            <a:r>
              <a:rPr lang="en-US" dirty="0" smtClean="0"/>
              <a:t>Encryption/Decryption</a:t>
            </a:r>
          </a:p>
          <a:p>
            <a:r>
              <a:rPr lang="en-US" dirty="0" smtClean="0"/>
              <a:t>Digital Signatures</a:t>
            </a:r>
          </a:p>
          <a:p>
            <a:r>
              <a:rPr lang="en-US" dirty="0" smtClean="0"/>
              <a:t>The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 Z</a:t>
            </a:r>
            <a:r>
              <a:rPr lang="en-US" baseline="30000" dirty="0" smtClean="0">
                <a:sym typeface="Symbol"/>
              </a:rPr>
              <a:t>+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 2</a:t>
            </a:r>
          </a:p>
          <a:p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 Z</a:t>
            </a:r>
            <a:endParaRPr lang="en-US" dirty="0" smtClean="0"/>
          </a:p>
          <a:p>
            <a:pPr lvl="1"/>
            <a:r>
              <a:rPr lang="en-US" i="1" dirty="0" smtClean="0"/>
              <a:t>x</a:t>
            </a:r>
            <a:r>
              <a:rPr lang="en-US" dirty="0" smtClean="0"/>
              <a:t> modulo </a:t>
            </a:r>
            <a:r>
              <a:rPr lang="en-US" i="1" dirty="0" smtClean="0"/>
              <a:t>n</a:t>
            </a:r>
          </a:p>
          <a:p>
            <a:pPr lvl="1"/>
            <a:r>
              <a:rPr lang="en-US" i="1" dirty="0" smtClean="0"/>
              <a:t>x</a:t>
            </a:r>
            <a:r>
              <a:rPr lang="en-US" dirty="0" smtClean="0"/>
              <a:t> mod </a:t>
            </a:r>
            <a:r>
              <a:rPr lang="en-US" i="1" dirty="0" smtClean="0"/>
              <a:t>n</a:t>
            </a:r>
          </a:p>
          <a:p>
            <a:pPr lvl="1"/>
            <a:r>
              <a:rPr lang="en-US" i="1" dirty="0" smtClean="0"/>
              <a:t>x</a:t>
            </a:r>
            <a:r>
              <a:rPr lang="en-US" dirty="0" smtClean="0"/>
              <a:t> (mod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x</a:t>
            </a:r>
            <a:r>
              <a:rPr lang="en-US" dirty="0" smtClean="0"/>
              <a:t> (mod 12)</a:t>
            </a:r>
          </a:p>
          <a:p>
            <a:pPr lvl="1"/>
            <a:r>
              <a:rPr lang="en-US" dirty="0" smtClean="0"/>
              <a:t>0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12</a:t>
            </a:r>
            <a:r>
              <a:rPr lang="en-US" dirty="0" smtClean="0">
                <a:sym typeface="Symbol"/>
              </a:rPr>
              <a:t> </a:t>
            </a:r>
            <a:r>
              <a:rPr lang="en-US" dirty="0" smtClean="0"/>
              <a:t> 24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36 …</a:t>
            </a:r>
          </a:p>
          <a:p>
            <a:pPr lvl="1"/>
            <a:r>
              <a:rPr lang="en-US" dirty="0" smtClean="0"/>
              <a:t>1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13</a:t>
            </a:r>
            <a:r>
              <a:rPr lang="en-US" dirty="0" smtClean="0">
                <a:sym typeface="Symbol"/>
              </a:rPr>
              <a:t> </a:t>
            </a:r>
            <a:r>
              <a:rPr lang="en-US" dirty="0" smtClean="0"/>
              <a:t> 25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37 …</a:t>
            </a:r>
          </a:p>
          <a:p>
            <a:pPr lvl="1"/>
            <a:r>
              <a:rPr lang="en-US" dirty="0" smtClean="0"/>
              <a:t>-1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11, -2</a:t>
            </a:r>
            <a:r>
              <a:rPr lang="en-US" dirty="0" smtClean="0">
                <a:sym typeface="Symbol"/>
              </a:rPr>
              <a:t> </a:t>
            </a:r>
            <a:r>
              <a:rPr lang="en-US" dirty="0" smtClean="0"/>
              <a:t> 10, -3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9 …</a:t>
            </a:r>
            <a:endParaRPr lang="en-US" dirty="0"/>
          </a:p>
        </p:txBody>
      </p:sp>
      <p:pic>
        <p:nvPicPr>
          <p:cNvPr id="1028" name="Picture 4" descr="http://pixabay.com/get/4d358d27c59d63966523/1410768127/time-151055_1280.png?dire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016844"/>
            <a:ext cx="4076452" cy="4076452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Addition:</a:t>
            </a:r>
            <a:br>
              <a:rPr lang="en-US" dirty="0" smtClean="0"/>
            </a:b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y</a:t>
            </a:r>
            <a:r>
              <a:rPr lang="en-US" dirty="0" smtClean="0"/>
              <a:t> (mod 10)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595" cy="407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latin typeface="Century Gothic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chemeClr val="tx1"/>
                          </a:solidFill>
                          <a:latin typeface="Century Gothic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chemeClr val="tx1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chemeClr val="tx1"/>
                          </a:solidFill>
                          <a:latin typeface="Century Gothic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chemeClr val="tx1"/>
                          </a:solidFill>
                          <a:latin typeface="Century Gothic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chemeClr val="tx1"/>
                          </a:solidFill>
                          <a:latin typeface="Century Gothic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chemeClr val="tx1"/>
                          </a:solidFill>
                          <a:latin typeface="Century Gothic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chemeClr val="tx1"/>
                          </a:solidFill>
                          <a:latin typeface="Century Gothic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chemeClr val="tx1"/>
                          </a:solidFill>
                          <a:latin typeface="Century Gothic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chemeClr val="tx1"/>
                          </a:solidFill>
                          <a:latin typeface="Century Gothic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latin typeface="Century Gothic"/>
                        </a:rPr>
                        <a:t>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chemeClr val="tx1"/>
                          </a:solidFill>
                          <a:latin typeface="Century Gothic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latin typeface="Century Gothic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chemeClr val="tx1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latin typeface="Century Gothic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chemeClr val="tx1"/>
                          </a:solidFill>
                          <a:latin typeface="Century Gothic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latin typeface="Century Gothic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latin typeface="Century Gothic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chemeClr val="tx1"/>
                          </a:solidFill>
                          <a:latin typeface="Century Gothic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latin typeface="Century Gothic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latin typeface="Century Gothic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chemeClr val="tx1"/>
                          </a:solidFill>
                          <a:latin typeface="Century Gothic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latin typeface="Century Gothic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latin typeface="Century Gothic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chemeClr val="tx1"/>
                          </a:solidFill>
                          <a:latin typeface="Century Gothic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latin typeface="Century Gothic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chemeClr val="tx1"/>
                          </a:solidFill>
                          <a:latin typeface="Century Gothic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latin typeface="Century Gothic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latin typeface="Century Gothic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chemeClr val="tx1"/>
                          </a:solidFill>
                          <a:latin typeface="Century Gothic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latin typeface="Century Gothic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chemeClr val="tx1"/>
                          </a:solidFill>
                          <a:latin typeface="Century Gothic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latin typeface="Century Gothic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latin typeface="Century Gothic"/>
                        </a:rPr>
                        <a:t>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latin typeface="Century Gothic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bg1"/>
                          </a:solidFill>
                          <a:latin typeface="Century Gothic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latin typeface="Century Gothic"/>
                        </a:rP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Addition:</a:t>
            </a:r>
            <a:br>
              <a:rPr lang="en-US" dirty="0" smtClean="0"/>
            </a:br>
            <a:r>
              <a:rPr lang="en-US" dirty="0" smtClean="0"/>
              <a:t>Additive Inverse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x</a:t>
            </a:r>
            <a:r>
              <a:rPr lang="en-US" dirty="0" smtClean="0"/>
              <a:t> + (-</a:t>
            </a:r>
            <a:r>
              <a:rPr lang="en-US" i="1" dirty="0" smtClean="0"/>
              <a:t>x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0 (mod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4 + (6)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0 (mod 10)</a:t>
            </a:r>
          </a:p>
          <a:p>
            <a:endParaRPr lang="en-US" dirty="0" smtClean="0"/>
          </a:p>
          <a:p>
            <a:r>
              <a:rPr lang="en-US" dirty="0" err="1" smtClean="0"/>
              <a:t>EnKey</a:t>
            </a:r>
            <a:r>
              <a:rPr lang="en-US" dirty="0" smtClean="0"/>
              <a:t>=4, </a:t>
            </a:r>
            <a:r>
              <a:rPr lang="en-US" dirty="0" err="1" smtClean="0"/>
              <a:t>DeKey</a:t>
            </a:r>
            <a:r>
              <a:rPr lang="en-US" dirty="0" smtClean="0"/>
              <a:t>=6</a:t>
            </a:r>
          </a:p>
          <a:p>
            <a:pPr lvl="1"/>
            <a:r>
              <a:rPr lang="en-US" dirty="0" smtClean="0"/>
              <a:t>Encipher:	</a:t>
            </a:r>
            <a:r>
              <a:rPr lang="en-US" i="1" dirty="0" smtClean="0"/>
              <a:t>m</a:t>
            </a:r>
            <a:r>
              <a:rPr lang="en-US" dirty="0" smtClean="0"/>
              <a:t>+4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(mod 10)</a:t>
            </a:r>
          </a:p>
          <a:p>
            <a:pPr lvl="1"/>
            <a:r>
              <a:rPr lang="en-US" dirty="0" smtClean="0"/>
              <a:t>Decipher:	</a:t>
            </a:r>
            <a:r>
              <a:rPr lang="en-US" i="1" dirty="0" smtClean="0"/>
              <a:t>c</a:t>
            </a:r>
            <a:r>
              <a:rPr lang="en-US" dirty="0" smtClean="0"/>
              <a:t>+6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i="1" dirty="0" smtClean="0"/>
              <a:t>m</a:t>
            </a:r>
            <a:r>
              <a:rPr lang="en-US" dirty="0" smtClean="0"/>
              <a:t> (mod 10)</a:t>
            </a:r>
          </a:p>
          <a:p>
            <a:r>
              <a:rPr lang="en-US" dirty="0" smtClean="0"/>
              <a:t>Sound?	Indeed</a:t>
            </a:r>
          </a:p>
          <a:p>
            <a:r>
              <a:rPr lang="en-US" dirty="0" smtClean="0"/>
              <a:t>Safe?		Definitely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Multiplication:</a:t>
            </a:r>
            <a:br>
              <a:rPr lang="en-US" dirty="0" smtClean="0"/>
            </a:b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r>
              <a:rPr lang="en-US" dirty="0" smtClean="0"/>
              <a:t>(mod 10)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595" cy="407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ym typeface="Symbol"/>
                        </a:rPr>
                        <a:t>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Multiplication:</a:t>
            </a:r>
            <a:br>
              <a:rPr lang="en-US" dirty="0" smtClean="0"/>
            </a:br>
            <a:r>
              <a:rPr lang="en-US" dirty="0" smtClean="0"/>
              <a:t>Multiplicative Inverse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 (</a:t>
            </a:r>
            <a:r>
              <a:rPr lang="en-US" i="1" dirty="0" smtClean="0"/>
              <a:t>x</a:t>
            </a:r>
            <a:r>
              <a:rPr lang="en-US" baseline="30000" dirty="0" smtClean="0"/>
              <a:t>-1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1 (mod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7 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 (3)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1 (mod 10)</a:t>
            </a:r>
          </a:p>
          <a:p>
            <a:endParaRPr lang="en-US" dirty="0" smtClean="0"/>
          </a:p>
          <a:p>
            <a:r>
              <a:rPr lang="en-US" dirty="0" err="1" smtClean="0"/>
              <a:t>EnKey</a:t>
            </a:r>
            <a:r>
              <a:rPr lang="en-US" dirty="0" smtClean="0"/>
              <a:t>=7, </a:t>
            </a:r>
            <a:r>
              <a:rPr lang="en-US" dirty="0" err="1" smtClean="0"/>
              <a:t>DeKey</a:t>
            </a:r>
            <a:r>
              <a:rPr lang="en-US" dirty="0" smtClean="0"/>
              <a:t>=3</a:t>
            </a:r>
          </a:p>
          <a:p>
            <a:pPr lvl="1"/>
            <a:r>
              <a:rPr lang="en-US" dirty="0" smtClean="0"/>
              <a:t>Encipher:	</a:t>
            </a:r>
            <a:r>
              <a:rPr lang="en-US" i="1" dirty="0" smtClean="0"/>
              <a:t>m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7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(mod 10)</a:t>
            </a:r>
          </a:p>
          <a:p>
            <a:pPr lvl="1"/>
            <a:r>
              <a:rPr lang="en-US" dirty="0" smtClean="0"/>
              <a:t>Decipher:	</a:t>
            </a:r>
            <a:r>
              <a:rPr lang="en-US" i="1" dirty="0" smtClean="0"/>
              <a:t>c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3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i="1" dirty="0" smtClean="0"/>
              <a:t>m</a:t>
            </a:r>
            <a:r>
              <a:rPr lang="en-US" dirty="0" smtClean="0"/>
              <a:t> (mod 10)</a:t>
            </a:r>
          </a:p>
          <a:p>
            <a:r>
              <a:rPr lang="en-US" dirty="0" smtClean="0"/>
              <a:t>Sound?	Useable Keys = {1, 3, 7, 9}</a:t>
            </a:r>
          </a:p>
          <a:p>
            <a:r>
              <a:rPr lang="en-US" dirty="0" smtClean="0"/>
              <a:t>Safe?		Nope – </a:t>
            </a:r>
            <a:r>
              <a:rPr lang="en-US" i="1" dirty="0" smtClean="0"/>
              <a:t>Euclid’s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Relatively Prime and </a:t>
            </a:r>
            <a:r>
              <a:rPr lang="en-US" dirty="0" smtClean="0">
                <a:sym typeface="Symbol"/>
              </a:rPr>
              <a:t>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>
            <a:normAutofit/>
          </a:bodyPr>
          <a:lstStyle/>
          <a:p>
            <a:r>
              <a:rPr lang="en-US" dirty="0" smtClean="0"/>
              <a:t>Relatively primes to </a:t>
            </a:r>
            <a:r>
              <a:rPr lang="en-US" i="1" dirty="0" smtClean="0"/>
              <a:t>n</a:t>
            </a:r>
            <a:r>
              <a:rPr lang="en-US" dirty="0" smtClean="0"/>
              <a:t> have multiplicative inverse (mod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GCD(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) = 1; 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i="1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1, 3, 7, and 9 are relatively prime to 10</a:t>
            </a:r>
          </a:p>
          <a:p>
            <a:r>
              <a:rPr lang="en-US" dirty="0" err="1" smtClean="0">
                <a:sym typeface="Symbol"/>
              </a:rPr>
              <a:t>Totient</a:t>
            </a:r>
            <a:r>
              <a:rPr lang="en-US" dirty="0" smtClean="0">
                <a:sym typeface="Symbol"/>
              </a:rPr>
              <a:t> function: (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</a:t>
            </a:r>
          </a:p>
          <a:p>
            <a:pPr lvl="1"/>
            <a:r>
              <a:rPr lang="en-US" dirty="0" smtClean="0"/>
              <a:t>|</a:t>
            </a:r>
            <a:r>
              <a:rPr lang="en-US" dirty="0" smtClean="0">
                <a:sym typeface="Symbol"/>
              </a:rPr>
              <a:t>{</a:t>
            </a:r>
            <a:r>
              <a:rPr lang="en-US" i="1" dirty="0" err="1" smtClean="0">
                <a:sym typeface="Symbol"/>
              </a:rPr>
              <a:t>x</a:t>
            </a:r>
            <a:r>
              <a:rPr lang="en-US" dirty="0" err="1" smtClean="0">
                <a:sym typeface="Symbol"/>
              </a:rPr>
              <a:t>Z</a:t>
            </a:r>
            <a:r>
              <a:rPr lang="en-US" baseline="30000" dirty="0" smtClean="0">
                <a:sym typeface="Symbol"/>
              </a:rPr>
              <a:t>+</a:t>
            </a:r>
            <a:r>
              <a:rPr lang="en-US" dirty="0" smtClean="0">
                <a:sym typeface="Symbol"/>
              </a:rPr>
              <a:t> 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&lt;</a:t>
            </a:r>
            <a:r>
              <a:rPr lang="en-US" i="1" dirty="0" err="1" smtClean="0">
                <a:sym typeface="Symbol"/>
              </a:rPr>
              <a:t>n</a:t>
            </a:r>
            <a:r>
              <a:rPr lang="en-US" dirty="0" err="1" smtClean="0">
                <a:sym typeface="Symbol"/>
              </a:rPr>
              <a:t>|GCD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err="1" smtClean="0">
                <a:sym typeface="Symbol"/>
              </a:rPr>
              <a:t>x</a:t>
            </a:r>
            <a:r>
              <a:rPr lang="en-US" dirty="0" err="1" smtClean="0">
                <a:sym typeface="Symbol"/>
              </a:rPr>
              <a:t>,</a:t>
            </a:r>
            <a:r>
              <a:rPr lang="en-US" i="1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)=1}</a:t>
            </a:r>
            <a:r>
              <a:rPr lang="en-US" dirty="0" smtClean="0"/>
              <a:t>|</a:t>
            </a:r>
          </a:p>
          <a:p>
            <a:pPr lvl="1"/>
            <a:r>
              <a:rPr lang="en-US" dirty="0" smtClean="0">
                <a:sym typeface="Symbol"/>
              </a:rPr>
              <a:t>(10) = |{1,3,7,9}| = 4</a:t>
            </a:r>
          </a:p>
          <a:p>
            <a:pPr lvl="1"/>
            <a:r>
              <a:rPr lang="en-US" dirty="0" smtClean="0">
                <a:sym typeface="Symbol"/>
              </a:rPr>
              <a:t>If 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is prime, (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= |{1,2,3,…,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-1}| = 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-1</a:t>
            </a:r>
          </a:p>
          <a:p>
            <a:pPr lvl="2"/>
            <a:r>
              <a:rPr lang="en-US" dirty="0" smtClean="0">
                <a:sym typeface="Symbol"/>
              </a:rPr>
              <a:t>If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 and </a:t>
            </a:r>
            <a:r>
              <a:rPr lang="en-US" i="1" dirty="0" smtClean="0">
                <a:sym typeface="Symbol"/>
              </a:rPr>
              <a:t>q</a:t>
            </a:r>
            <a:r>
              <a:rPr lang="en-US" dirty="0" smtClean="0">
                <a:sym typeface="Symbol"/>
              </a:rPr>
              <a:t> are prime and 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=</a:t>
            </a:r>
            <a:r>
              <a:rPr lang="en-US" i="1" dirty="0" err="1" smtClean="0">
                <a:sym typeface="Symbol"/>
              </a:rPr>
              <a:t>pq</a:t>
            </a:r>
            <a:r>
              <a:rPr lang="en-US" dirty="0" smtClean="0">
                <a:sym typeface="Symbol"/>
              </a:rPr>
              <a:t>,</a:t>
            </a:r>
          </a:p>
          <a:p>
            <a:pPr lvl="2"/>
            <a:r>
              <a:rPr lang="en-US" dirty="0" smtClean="0">
                <a:sym typeface="Symbol"/>
              </a:rPr>
              <a:t>(</a:t>
            </a:r>
            <a:r>
              <a:rPr lang="en-US" i="1" dirty="0" err="1" smtClean="0">
                <a:sym typeface="Symbol"/>
              </a:rPr>
              <a:t>pq</a:t>
            </a:r>
            <a:r>
              <a:rPr lang="en-US" dirty="0" smtClean="0">
                <a:sym typeface="Symbol"/>
              </a:rPr>
              <a:t>) =|{1,2,…,(</a:t>
            </a:r>
            <a:r>
              <a:rPr lang="en-US" dirty="0" err="1" smtClean="0">
                <a:sym typeface="Symbol"/>
              </a:rPr>
              <a:t>pq</a:t>
            </a:r>
            <a:r>
              <a:rPr lang="en-US" dirty="0" smtClean="0">
                <a:sym typeface="Symbol"/>
              </a:rPr>
              <a:t>)-1}|=</a:t>
            </a:r>
            <a:r>
              <a:rPr lang="en-US" i="1" dirty="0" err="1" smtClean="0">
                <a:sym typeface="Symbol"/>
              </a:rPr>
              <a:t>pq</a:t>
            </a:r>
            <a:r>
              <a:rPr lang="en-US" dirty="0" smtClean="0">
                <a:sym typeface="Symbol"/>
              </a:rPr>
              <a:t>-(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+</a:t>
            </a:r>
            <a:r>
              <a:rPr lang="en-US" i="1" dirty="0" smtClean="0">
                <a:sym typeface="Symbol"/>
              </a:rPr>
              <a:t>q</a:t>
            </a:r>
            <a:r>
              <a:rPr lang="en-US" dirty="0" smtClean="0">
                <a:sym typeface="Symbol"/>
              </a:rPr>
              <a:t>-1)=(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-1)(</a:t>
            </a:r>
            <a:r>
              <a:rPr lang="en-US" i="1" dirty="0" smtClean="0">
                <a:sym typeface="Symbol"/>
              </a:rPr>
              <a:t>q</a:t>
            </a:r>
            <a:r>
              <a:rPr lang="en-US" dirty="0" smtClean="0">
                <a:sym typeface="Symbol"/>
              </a:rPr>
              <a:t>-1)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1400</TotalTime>
  <Words>981</Words>
  <Application>Microsoft Office PowerPoint</Application>
  <PresentationFormat>On-screen Show (4:3)</PresentationFormat>
  <Paragraphs>515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Verve</vt:lpstr>
      <vt:lpstr>Computer Security Cryptography (3/3)</vt:lpstr>
      <vt:lpstr>Key Distribution Problems</vt:lpstr>
      <vt:lpstr>Public Key Cryptography</vt:lpstr>
      <vt:lpstr>Modular Arithmetic</vt:lpstr>
      <vt:lpstr>Modular Addition: x + y (mod 10)</vt:lpstr>
      <vt:lpstr>Modular Addition: Additive Inverse</vt:lpstr>
      <vt:lpstr>Modular Multiplication: x  y(mod 10)</vt:lpstr>
      <vt:lpstr>Modular Multiplication: Multiplicative Inverse</vt:lpstr>
      <vt:lpstr>Relatively Prime and (n)</vt:lpstr>
      <vt:lpstr>Modular Exponentiation: xy (mod 10)</vt:lpstr>
      <vt:lpstr>Modular Exponentiation: Useful properties</vt:lpstr>
      <vt:lpstr>RSA: Rivest, Shamir, Adleman</vt:lpstr>
      <vt:lpstr>Encryption/Decryption</vt:lpstr>
      <vt:lpstr>Digital Signatures</vt:lpstr>
      <vt:lpstr>The Solutions (1)</vt:lpstr>
      <vt:lpstr>The Solutions (2)</vt:lpstr>
      <vt:lpstr>The Solutions (3)</vt:lpstr>
      <vt:lpstr>The Solutions (4)</vt:lpstr>
    </vt:vector>
  </TitlesOfParts>
  <Company>KMITL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Akkradach W.</dc:creator>
  <cp:lastModifiedBy>Akkradach W.</cp:lastModifiedBy>
  <cp:revision>179</cp:revision>
  <dcterms:created xsi:type="dcterms:W3CDTF">2014-08-13T03:56:44Z</dcterms:created>
  <dcterms:modified xsi:type="dcterms:W3CDTF">2015-09-09T13:40:40Z</dcterms:modified>
</cp:coreProperties>
</file>