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1" r:id="rId4"/>
    <p:sldId id="263" r:id="rId5"/>
    <p:sldId id="262" r:id="rId6"/>
    <p:sldId id="264" r:id="rId7"/>
    <p:sldId id="266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B7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October 17,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137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October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4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October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7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October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8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October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October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6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October 17,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5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October 17,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492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October 17,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4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October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4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October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2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October 17,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07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71863-2892-9AA7-E826-6F7C7F80B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 dirty="0"/>
              <a:t>Case Study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5ED36-D6EC-432F-82FD-07A423879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Operation Systems </a:t>
            </a:r>
          </a:p>
          <a:p>
            <a:pPr algn="ctr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section 53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C9420497-A895-2826-1147-E4CCE50EC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19" r="13642" b="2"/>
          <a:stretch/>
        </p:blipFill>
        <p:spPr>
          <a:xfrm>
            <a:off x="4743449" y="7454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0945FE-2C78-E3BC-E254-4BCA5FFC71AA}"/>
              </a:ext>
            </a:extLst>
          </p:cNvPr>
          <p:cNvSpPr txBox="1"/>
          <p:nvPr/>
        </p:nvSpPr>
        <p:spPr>
          <a:xfrm>
            <a:off x="5265752" y="1339954"/>
            <a:ext cx="6126480" cy="47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			</a:t>
            </a:r>
            <a:r>
              <a:rPr lang="th-TH" sz="2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สมาชิกในกลุ่ม 14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endParaRPr lang="th-TH" sz="28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th-TH" sz="2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64015019 นายจารุ</a:t>
            </a:r>
            <a:r>
              <a:rPr lang="th-TH" sz="28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พัฒน์</a:t>
            </a:r>
            <a:r>
              <a:rPr lang="th-TH" sz="2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เคนพรม 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th-TH" sz="2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64015051 นายเตชินท์ ไม้ทอง 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th-TH" sz="2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64015102 นายพิสิฐพงศ์ พิสิฐแก้วเพชร 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th-TH" sz="2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64015112 นายภูมิ</a:t>
            </a:r>
            <a:r>
              <a:rPr lang="th-TH" sz="28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พัฒน์</a:t>
            </a:r>
            <a:r>
              <a:rPr lang="th-TH" sz="2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ลา</a:t>
            </a:r>
            <a:r>
              <a:rPr lang="th-TH" sz="28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ลุน</a:t>
            </a:r>
            <a:r>
              <a:rPr lang="th-TH" sz="2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th-TH" sz="2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64015163 นายอภิสิทธิ์ชัย ทองโต </a:t>
            </a:r>
            <a:endParaRPr lang="en-US" sz="28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th-TH" sz="2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64015172 นายเอกรินทร์ องอาจ</a:t>
            </a:r>
          </a:p>
        </p:txBody>
      </p:sp>
    </p:spTree>
    <p:extLst>
      <p:ext uri="{BB962C8B-B14F-4D97-AF65-F5344CB8AC3E}">
        <p14:creationId xmlns:p14="http://schemas.microsoft.com/office/powerpoint/2010/main" val="95542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7C52-5A05-8BF4-D01F-5236F0C4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none" strike="noStrike" dirty="0">
                <a:effectLst/>
              </a:rPr>
              <a:t>Result (Original Version)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DB999-0BB2-086C-E10F-045C33CF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44C46-D4BD-B625-F699-A268448F1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5"/>
          <a:stretch/>
        </p:blipFill>
        <p:spPr>
          <a:xfrm>
            <a:off x="1967631" y="1777397"/>
            <a:ext cx="2638793" cy="4293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7C3270-DD84-2792-6C6D-E0B3E05EF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576" y="1777397"/>
            <a:ext cx="3277057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7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16F5-9F3D-1EBF-4BF1-7295046E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D18E8B-4331-3AE1-9080-5383BBF296E9}"/>
              </a:ext>
            </a:extLst>
          </p:cNvPr>
          <p:cNvSpPr txBox="1">
            <a:spLocks/>
          </p:cNvSpPr>
          <p:nvPr/>
        </p:nvSpPr>
        <p:spPr>
          <a:xfrm>
            <a:off x="677014" y="1447897"/>
            <a:ext cx="4684815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/>
              <a:t>สิ่งที่คาดว่าเป็นปัญหา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5594DF-D960-5BDB-4EB5-4DFCC432CB86}"/>
              </a:ext>
            </a:extLst>
          </p:cNvPr>
          <p:cNvSpPr txBox="1">
            <a:spLocks/>
          </p:cNvSpPr>
          <p:nvPr/>
        </p:nvSpPr>
        <p:spPr>
          <a:xfrm>
            <a:off x="768788" y="4372540"/>
            <a:ext cx="459304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5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/>
              <a:t>สาเหตุ</a:t>
            </a:r>
            <a:r>
              <a:rPr lang="en-US" dirty="0"/>
              <a:t> : Thread </a:t>
            </a:r>
            <a:r>
              <a:rPr lang="th-TH" dirty="0"/>
              <a:t>แต่ละตัวมีการทำงานพร้อมกันทำให้เกิดการ</a:t>
            </a:r>
            <a:r>
              <a:rPr lang="en-US" dirty="0"/>
              <a:t>Sharing Memory</a:t>
            </a:r>
            <a:r>
              <a:rPr lang="th-TH" dirty="0"/>
              <a:t> ซึ่งทำให้เกิดการดึงข้อมูลซ้ำกันและค่าเกิดความผิดเพี้ยน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FCF4DF-3C2D-9659-A5B1-BFC811D91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768" y="709284"/>
            <a:ext cx="3583303" cy="55994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5BFF224-89F5-769A-FDDA-7DEB32AE90E8}"/>
              </a:ext>
            </a:extLst>
          </p:cNvPr>
          <p:cNvSpPr txBox="1"/>
          <p:nvPr/>
        </p:nvSpPr>
        <p:spPr>
          <a:xfrm>
            <a:off x="735499" y="2113897"/>
            <a:ext cx="4035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1.</a:t>
            </a:r>
            <a:r>
              <a:rPr lang="th-TH" sz="2400" dirty="0"/>
              <a:t>ตัวเลขรันไม่เรียงกันตามลำดับ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16DBDD-A464-8782-DA30-B819629C3321}"/>
              </a:ext>
            </a:extLst>
          </p:cNvPr>
          <p:cNvSpPr txBox="1"/>
          <p:nvPr/>
        </p:nvSpPr>
        <p:spPr>
          <a:xfrm>
            <a:off x="735499" y="2651232"/>
            <a:ext cx="4035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dirty="0"/>
              <a:t>2</a:t>
            </a:r>
            <a:r>
              <a:rPr lang="en-US" sz="2400" dirty="0"/>
              <a:t>.</a:t>
            </a:r>
            <a:r>
              <a:rPr lang="th-TH" sz="2400" dirty="0"/>
              <a:t>ตัวเลขรันกระโดดข้ามกันไปมา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664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16F5-9F3D-1EBF-4BF1-7295046E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1 (using lock)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0B14A5-2698-6667-1B9F-3A412F95F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567" y="1759226"/>
            <a:ext cx="5096115" cy="2172003"/>
          </a:xfr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5929BBF-FD20-DD26-5703-4BF4BD67679E}"/>
              </a:ext>
            </a:extLst>
          </p:cNvPr>
          <p:cNvSpPr/>
          <p:nvPr/>
        </p:nvSpPr>
        <p:spPr>
          <a:xfrm>
            <a:off x="5750114" y="3401586"/>
            <a:ext cx="993058" cy="432620"/>
          </a:xfrm>
          <a:prstGeom prst="rightArrow">
            <a:avLst/>
          </a:prstGeom>
          <a:solidFill>
            <a:srgbClr val="DBB7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FC73E3E-1D5D-1AF5-78DF-B4E2990B9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605" y="826627"/>
            <a:ext cx="4594592" cy="28569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1BA3FF-2BBD-9ED7-67D0-29D90DB2C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67" y="3931229"/>
            <a:ext cx="5096115" cy="2362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E648AC-AB7A-AD42-AFD8-62FC439AA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6605" y="3617896"/>
            <a:ext cx="4594592" cy="309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7C52-5A05-8BF4-D01F-5236F0C4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none" strike="noStrike" dirty="0">
                <a:effectLst/>
              </a:rPr>
              <a:t>Result (Version</a:t>
            </a:r>
            <a:r>
              <a:rPr lang="th-TH" b="1" i="0" u="none" strike="noStrike" dirty="0">
                <a:effectLst/>
              </a:rPr>
              <a:t> 1</a:t>
            </a:r>
            <a:r>
              <a:rPr lang="en-US" b="1" i="0" u="none" strike="noStrike" dirty="0">
                <a:effectLst/>
              </a:rPr>
              <a:t>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DB999-0BB2-086C-E10F-045C33CF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1AE4C1-2EEF-D522-8A90-4354C1A2F2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" b="1"/>
          <a:stretch/>
        </p:blipFill>
        <p:spPr>
          <a:xfrm>
            <a:off x="6715944" y="1377945"/>
            <a:ext cx="2963880" cy="50340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9FB12D-E1BD-C504-11F8-07C7930D20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4" b="-1"/>
          <a:stretch/>
        </p:blipFill>
        <p:spPr>
          <a:xfrm>
            <a:off x="1825800" y="1377945"/>
            <a:ext cx="2788955" cy="5054015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477856C2-3599-AB28-4753-B205895FF6CE}"/>
              </a:ext>
            </a:extLst>
          </p:cNvPr>
          <p:cNvSpPr/>
          <p:nvPr/>
        </p:nvSpPr>
        <p:spPr>
          <a:xfrm>
            <a:off x="3220278" y="1606163"/>
            <a:ext cx="556592" cy="63611"/>
          </a:xfrm>
          <a:prstGeom prst="lef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D1A676F0-8E10-431C-6EC4-155454491880}"/>
              </a:ext>
            </a:extLst>
          </p:cNvPr>
          <p:cNvSpPr/>
          <p:nvPr/>
        </p:nvSpPr>
        <p:spPr>
          <a:xfrm>
            <a:off x="3220278" y="1933625"/>
            <a:ext cx="556592" cy="63611"/>
          </a:xfrm>
          <a:prstGeom prst="lef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88B5A00A-D404-FAF0-B80A-E09F6A517639}"/>
              </a:ext>
            </a:extLst>
          </p:cNvPr>
          <p:cNvSpPr/>
          <p:nvPr/>
        </p:nvSpPr>
        <p:spPr>
          <a:xfrm>
            <a:off x="3260035" y="3365389"/>
            <a:ext cx="556592" cy="63611"/>
          </a:xfrm>
          <a:prstGeom prst="lef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4AAA588E-C3EC-C68C-B43E-70ED5BF69AF9}"/>
              </a:ext>
            </a:extLst>
          </p:cNvPr>
          <p:cNvSpPr/>
          <p:nvPr/>
        </p:nvSpPr>
        <p:spPr>
          <a:xfrm>
            <a:off x="3260035" y="3661846"/>
            <a:ext cx="556592" cy="63611"/>
          </a:xfrm>
          <a:prstGeom prst="lef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56843145-7F74-6489-9025-C591BCB73705}"/>
              </a:ext>
            </a:extLst>
          </p:cNvPr>
          <p:cNvSpPr/>
          <p:nvPr/>
        </p:nvSpPr>
        <p:spPr>
          <a:xfrm>
            <a:off x="8197884" y="4043705"/>
            <a:ext cx="556592" cy="63611"/>
          </a:xfrm>
          <a:prstGeom prst="lef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1ECBE666-D183-9681-60E0-5BFFAA891352}"/>
              </a:ext>
            </a:extLst>
          </p:cNvPr>
          <p:cNvSpPr/>
          <p:nvPr/>
        </p:nvSpPr>
        <p:spPr>
          <a:xfrm>
            <a:off x="8197884" y="3533954"/>
            <a:ext cx="556592" cy="63611"/>
          </a:xfrm>
          <a:prstGeom prst="lef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D7B1B2AD-762F-10C5-9749-F2654B2995C8}"/>
              </a:ext>
            </a:extLst>
          </p:cNvPr>
          <p:cNvSpPr/>
          <p:nvPr/>
        </p:nvSpPr>
        <p:spPr>
          <a:xfrm>
            <a:off x="8197884" y="3214788"/>
            <a:ext cx="556592" cy="63611"/>
          </a:xfrm>
          <a:prstGeom prst="lef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82856AC7-36EB-2C48-6A3E-6B58E2306480}"/>
              </a:ext>
            </a:extLst>
          </p:cNvPr>
          <p:cNvSpPr/>
          <p:nvPr/>
        </p:nvSpPr>
        <p:spPr>
          <a:xfrm>
            <a:off x="8197884" y="4245078"/>
            <a:ext cx="556592" cy="63611"/>
          </a:xfrm>
          <a:prstGeom prst="lef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1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1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3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4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6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16F5-9F3D-1EBF-4BF1-7295046E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</a:t>
            </a:r>
            <a:r>
              <a:rPr lang="th-TH" dirty="0"/>
              <a:t>2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D18E8B-4331-3AE1-9080-5383BBF296E9}"/>
              </a:ext>
            </a:extLst>
          </p:cNvPr>
          <p:cNvSpPr txBox="1">
            <a:spLocks/>
          </p:cNvSpPr>
          <p:nvPr/>
        </p:nvSpPr>
        <p:spPr>
          <a:xfrm>
            <a:off x="677014" y="1447897"/>
            <a:ext cx="4684815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/>
              <a:t>สิ่งที่คาดว่าเป็นปัญหา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5594DF-D960-5BDB-4EB5-4DFCC432CB86}"/>
              </a:ext>
            </a:extLst>
          </p:cNvPr>
          <p:cNvSpPr txBox="1">
            <a:spLocks/>
          </p:cNvSpPr>
          <p:nvPr/>
        </p:nvSpPr>
        <p:spPr>
          <a:xfrm>
            <a:off x="797946" y="3951143"/>
            <a:ext cx="5544548" cy="228198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5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/>
              <a:t>สาเหตุ</a:t>
            </a:r>
            <a:r>
              <a:rPr lang="en-US" dirty="0"/>
              <a:t> : </a:t>
            </a:r>
            <a:endParaRPr lang="th-TH" dirty="0"/>
          </a:p>
          <a:p>
            <a:r>
              <a:rPr lang="th-TH" dirty="0"/>
              <a:t>1.มากจาก </a:t>
            </a:r>
            <a:r>
              <a:rPr lang="en-US" dirty="0"/>
              <a:t>lock </a:t>
            </a:r>
            <a:r>
              <a:rPr lang="th-TH" dirty="0"/>
              <a:t>ที่ใช้มันไป</a:t>
            </a:r>
            <a:r>
              <a:rPr lang="en-US" dirty="0"/>
              <a:t>release thread</a:t>
            </a:r>
            <a:r>
              <a:rPr lang="th-TH" dirty="0"/>
              <a:t> อื่น</a:t>
            </a:r>
          </a:p>
          <a:p>
            <a:r>
              <a:rPr lang="th-TH" dirty="0"/>
              <a:t> </a:t>
            </a:r>
          </a:p>
          <a:p>
            <a:r>
              <a:rPr lang="th-TH" dirty="0"/>
              <a:t>2.</a:t>
            </a:r>
            <a:r>
              <a:rPr lang="en-US" dirty="0"/>
              <a:t>Lock </a:t>
            </a:r>
            <a:r>
              <a:rPr lang="th-TH" dirty="0"/>
              <a:t>ปกติไม่สามารถสร้างจังหวะการทำงานได้</a:t>
            </a:r>
            <a:r>
              <a:rPr lang="en-US" dirty="0"/>
              <a:t> </a:t>
            </a:r>
            <a:endParaRPr lang="th-TH" dirty="0"/>
          </a:p>
          <a:p>
            <a:endParaRPr lang="th-TH" dirty="0"/>
          </a:p>
          <a:p>
            <a:r>
              <a:rPr lang="th-TH" dirty="0"/>
              <a:t>3.มีการเข้าถึง </a:t>
            </a:r>
            <a:r>
              <a:rPr lang="en-US" dirty="0"/>
              <a:t>shared data </a:t>
            </a:r>
            <a:r>
              <a:rPr lang="th-TH" dirty="0"/>
              <a:t>ตัวอื่นที่ไม่ </a:t>
            </a:r>
            <a:r>
              <a:rPr lang="en-US" dirty="0"/>
              <a:t>lock</a:t>
            </a:r>
            <a:r>
              <a:rPr lang="th-TH" dirty="0"/>
              <a:t>ไว้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BFF224-89F5-769A-FDDA-7DEB32AE90E8}"/>
              </a:ext>
            </a:extLst>
          </p:cNvPr>
          <p:cNvSpPr txBox="1"/>
          <p:nvPr/>
        </p:nvSpPr>
        <p:spPr>
          <a:xfrm>
            <a:off x="735499" y="2113897"/>
            <a:ext cx="4035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1.</a:t>
            </a:r>
            <a:r>
              <a:rPr lang="th-TH" sz="2400" dirty="0"/>
              <a:t>ตัวเลขรันไม่เรียงกันตามลำดับ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16DBDD-A464-8782-DA30-B819629C3321}"/>
              </a:ext>
            </a:extLst>
          </p:cNvPr>
          <p:cNvSpPr txBox="1"/>
          <p:nvPr/>
        </p:nvSpPr>
        <p:spPr>
          <a:xfrm>
            <a:off x="735499" y="2651232"/>
            <a:ext cx="4035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dirty="0"/>
              <a:t>2</a:t>
            </a:r>
            <a:r>
              <a:rPr lang="en-US" sz="2400" dirty="0"/>
              <a:t>.</a:t>
            </a:r>
            <a:r>
              <a:rPr lang="th-TH" sz="2400" dirty="0"/>
              <a:t>ตัวเลขรันกระโดดข้ามกันไปมา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877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16F5-9F3D-1EBF-4BF1-7295046E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53" y="317585"/>
            <a:ext cx="11091600" cy="1332000"/>
          </a:xfrm>
        </p:spPr>
        <p:txBody>
          <a:bodyPr/>
          <a:lstStyle/>
          <a:p>
            <a:r>
              <a:rPr lang="en-US" dirty="0"/>
              <a:t>Version 2 (using lock design pattern)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A161B-8734-FC44-365A-943F5148FA43}"/>
              </a:ext>
            </a:extLst>
          </p:cNvPr>
          <p:cNvSpPr txBox="1"/>
          <p:nvPr/>
        </p:nvSpPr>
        <p:spPr>
          <a:xfrm>
            <a:off x="1131901" y="1649585"/>
            <a:ext cx="71598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Monitor.wait</a:t>
            </a:r>
            <a:r>
              <a:rPr lang="en-US" sz="2800" dirty="0"/>
              <a:t>(object obj);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55E0E3-EC5C-AA64-B345-35E96823E5B3}"/>
              </a:ext>
            </a:extLst>
          </p:cNvPr>
          <p:cNvSpPr txBox="1"/>
          <p:nvPr/>
        </p:nvSpPr>
        <p:spPr>
          <a:xfrm>
            <a:off x="1905738" y="2289087"/>
            <a:ext cx="71598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DBB781"/>
                </a:solidFill>
                <a:effectLst/>
                <a:latin typeface="Segoe WPC"/>
              </a:rPr>
              <a:t>Releases the lock on an object and blocks the current thread until it reacquires the lock(waiting).</a:t>
            </a:r>
            <a:endParaRPr lang="en-US" sz="2800" dirty="0">
              <a:solidFill>
                <a:srgbClr val="DBB78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4FB8A-BA08-69F3-0153-B166E31352CC}"/>
              </a:ext>
            </a:extLst>
          </p:cNvPr>
          <p:cNvSpPr txBox="1"/>
          <p:nvPr/>
        </p:nvSpPr>
        <p:spPr>
          <a:xfrm>
            <a:off x="1131901" y="3790364"/>
            <a:ext cx="71598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Monitor.PulseAll</a:t>
            </a:r>
            <a:r>
              <a:rPr lang="en-US" sz="2800" dirty="0"/>
              <a:t>(object obj);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F78D7-A46A-A6B6-94C8-ED8DEAF28627}"/>
              </a:ext>
            </a:extLst>
          </p:cNvPr>
          <p:cNvSpPr txBox="1"/>
          <p:nvPr/>
        </p:nvSpPr>
        <p:spPr>
          <a:xfrm>
            <a:off x="1905738" y="4429866"/>
            <a:ext cx="71598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DBB781"/>
                </a:solidFill>
                <a:effectLst/>
                <a:latin typeface="Segoe WPC"/>
              </a:rPr>
              <a:t>Notifies all waiting threads of a change in the object's state(Ready).</a:t>
            </a:r>
            <a:endParaRPr lang="en-US" sz="2800" dirty="0">
              <a:solidFill>
                <a:srgbClr val="DBB7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33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16F5-9F3D-1EBF-4BF1-7295046E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53" y="317585"/>
            <a:ext cx="11091600" cy="1332000"/>
          </a:xfrm>
        </p:spPr>
        <p:txBody>
          <a:bodyPr/>
          <a:lstStyle/>
          <a:p>
            <a:r>
              <a:rPr lang="en-US" dirty="0"/>
              <a:t>Version 2 (using lock design pattern)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5929BBF-FD20-DD26-5703-4BF4BD67679E}"/>
              </a:ext>
            </a:extLst>
          </p:cNvPr>
          <p:cNvSpPr/>
          <p:nvPr/>
        </p:nvSpPr>
        <p:spPr>
          <a:xfrm>
            <a:off x="4697529" y="3429000"/>
            <a:ext cx="993058" cy="432620"/>
          </a:xfrm>
          <a:prstGeom prst="rightArrow">
            <a:avLst/>
          </a:prstGeom>
          <a:solidFill>
            <a:srgbClr val="DBB7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FC73E3E-1D5D-1AF5-78DF-B4E2990B9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53" y="1403676"/>
            <a:ext cx="3825830" cy="23789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E648AC-AB7A-AD42-AFD8-62FC439AA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53" y="3767944"/>
            <a:ext cx="3825830" cy="25730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0E385D-9542-0FF5-14C4-237394949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733" y="1104814"/>
            <a:ext cx="3607771" cy="27899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62DA0F-E6A1-6962-32DE-D4772CCA0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467" y="3153244"/>
            <a:ext cx="3545978" cy="343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2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C1E5AD7-FB3A-7484-ED4A-F77DDCBBF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998" y="1411735"/>
            <a:ext cx="2375278" cy="4924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C67CBB-276E-B730-7AB3-61F93737F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28" y="1461907"/>
            <a:ext cx="2262543" cy="49484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097C52-5A05-8BF4-D01F-5236F0C4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none" strike="noStrike" dirty="0">
                <a:effectLst/>
              </a:rPr>
              <a:t>Result (Version</a:t>
            </a:r>
            <a:r>
              <a:rPr lang="th-TH" b="1" i="0" u="none" strike="noStrike" dirty="0">
                <a:effectLst/>
              </a:rPr>
              <a:t> </a:t>
            </a:r>
            <a:r>
              <a:rPr lang="en-US" b="1" i="0" u="none" strike="noStrike" dirty="0">
                <a:effectLst/>
              </a:rPr>
              <a:t>2)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DB999-0BB2-086C-E10F-045C33CF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477856C2-3599-AB28-4753-B205895FF6CE}"/>
              </a:ext>
            </a:extLst>
          </p:cNvPr>
          <p:cNvSpPr/>
          <p:nvPr/>
        </p:nvSpPr>
        <p:spPr>
          <a:xfrm>
            <a:off x="2703443" y="1552447"/>
            <a:ext cx="556592" cy="63611"/>
          </a:xfrm>
          <a:prstGeom prst="lef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D1A676F0-8E10-431C-6EC4-155454491880}"/>
              </a:ext>
            </a:extLst>
          </p:cNvPr>
          <p:cNvSpPr/>
          <p:nvPr/>
        </p:nvSpPr>
        <p:spPr>
          <a:xfrm>
            <a:off x="2730338" y="1796255"/>
            <a:ext cx="556592" cy="63611"/>
          </a:xfrm>
          <a:prstGeom prst="lef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88B5A00A-D404-FAF0-B80A-E09F6A517639}"/>
              </a:ext>
            </a:extLst>
          </p:cNvPr>
          <p:cNvSpPr/>
          <p:nvPr/>
        </p:nvSpPr>
        <p:spPr>
          <a:xfrm>
            <a:off x="2730338" y="2041462"/>
            <a:ext cx="556592" cy="63611"/>
          </a:xfrm>
          <a:prstGeom prst="lef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4AAA588E-C3EC-C68C-B43E-70ED5BF69AF9}"/>
              </a:ext>
            </a:extLst>
          </p:cNvPr>
          <p:cNvSpPr/>
          <p:nvPr/>
        </p:nvSpPr>
        <p:spPr>
          <a:xfrm>
            <a:off x="2730338" y="2337537"/>
            <a:ext cx="556592" cy="63611"/>
          </a:xfrm>
          <a:prstGeom prst="lef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56843145-7F74-6489-9025-C591BCB73705}"/>
              </a:ext>
            </a:extLst>
          </p:cNvPr>
          <p:cNvSpPr/>
          <p:nvPr/>
        </p:nvSpPr>
        <p:spPr>
          <a:xfrm>
            <a:off x="7446441" y="1984488"/>
            <a:ext cx="556592" cy="63611"/>
          </a:xfrm>
          <a:prstGeom prst="lef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1ECBE666-D183-9681-60E0-5BFFAA891352}"/>
              </a:ext>
            </a:extLst>
          </p:cNvPr>
          <p:cNvSpPr/>
          <p:nvPr/>
        </p:nvSpPr>
        <p:spPr>
          <a:xfrm>
            <a:off x="7446441" y="1734667"/>
            <a:ext cx="556592" cy="63611"/>
          </a:xfrm>
          <a:prstGeom prst="lef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D7B1B2AD-762F-10C5-9749-F2654B2995C8}"/>
              </a:ext>
            </a:extLst>
          </p:cNvPr>
          <p:cNvSpPr/>
          <p:nvPr/>
        </p:nvSpPr>
        <p:spPr>
          <a:xfrm>
            <a:off x="7457313" y="1470937"/>
            <a:ext cx="556592" cy="63611"/>
          </a:xfrm>
          <a:prstGeom prst="lef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82856AC7-36EB-2C48-6A3E-6B58E2306480}"/>
              </a:ext>
            </a:extLst>
          </p:cNvPr>
          <p:cNvSpPr/>
          <p:nvPr/>
        </p:nvSpPr>
        <p:spPr>
          <a:xfrm>
            <a:off x="7457313" y="2249706"/>
            <a:ext cx="556592" cy="63611"/>
          </a:xfrm>
          <a:prstGeom prst="lef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6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248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Segoe WPC</vt:lpstr>
      <vt:lpstr>Sitka Heading</vt:lpstr>
      <vt:lpstr>Source Sans Pro</vt:lpstr>
      <vt:lpstr>3DFloatVTI</vt:lpstr>
      <vt:lpstr>Case Study 2</vt:lpstr>
      <vt:lpstr>Result (Original Version) </vt:lpstr>
      <vt:lpstr>Version 1</vt:lpstr>
      <vt:lpstr>Version 1 (using lock)</vt:lpstr>
      <vt:lpstr>Result (Version 1) </vt:lpstr>
      <vt:lpstr>Version 2</vt:lpstr>
      <vt:lpstr>Version 2 (using lock design pattern)</vt:lpstr>
      <vt:lpstr>Version 2 (using lock design pattern)</vt:lpstr>
      <vt:lpstr>Result (Version 2)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</dc:title>
  <dc:creator>PUMIPAT LALUN</dc:creator>
  <cp:lastModifiedBy>AEKARIN ONGART</cp:lastModifiedBy>
  <cp:revision>2</cp:revision>
  <dcterms:created xsi:type="dcterms:W3CDTF">2022-10-17T03:01:38Z</dcterms:created>
  <dcterms:modified xsi:type="dcterms:W3CDTF">2022-10-17T13:25:22Z</dcterms:modified>
</cp:coreProperties>
</file>