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8" r:id="rId2"/>
    <p:sldId id="329" r:id="rId3"/>
    <p:sldId id="330" r:id="rId4"/>
    <p:sldId id="331" r:id="rId5"/>
    <p:sldId id="332" r:id="rId6"/>
    <p:sldId id="337" r:id="rId7"/>
    <p:sldId id="333" r:id="rId8"/>
    <p:sldId id="334" r:id="rId9"/>
    <p:sldId id="335" r:id="rId10"/>
    <p:sldId id="3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>
      <p:cViewPr>
        <p:scale>
          <a:sx n="66" d="100"/>
          <a:sy n="66" d="100"/>
        </p:scale>
        <p:origin x="1930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85000" lnSpcReduction="20000"/>
          </a:bodyPr>
          <a:lstStyle/>
          <a:p>
            <a:pPr lvl="0" algn="ctr"/>
            <a:r>
              <a:rPr lang="en-US" sz="3800" cap="none" dirty="0" err="1" smtClean="0"/>
              <a:t>Genrify</a:t>
            </a:r>
            <a:r>
              <a:rPr lang="en-US" sz="3800" cap="none" dirty="0" smtClean="0"/>
              <a:t> Project</a:t>
            </a:r>
            <a:endParaRPr lang="en-US" cap="none" dirty="0"/>
          </a:p>
          <a:p>
            <a:pPr lvl="0" algn="ctr"/>
            <a:r>
              <a:rPr lang="en-US" cap="none" dirty="0" smtClean="0"/>
              <a:t>by</a:t>
            </a:r>
            <a:endParaRPr lang="en-US" cap="none" dirty="0"/>
          </a:p>
          <a:p>
            <a:pPr lvl="0" algn="ctr"/>
            <a:r>
              <a:rPr lang="en-US" cap="none" dirty="0" smtClean="0"/>
              <a:t>Henri Toussaint</a:t>
            </a:r>
          </a:p>
          <a:p>
            <a:pPr lvl="0" algn="ctr"/>
            <a:r>
              <a:rPr lang="en-US" cap="none" dirty="0"/>
              <a:t>Victor Saint </a:t>
            </a:r>
            <a:r>
              <a:rPr lang="en-US" cap="none" dirty="0" err="1" smtClean="0"/>
              <a:t>Guilhem</a:t>
            </a:r>
            <a:endParaRPr lang="en-US" cap="none" dirty="0" smtClean="0"/>
          </a:p>
          <a:p>
            <a:pPr lvl="0" algn="ctr"/>
            <a:r>
              <a:rPr lang="en-US" cap="none" dirty="0" smtClean="0"/>
              <a:t>Benoît Lafon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set of attributes characterizing a song from the Spotify platform, predict its genre.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collected 2000 tracks based on their genres. </a:t>
            </a:r>
            <a:r>
              <a:rPr lang="en-US" dirty="0" smtClean="0"/>
              <a:t>Genres was beforehand handpicked such that we had 20 genres.</a:t>
            </a:r>
          </a:p>
          <a:p>
            <a:r>
              <a:rPr lang="en-US" dirty="0" smtClean="0"/>
              <a:t>Each track was characterized by 13 attributes each of them numerical.</a:t>
            </a:r>
          </a:p>
          <a:p>
            <a:r>
              <a:rPr lang="en-US" dirty="0" smtClean="0"/>
              <a:t>Thus, our data was made of 2000 rows for 14 columns including the target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35522"/>
            <a:ext cx="6781800" cy="52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Danceability</a:t>
            </a:r>
            <a:r>
              <a:rPr lang="en-US" dirty="0" smtClean="0"/>
              <a:t> attribute:</a:t>
            </a:r>
          </a:p>
          <a:p>
            <a:pPr lvl="1"/>
            <a:r>
              <a:rPr lang="en-US" dirty="0"/>
              <a:t>A value of </a:t>
            </a:r>
            <a:r>
              <a:rPr lang="en-US" dirty="0" smtClean="0"/>
              <a:t>0 </a:t>
            </a:r>
            <a:r>
              <a:rPr lang="en-US" dirty="0"/>
              <a:t>is least danceable and </a:t>
            </a:r>
            <a:r>
              <a:rPr lang="en-US" dirty="0" smtClean="0"/>
              <a:t>1 </a:t>
            </a:r>
            <a:r>
              <a:rPr lang="en-US" dirty="0"/>
              <a:t>is most </a:t>
            </a:r>
            <a:r>
              <a:rPr lang="en-US" dirty="0" smtClean="0"/>
              <a:t>danceable.</a:t>
            </a:r>
            <a:endParaRPr lang="en-US" dirty="0"/>
          </a:p>
          <a:p>
            <a:r>
              <a:rPr lang="en-US" dirty="0" smtClean="0"/>
              <a:t>Overall statistics: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</a:t>
            </a:r>
            <a:r>
              <a:rPr lang="en-US" dirty="0" smtClean="0"/>
              <a:t>0.556582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 </a:t>
            </a:r>
            <a:r>
              <a:rPr lang="en-US" dirty="0"/>
              <a:t>0.171023</a:t>
            </a:r>
          </a:p>
          <a:p>
            <a:pPr lvl="1"/>
            <a:r>
              <a:rPr lang="en-US" dirty="0" smtClean="0"/>
              <a:t>Min: 0.064700</a:t>
            </a:r>
            <a:endParaRPr lang="en-US" dirty="0"/>
          </a:p>
          <a:p>
            <a:pPr lvl="1"/>
            <a:r>
              <a:rPr lang="en-US" dirty="0" smtClean="0"/>
              <a:t>Max: 0.969000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58392"/>
            <a:ext cx="4419600" cy="33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Danceability</a:t>
            </a:r>
            <a:r>
              <a:rPr lang="en-US" dirty="0" smtClean="0"/>
              <a:t>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danceability</a:t>
            </a:r>
            <a:r>
              <a:rPr lang="en-US" dirty="0" smtClean="0"/>
              <a:t> by genre, we obtain the following results:</a:t>
            </a:r>
          </a:p>
          <a:p>
            <a:pPr lvl="1"/>
            <a:r>
              <a:rPr lang="en-US" dirty="0" smtClean="0"/>
              <a:t>Techno, hip-hop and reggae have the highest </a:t>
            </a:r>
            <a:r>
              <a:rPr lang="en-US" dirty="0"/>
              <a:t>average </a:t>
            </a:r>
            <a:r>
              <a:rPr lang="en-US" dirty="0" smtClean="0"/>
              <a:t> score of about 0.72-0.73</a:t>
            </a:r>
          </a:p>
          <a:p>
            <a:pPr lvl="1"/>
            <a:r>
              <a:rPr lang="en-US" dirty="0" smtClean="0"/>
              <a:t>Classical has the lowest average score of about 0.29.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20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our data set was well balanced, we used accuracy as measure for each model</a:t>
            </a:r>
          </a:p>
          <a:p>
            <a:r>
              <a:rPr lang="en-US" dirty="0" smtClean="0"/>
              <a:t>We plotted the confusion matrix for the best model </a:t>
            </a:r>
            <a:r>
              <a:rPr lang="en-US" dirty="0" smtClean="0"/>
              <a:t>to assess the classification distribution.</a:t>
            </a:r>
            <a:endParaRPr lang="en-US" dirty="0" smtClean="0"/>
          </a:p>
          <a:p>
            <a:r>
              <a:rPr lang="en-US" dirty="0" smtClean="0"/>
              <a:t>Models include Logistic Regression, Decision Tree, Naïve Bayes, Neural Network, SVM and Random Forest.</a:t>
            </a:r>
            <a:endParaRPr lang="en-US" dirty="0"/>
          </a:p>
          <a:p>
            <a:r>
              <a:rPr lang="en-US" dirty="0" smtClean="0"/>
              <a:t>For e</a:t>
            </a:r>
            <a:r>
              <a:rPr lang="en-US" dirty="0" smtClean="0"/>
              <a:t>ach model, we performed </a:t>
            </a:r>
            <a:r>
              <a:rPr lang="en-US" dirty="0"/>
              <a:t>10-fold cross </a:t>
            </a:r>
            <a:r>
              <a:rPr lang="en-US" dirty="0" smtClean="0"/>
              <a:t>validation.</a:t>
            </a:r>
            <a:endParaRPr lang="en-US" dirty="0"/>
          </a:p>
          <a:p>
            <a:r>
              <a:rPr lang="en-US" dirty="0"/>
              <a:t>Results </a:t>
            </a:r>
            <a:r>
              <a:rPr lang="en-US" dirty="0" smtClean="0"/>
              <a:t>on the </a:t>
            </a:r>
            <a:r>
              <a:rPr lang="en-US" dirty="0"/>
              <a:t>next </a:t>
            </a:r>
            <a:r>
              <a:rPr lang="en-US" dirty="0" smtClean="0"/>
              <a:t>slide are not exhaustive.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5333014"/>
              </p:ext>
            </p:extLst>
          </p:nvPr>
        </p:nvGraphicFramePr>
        <p:xfrm>
          <a:off x="457200" y="1600200"/>
          <a:ext cx="7467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0306025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 the majority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</a:t>
                      </a:r>
                      <a:r>
                        <a:rPr lang="en-US" baseline="0" dirty="0" smtClean="0"/>
                        <a:t>C=0.01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</a:t>
                      </a:r>
                      <a:r>
                        <a:rPr lang="en-US" baseline="0" dirty="0" smtClean="0"/>
                        <a:t>C=40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smtClean="0"/>
                        <a:t>l2, </a:t>
                      </a:r>
                      <a:r>
                        <a:rPr lang="en-US" baseline="0" dirty="0"/>
                        <a:t>C = </a:t>
                      </a:r>
                      <a:r>
                        <a:rPr lang="en-US" baseline="0" dirty="0" smtClean="0"/>
                        <a:t>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Activation=</a:t>
                      </a:r>
                      <a:r>
                        <a:rPr lang="en-US" dirty="0" smtClean="0"/>
                        <a:t>identity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hid_layer</a:t>
                      </a:r>
                      <a:r>
                        <a:rPr lang="en-US" dirty="0" smtClean="0"/>
                        <a:t>=50, alpha=0.1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Activation=</a:t>
                      </a:r>
                      <a:r>
                        <a:rPr lang="en-US" dirty="0" smtClean="0"/>
                        <a:t>logistic, </a:t>
                      </a:r>
                      <a:r>
                        <a:rPr lang="en-US" dirty="0" err="1" smtClean="0"/>
                        <a:t>h</a:t>
                      </a:r>
                      <a:r>
                        <a:rPr lang="en-US" dirty="0" err="1" smtClean="0"/>
                        <a:t>id_layer</a:t>
                      </a:r>
                      <a:r>
                        <a:rPr lang="en-US" dirty="0" smtClean="0"/>
                        <a:t>=20, alpha=5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0.3725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77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Kernel=‘</a:t>
                      </a:r>
                      <a:r>
                        <a:rPr lang="en-US" dirty="0" err="1" smtClean="0"/>
                        <a:t>rbf</a:t>
                      </a:r>
                      <a:r>
                        <a:rPr lang="en-US" dirty="0" smtClean="0"/>
                        <a:t> ‘, C=1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0.346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0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Kernel=‘linear’,</a:t>
                      </a:r>
                      <a:r>
                        <a:rPr lang="en-US" baseline="0" dirty="0" smtClean="0"/>
                        <a:t> C=0.1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0.3665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8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Estimator = 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3733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814114" y="6289664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</a:t>
            </a:r>
            <a:r>
              <a:rPr lang="en-US" dirty="0" smtClean="0"/>
              <a:t>was using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&lt;Based on your model, what were the top features. Here is an example&gt;</a:t>
            </a:r>
          </a:p>
          <a:p>
            <a:r>
              <a:rPr lang="en-US" dirty="0"/>
              <a:t>Based on my model, which is … (see previous slide), top features for</a:t>
            </a:r>
          </a:p>
          <a:p>
            <a:pPr lvl="1"/>
            <a:r>
              <a:rPr lang="en-US" dirty="0"/>
              <a:t>Republican class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Democrat class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2187</TotalTime>
  <Words>447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one feature</vt:lpstr>
      <vt:lpstr>Danceability exploitation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Benoît LAFON</cp:lastModifiedBy>
  <cp:revision>234</cp:revision>
  <dcterms:created xsi:type="dcterms:W3CDTF">2011-08-15T21:03:01Z</dcterms:created>
  <dcterms:modified xsi:type="dcterms:W3CDTF">2016-11-25T20:54:46Z</dcterms:modified>
</cp:coreProperties>
</file>