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328" r:id="rId2"/>
    <p:sldId id="329" r:id="rId3"/>
    <p:sldId id="330" r:id="rId4"/>
    <p:sldId id="331" r:id="rId5"/>
    <p:sldId id="332" r:id="rId6"/>
    <p:sldId id="337" r:id="rId7"/>
    <p:sldId id="333" r:id="rId8"/>
    <p:sldId id="334" r:id="rId9"/>
    <p:sldId id="335" r:id="rId10"/>
    <p:sldId id="33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751" autoAdjust="0"/>
  </p:normalViewPr>
  <p:slideViewPr>
    <p:cSldViewPr>
      <p:cViewPr>
        <p:scale>
          <a:sx n="133" d="100"/>
          <a:sy n="133" d="100"/>
        </p:scale>
        <p:origin x="1040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5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2620" y="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11/25/16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493282" cy="113218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CS584 – Machine Learning</a:t>
            </a:r>
            <a:b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Fall 2016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 Date: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2" r:id="rId3"/>
    <p:sldLayoutId id="2147483678" r:id="rId4"/>
    <p:sldLayoutId id="2147483679" r:id="rId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lnSpc>
          <a:spcPct val="150000"/>
        </a:lnSpc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41118" y="2069896"/>
            <a:ext cx="6417082" cy="1663904"/>
          </a:xfrm>
        </p:spPr>
        <p:txBody>
          <a:bodyPr>
            <a:normAutofit fontScale="85000" lnSpcReduction="20000"/>
          </a:bodyPr>
          <a:lstStyle/>
          <a:p>
            <a:pPr lvl="0" algn="ctr"/>
            <a:r>
              <a:rPr lang="en-US" sz="3800" cap="none" dirty="0" err="1" smtClean="0"/>
              <a:t>Genrify</a:t>
            </a:r>
            <a:r>
              <a:rPr lang="en-US" sz="3800" cap="none" dirty="0" smtClean="0"/>
              <a:t> Project</a:t>
            </a:r>
            <a:endParaRPr lang="en-US" cap="none" dirty="0"/>
          </a:p>
          <a:p>
            <a:pPr lvl="0" algn="ctr"/>
            <a:r>
              <a:rPr lang="en-US" cap="none" dirty="0" smtClean="0"/>
              <a:t>by</a:t>
            </a:r>
            <a:endParaRPr lang="en-US" cap="none" dirty="0"/>
          </a:p>
          <a:p>
            <a:pPr lvl="0" algn="ctr"/>
            <a:r>
              <a:rPr lang="en-US" cap="none" dirty="0" smtClean="0"/>
              <a:t>Henri </a:t>
            </a:r>
            <a:r>
              <a:rPr lang="en-US" cap="none" dirty="0" smtClean="0"/>
              <a:t>Toussaint</a:t>
            </a:r>
            <a:endParaRPr lang="en-US" cap="none" dirty="0" smtClean="0"/>
          </a:p>
          <a:p>
            <a:pPr lvl="0" algn="ctr"/>
            <a:r>
              <a:rPr lang="en-US" cap="none" dirty="0"/>
              <a:t>Victor </a:t>
            </a:r>
            <a:r>
              <a:rPr lang="en-US" cap="none" dirty="0" smtClean="0"/>
              <a:t>Saint </a:t>
            </a:r>
            <a:r>
              <a:rPr lang="en-US" cap="none" dirty="0" err="1" smtClean="0"/>
              <a:t>Guilhem</a:t>
            </a:r>
            <a:endParaRPr lang="en-US" cap="none" dirty="0" smtClean="0"/>
          </a:p>
          <a:p>
            <a:pPr lvl="0" algn="ctr"/>
            <a:r>
              <a:rPr lang="en-US" cap="none" dirty="0" err="1" smtClean="0"/>
              <a:t>Benoît</a:t>
            </a:r>
            <a:r>
              <a:rPr lang="en-US" cap="none" dirty="0" smtClean="0"/>
              <a:t> </a:t>
            </a:r>
            <a:r>
              <a:rPr lang="en-US" cap="none" dirty="0" smtClean="0"/>
              <a:t>Lafon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1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Interesting/unexpected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&lt;Discuss a few interesting cases. Use extra slides if needed. Use images if needed. Here is an example.&gt;</a:t>
            </a:r>
          </a:p>
          <a:p>
            <a:r>
              <a:rPr lang="en-US" dirty="0"/>
              <a:t>Here is a user who tweeted “…”. The user is definitely a Republican, as you can see from the tweet, but my model classified the user as Democrat. The reason is that my model used bag-of-words model and did not take linguistic features into account, because the user used terms that mostly Democrats use, but used in a negative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351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set of attributes characterizing a song from the Spotify platform, predict its genre.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7631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collected 2000 tracks based on their genres. Genres was beforehand handpicked such that we had 20 genres.</a:t>
            </a:r>
          </a:p>
          <a:p>
            <a:r>
              <a:rPr lang="en-US" dirty="0" smtClean="0"/>
              <a:t>Each track was characterized by 13 attributes each of them numerical.</a:t>
            </a:r>
          </a:p>
          <a:p>
            <a:r>
              <a:rPr lang="en-US" dirty="0" smtClean="0"/>
              <a:t>Thus, our data was made of 2000 rows for 14 columns including the target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12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35522"/>
            <a:ext cx="6781800" cy="520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one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Danceability</a:t>
            </a:r>
            <a:r>
              <a:rPr lang="en-US" dirty="0" smtClean="0"/>
              <a:t> attribute:</a:t>
            </a:r>
          </a:p>
          <a:p>
            <a:pPr lvl="1"/>
            <a:r>
              <a:rPr lang="en-US" dirty="0"/>
              <a:t>A value of </a:t>
            </a:r>
            <a:r>
              <a:rPr lang="en-US" dirty="0" smtClean="0"/>
              <a:t>0 </a:t>
            </a:r>
            <a:r>
              <a:rPr lang="en-US" dirty="0"/>
              <a:t>is least danceable and </a:t>
            </a:r>
            <a:r>
              <a:rPr lang="en-US" dirty="0" smtClean="0"/>
              <a:t>1 </a:t>
            </a:r>
            <a:r>
              <a:rPr lang="en-US" dirty="0"/>
              <a:t>is most </a:t>
            </a:r>
            <a:r>
              <a:rPr lang="en-US" dirty="0" smtClean="0"/>
              <a:t>danceable.</a:t>
            </a:r>
            <a:endParaRPr lang="en-US" dirty="0"/>
          </a:p>
          <a:p>
            <a:r>
              <a:rPr lang="en-US" dirty="0" smtClean="0"/>
              <a:t>Overall statistics:</a:t>
            </a:r>
          </a:p>
          <a:p>
            <a:pPr lvl="1"/>
            <a:r>
              <a:rPr lang="en-US" dirty="0" smtClean="0"/>
              <a:t>Mean</a:t>
            </a:r>
            <a:r>
              <a:rPr lang="en-US" dirty="0"/>
              <a:t>: </a:t>
            </a:r>
            <a:r>
              <a:rPr lang="en-US" dirty="0" smtClean="0"/>
              <a:t>0.556582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 </a:t>
            </a:r>
            <a:r>
              <a:rPr lang="en-US" dirty="0"/>
              <a:t>0.171023</a:t>
            </a:r>
          </a:p>
          <a:p>
            <a:pPr lvl="1"/>
            <a:r>
              <a:rPr lang="en-US" dirty="0" smtClean="0"/>
              <a:t>Min: 0.064700</a:t>
            </a:r>
            <a:endParaRPr lang="en-US" dirty="0"/>
          </a:p>
          <a:p>
            <a:pPr lvl="1"/>
            <a:r>
              <a:rPr lang="en-US" dirty="0" smtClean="0"/>
              <a:t>Max: 0.969000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758392"/>
            <a:ext cx="4419600" cy="335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Danceability</a:t>
            </a:r>
            <a:r>
              <a:rPr lang="en-US" dirty="0" smtClean="0"/>
              <a:t>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the </a:t>
            </a:r>
            <a:r>
              <a:rPr lang="en-US" dirty="0" err="1" smtClean="0"/>
              <a:t>danceability</a:t>
            </a:r>
            <a:r>
              <a:rPr lang="en-US" dirty="0" smtClean="0"/>
              <a:t> by genre, we obtain the following results:</a:t>
            </a:r>
          </a:p>
          <a:p>
            <a:pPr lvl="1"/>
            <a:r>
              <a:rPr lang="en-US" dirty="0" smtClean="0"/>
              <a:t>Techno, hip-hop and reggae have the highest </a:t>
            </a:r>
            <a:r>
              <a:rPr lang="en-US" dirty="0"/>
              <a:t>average </a:t>
            </a:r>
            <a:r>
              <a:rPr lang="en-US" dirty="0" smtClean="0"/>
              <a:t> score of about 0.72-0.73</a:t>
            </a:r>
          </a:p>
          <a:p>
            <a:pPr lvl="1"/>
            <a:r>
              <a:rPr lang="en-US" dirty="0" smtClean="0"/>
              <a:t>Classical has the lowest average score of about 0.29.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4200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Since our data set was well balanced, we used accuracy as measure for each model</a:t>
            </a:r>
          </a:p>
          <a:p>
            <a:r>
              <a:rPr lang="en-US" dirty="0" smtClean="0"/>
              <a:t>We plotted the confusion matrix for the best model to assess the classification distribution.</a:t>
            </a:r>
          </a:p>
          <a:p>
            <a:r>
              <a:rPr lang="en-US" dirty="0" smtClean="0"/>
              <a:t>Models include Logistic Regression, Decision Tree, Naïve Bayes, Neural Network, SVM and Random Forest.</a:t>
            </a:r>
            <a:endParaRPr lang="en-US" dirty="0"/>
          </a:p>
          <a:p>
            <a:r>
              <a:rPr lang="en-US" dirty="0" smtClean="0"/>
              <a:t>For each model, we performed </a:t>
            </a:r>
            <a:r>
              <a:rPr lang="en-US" dirty="0"/>
              <a:t>10-fold cross </a:t>
            </a:r>
            <a:r>
              <a:rPr lang="en-US" dirty="0" smtClean="0"/>
              <a:t>validation.</a:t>
            </a:r>
            <a:endParaRPr lang="en-US" dirty="0"/>
          </a:p>
          <a:p>
            <a:r>
              <a:rPr lang="en-US" dirty="0"/>
              <a:t>Results </a:t>
            </a:r>
            <a:r>
              <a:rPr lang="en-US" dirty="0" smtClean="0"/>
              <a:t>on the </a:t>
            </a:r>
            <a:r>
              <a:rPr lang="en-US" dirty="0"/>
              <a:t>next </a:t>
            </a:r>
            <a:r>
              <a:rPr lang="en-US" dirty="0" smtClean="0"/>
              <a:t>slide are not exhaustive.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578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25333014"/>
              </p:ext>
            </p:extLst>
          </p:nvPr>
        </p:nvGraphicFramePr>
        <p:xfrm>
          <a:off x="457200" y="1600200"/>
          <a:ext cx="74676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303060254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5904068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422119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94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majority</a:t>
                      </a:r>
                      <a:r>
                        <a:rPr lang="en-US" baseline="0" dirty="0"/>
                        <a:t> 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823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Predicting the majority 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0787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penalty</a:t>
                      </a:r>
                      <a:r>
                        <a:rPr lang="en-US" baseline="0" dirty="0"/>
                        <a:t> = l2, </a:t>
                      </a:r>
                      <a:r>
                        <a:rPr lang="en-US" baseline="0" dirty="0" smtClean="0"/>
                        <a:t>C=0.01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1690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penalty</a:t>
                      </a:r>
                      <a:r>
                        <a:rPr lang="en-US" baseline="0" dirty="0"/>
                        <a:t> = l2, </a:t>
                      </a:r>
                      <a:r>
                        <a:rPr lang="en-US" baseline="0" dirty="0" smtClean="0"/>
                        <a:t>C=40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9938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penalty</a:t>
                      </a:r>
                      <a:r>
                        <a:rPr lang="en-US" baseline="0" dirty="0"/>
                        <a:t> = </a:t>
                      </a:r>
                      <a:r>
                        <a:rPr lang="en-US" baseline="0" dirty="0" smtClean="0"/>
                        <a:t>l2, </a:t>
                      </a:r>
                      <a:r>
                        <a:rPr lang="en-US" baseline="0" dirty="0"/>
                        <a:t>C = </a:t>
                      </a:r>
                      <a:r>
                        <a:rPr lang="en-US" baseline="0" dirty="0" smtClean="0"/>
                        <a:t>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7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 Network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Activation=</a:t>
                      </a:r>
                      <a:r>
                        <a:rPr lang="en-US" dirty="0" smtClean="0"/>
                        <a:t>identity, </a:t>
                      </a:r>
                      <a:r>
                        <a:rPr lang="en-US" dirty="0" err="1" smtClean="0"/>
                        <a:t>hid_layer</a:t>
                      </a:r>
                      <a:r>
                        <a:rPr lang="en-US" dirty="0" smtClean="0"/>
                        <a:t>=50, alpha=0.1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4884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Activation=</a:t>
                      </a:r>
                      <a:r>
                        <a:rPr lang="en-US" dirty="0" smtClean="0"/>
                        <a:t>logistic, </a:t>
                      </a:r>
                      <a:r>
                        <a:rPr lang="en-US" dirty="0" err="1" smtClean="0"/>
                        <a:t>hid_layer</a:t>
                      </a:r>
                      <a:r>
                        <a:rPr lang="en-US" dirty="0" smtClean="0"/>
                        <a:t>=20, alpha=5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0.3725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977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Kernel=‘</a:t>
                      </a:r>
                      <a:r>
                        <a:rPr lang="en-US" dirty="0" err="1" smtClean="0"/>
                        <a:t>rbf</a:t>
                      </a:r>
                      <a:r>
                        <a:rPr lang="en-US" dirty="0" smtClean="0"/>
                        <a:t> ‘, C=1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0.346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408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Kernel=‘linear’,</a:t>
                      </a:r>
                      <a:r>
                        <a:rPr lang="en-US" baseline="0" dirty="0" smtClean="0"/>
                        <a:t> C=0.1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0.3665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2483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Estimator = 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9793733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1501000" y="6205252"/>
            <a:ext cx="5710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 and parameter setting </a:t>
            </a:r>
            <a:r>
              <a:rPr lang="en-US" dirty="0" smtClean="0"/>
              <a:t>considering </a:t>
            </a:r>
          </a:p>
          <a:p>
            <a:r>
              <a:rPr lang="en-US" dirty="0" smtClean="0"/>
              <a:t>efficiency AND speed was </a:t>
            </a:r>
            <a:r>
              <a:rPr lang="en-US" dirty="0" smtClean="0"/>
              <a:t>using </a:t>
            </a:r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9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Based on my model, which is Logistic Regression, top features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 smtClean="0"/>
                  <a:t> for a few attributes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 smtClean="0"/>
                  <a:t> are</a:t>
                </a:r>
              </a:p>
              <a:p>
                <a:pPr lvl="1"/>
                <a:r>
                  <a:rPr lang="en-US" dirty="0" smtClean="0"/>
                  <a:t>Classical </a:t>
                </a:r>
                <a:r>
                  <a:rPr lang="en-US" dirty="0" smtClean="0"/>
                  <a:t>class</a:t>
                </a:r>
                <a:endParaRPr lang="en-US" dirty="0"/>
              </a:p>
              <a:p>
                <a:pPr lvl="2"/>
                <a:r>
                  <a:rPr lang="en-US" dirty="0" smtClean="0"/>
                  <a:t>Best </a:t>
                </a:r>
                <a:r>
                  <a:rPr lang="en-US" dirty="0" smtClean="0">
                    <a:sym typeface="Wingdings"/>
                  </a:rPr>
                  <a:t> </a:t>
                </a:r>
                <a:r>
                  <a:rPr lang="en-US" dirty="0" err="1" smtClean="0"/>
                  <a:t>acousticness</a:t>
                </a:r>
                <a:endParaRPr lang="en-US" dirty="0"/>
              </a:p>
              <a:p>
                <a:pPr lvl="2"/>
                <a:r>
                  <a:rPr lang="en-US" dirty="0"/>
                  <a:t>W</a:t>
                </a:r>
                <a:r>
                  <a:rPr lang="en-US" dirty="0" smtClean="0"/>
                  <a:t>orst </a:t>
                </a:r>
                <a:r>
                  <a:rPr lang="en-US" dirty="0" smtClean="0">
                    <a:sym typeface="Wingdings"/>
                  </a:rPr>
                  <a:t> </a:t>
                </a:r>
                <a:r>
                  <a:rPr lang="en-US" dirty="0" err="1" smtClean="0"/>
                  <a:t>danceability</a:t>
                </a:r>
                <a:endParaRPr lang="en-US" dirty="0"/>
              </a:p>
              <a:p>
                <a:pPr lvl="1"/>
                <a:r>
                  <a:rPr lang="en-US" dirty="0" smtClean="0"/>
                  <a:t>Reggae class</a:t>
                </a:r>
                <a:endParaRPr lang="en-US" dirty="0"/>
              </a:p>
              <a:p>
                <a:pPr lvl="2"/>
                <a:r>
                  <a:rPr lang="en-US" dirty="0"/>
                  <a:t>Best </a:t>
                </a:r>
                <a:r>
                  <a:rPr lang="en-US" dirty="0">
                    <a:sym typeface="Wingdings"/>
                  </a:rPr>
                  <a:t> </a:t>
                </a:r>
                <a:r>
                  <a:rPr lang="en-US" dirty="0" err="1" smtClean="0"/>
                  <a:t>speechiness</a:t>
                </a:r>
                <a:endParaRPr lang="en-US" dirty="0"/>
              </a:p>
              <a:p>
                <a:pPr lvl="2"/>
                <a:r>
                  <a:rPr lang="en-US" dirty="0" smtClean="0"/>
                  <a:t>Worst </a:t>
                </a:r>
                <a:r>
                  <a:rPr lang="en-US" dirty="0" smtClean="0">
                    <a:sym typeface="Wingdings"/>
                  </a:rPr>
                  <a:t> </a:t>
                </a:r>
                <a:r>
                  <a:rPr lang="en-US" dirty="0" smtClean="0"/>
                  <a:t>energy</a:t>
                </a:r>
              </a:p>
              <a:p>
                <a:pPr lvl="1"/>
                <a:r>
                  <a:rPr lang="en-US" dirty="0" smtClean="0"/>
                  <a:t>Heavy-metal class</a:t>
                </a:r>
                <a:endParaRPr lang="en-US" dirty="0"/>
              </a:p>
              <a:p>
                <a:pPr lvl="2"/>
                <a:r>
                  <a:rPr lang="en-US" dirty="0"/>
                  <a:t>Best </a:t>
                </a:r>
                <a:r>
                  <a:rPr lang="en-US" dirty="0">
                    <a:sym typeface="Wingdings"/>
                  </a:rPr>
                  <a:t> </a:t>
                </a:r>
                <a:r>
                  <a:rPr lang="en-US" dirty="0" smtClean="0"/>
                  <a:t>energy</a:t>
                </a:r>
                <a:endParaRPr lang="en-US" dirty="0"/>
              </a:p>
              <a:p>
                <a:pPr lvl="2"/>
                <a:r>
                  <a:rPr lang="en-US" dirty="0"/>
                  <a:t>Worst </a:t>
                </a:r>
                <a:r>
                  <a:rPr lang="en-US" dirty="0">
                    <a:sym typeface="Wingdings"/>
                  </a:rPr>
                  <a:t> </a:t>
                </a:r>
                <a:r>
                  <a:rPr lang="en-US" smtClean="0"/>
                  <a:t>acousticness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27" t="-375" r="-16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  <p:sp>
        <p:nvSpPr>
          <p:cNvPr id="5" name="ZoneTexte 4"/>
          <p:cNvSpPr txBox="1"/>
          <p:nvPr/>
        </p:nvSpPr>
        <p:spPr>
          <a:xfrm>
            <a:off x="2165684" y="5919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7806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2201</TotalTime>
  <Words>455</Words>
  <Application>Microsoft Macintosh PowerPoint</Application>
  <PresentationFormat>Présentation à l'écran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Century Schoolbook</vt:lpstr>
      <vt:lpstr>Wingdings</vt:lpstr>
      <vt:lpstr>Wingdings 2</vt:lpstr>
      <vt:lpstr>Oriel</vt:lpstr>
      <vt:lpstr>Présentation PowerPoint</vt:lpstr>
      <vt:lpstr>Task</vt:lpstr>
      <vt:lpstr>Dataset</vt:lpstr>
      <vt:lpstr>Visualization of the Class</vt:lpstr>
      <vt:lpstr>Visualization of one feature</vt:lpstr>
      <vt:lpstr>Danceability exploitation</vt:lpstr>
      <vt:lpstr>Model Selection Results</vt:lpstr>
      <vt:lpstr>Model Selection Results</vt:lpstr>
      <vt:lpstr>Top Features</vt:lpstr>
      <vt:lpstr>Interesting/unexpected cases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CS480 – Artificial Intelligence Fall 2011</dc:title>
  <dc:creator>Mustafa</dc:creator>
  <cp:lastModifiedBy>Victor Saint Guilhem</cp:lastModifiedBy>
  <cp:revision>240</cp:revision>
  <dcterms:created xsi:type="dcterms:W3CDTF">2011-08-15T21:03:01Z</dcterms:created>
  <dcterms:modified xsi:type="dcterms:W3CDTF">2016-11-25T23:56:44Z</dcterms:modified>
</cp:coreProperties>
</file>