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7561263" cy="106934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1E6"/>
    <a:srgbClr val="F2F6E9"/>
    <a:srgbClr val="B0D2DC"/>
    <a:srgbClr val="FFFFFF"/>
    <a:srgbClr val="FFFFDC"/>
    <a:srgbClr val="F3F9FB"/>
    <a:srgbClr val="FFFFA1"/>
    <a:srgbClr val="FEEBB4"/>
    <a:srgbClr val="FFFF66"/>
    <a:srgbClr val="B4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64"/>
    <p:restoredTop sz="95417" autoAdjust="0"/>
  </p:normalViewPr>
  <p:slideViewPr>
    <p:cSldViewPr>
      <p:cViewPr>
        <p:scale>
          <a:sx n="110" d="100"/>
          <a:sy n="110" d="100"/>
        </p:scale>
        <p:origin x="2370" y="-270"/>
      </p:cViewPr>
      <p:guideLst>
        <p:guide orient="horz" pos="3368"/>
        <p:guide pos="23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CCADA-733E-479C-B860-8B5B21B1B728}" type="datetimeFigureOut">
              <a:rPr lang="fr-FR" smtClean="0"/>
              <a:t>07/02/2022</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A1860-D079-4D91-A45B-0099E8E85480}" type="slidenum">
              <a:rPr lang="fr-FR" smtClean="0"/>
              <a:t>‹N°›</a:t>
            </a:fld>
            <a:endParaRPr lang="fr-FR"/>
          </a:p>
        </p:txBody>
      </p:sp>
    </p:spTree>
    <p:extLst>
      <p:ext uri="{BB962C8B-B14F-4D97-AF65-F5344CB8AC3E}">
        <p14:creationId xmlns:p14="http://schemas.microsoft.com/office/powerpoint/2010/main" val="301839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CA1860-D079-4D91-A45B-0099E8E85480}" type="slidenum">
              <a:rPr lang="fr-FR" smtClean="0"/>
              <a:t>1</a:t>
            </a:fld>
            <a:endParaRPr lang="fr-FR"/>
          </a:p>
        </p:txBody>
      </p:sp>
    </p:spTree>
    <p:extLst>
      <p:ext uri="{BB962C8B-B14F-4D97-AF65-F5344CB8AC3E}">
        <p14:creationId xmlns:p14="http://schemas.microsoft.com/office/powerpoint/2010/main" val="127181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67095" y="3321886"/>
            <a:ext cx="6427074" cy="2292150"/>
          </a:xfrm>
        </p:spPr>
        <p:txBody>
          <a:bodyPr/>
          <a:lstStyle/>
          <a:p>
            <a:r>
              <a:rPr lang="ru-RU"/>
              <a:t>Образец заголовка</a:t>
            </a:r>
          </a:p>
        </p:txBody>
      </p:sp>
      <p:sp>
        <p:nvSpPr>
          <p:cNvPr id="3" name="Подзаголовок 2"/>
          <p:cNvSpPr>
            <a:spLocks noGrp="1"/>
          </p:cNvSpPr>
          <p:nvPr>
            <p:ph type="subTitle" idx="1"/>
          </p:nvPr>
        </p:nvSpPr>
        <p:spPr>
          <a:xfrm>
            <a:off x="1134190" y="6059593"/>
            <a:ext cx="5292884" cy="273275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3EFB2F28-D19B-4BF0-AFE5-1E8149BA6E62}" type="datetimeFigureOut">
              <a:rPr lang="ru-RU" smtClean="0"/>
              <a:t>07.02.2022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FEC8D09-FC4F-48E9-ABF0-D9DC1C03BB1A}" type="slidenum">
              <a:rPr lang="ru-RU" smtClean="0"/>
              <a:t>‹N°›</a:t>
            </a:fld>
            <a:endParaRPr lang="ru-RU"/>
          </a:p>
        </p:txBody>
      </p:sp>
    </p:spTree>
    <p:extLst>
      <p:ext uri="{BB962C8B-B14F-4D97-AF65-F5344CB8AC3E}">
        <p14:creationId xmlns:p14="http://schemas.microsoft.com/office/powerpoint/2010/main" val="375741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EFB2F28-D19B-4BF0-AFE5-1E8149BA6E62}" type="datetimeFigureOut">
              <a:rPr lang="ru-RU" smtClean="0"/>
              <a:t>07.02.2022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FEC8D09-FC4F-48E9-ABF0-D9DC1C03BB1A}" type="slidenum">
              <a:rPr lang="ru-RU" smtClean="0"/>
              <a:t>‹N°›</a:t>
            </a:fld>
            <a:endParaRPr lang="ru-RU"/>
          </a:p>
        </p:txBody>
      </p:sp>
    </p:spTree>
    <p:extLst>
      <p:ext uri="{BB962C8B-B14F-4D97-AF65-F5344CB8AC3E}">
        <p14:creationId xmlns:p14="http://schemas.microsoft.com/office/powerpoint/2010/main" val="231269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4534133" y="668338"/>
            <a:ext cx="1405923" cy="1422568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312427" y="668338"/>
            <a:ext cx="4095684" cy="1422568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EFB2F28-D19B-4BF0-AFE5-1E8149BA6E62}" type="datetimeFigureOut">
              <a:rPr lang="ru-RU" smtClean="0"/>
              <a:t>07.02.2022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FEC8D09-FC4F-48E9-ABF0-D9DC1C03BB1A}" type="slidenum">
              <a:rPr lang="ru-RU" smtClean="0"/>
              <a:t>‹N°›</a:t>
            </a:fld>
            <a:endParaRPr lang="ru-RU"/>
          </a:p>
        </p:txBody>
      </p:sp>
    </p:spTree>
    <p:extLst>
      <p:ext uri="{BB962C8B-B14F-4D97-AF65-F5344CB8AC3E}">
        <p14:creationId xmlns:p14="http://schemas.microsoft.com/office/powerpoint/2010/main" val="419590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EFB2F28-D19B-4BF0-AFE5-1E8149BA6E62}" type="datetimeFigureOut">
              <a:rPr lang="ru-RU" smtClean="0"/>
              <a:t>07.02.2022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FEC8D09-FC4F-48E9-ABF0-D9DC1C03BB1A}" type="slidenum">
              <a:rPr lang="ru-RU" smtClean="0"/>
              <a:t>‹N°›</a:t>
            </a:fld>
            <a:endParaRPr lang="ru-RU"/>
          </a:p>
        </p:txBody>
      </p:sp>
    </p:spTree>
    <p:extLst>
      <p:ext uri="{BB962C8B-B14F-4D97-AF65-F5344CB8AC3E}">
        <p14:creationId xmlns:p14="http://schemas.microsoft.com/office/powerpoint/2010/main" val="116690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7287" y="6871500"/>
            <a:ext cx="6427074" cy="2123828"/>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597287" y="4532320"/>
            <a:ext cx="6427074" cy="233918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EFB2F28-D19B-4BF0-AFE5-1E8149BA6E62}" type="datetimeFigureOut">
              <a:rPr lang="ru-RU" smtClean="0"/>
              <a:t>07.02.2022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FEC8D09-FC4F-48E9-ABF0-D9DC1C03BB1A}" type="slidenum">
              <a:rPr lang="ru-RU" smtClean="0"/>
              <a:t>‹N°›</a:t>
            </a:fld>
            <a:endParaRPr lang="ru-RU"/>
          </a:p>
        </p:txBody>
      </p:sp>
    </p:spTree>
    <p:extLst>
      <p:ext uri="{BB962C8B-B14F-4D97-AF65-F5344CB8AC3E}">
        <p14:creationId xmlns:p14="http://schemas.microsoft.com/office/powerpoint/2010/main" val="1775810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312428" y="3891210"/>
            <a:ext cx="2750147" cy="11002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3188595" y="3891210"/>
            <a:ext cx="2751460" cy="11002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3EFB2F28-D19B-4BF0-AFE5-1E8149BA6E62}" type="datetimeFigureOut">
              <a:rPr lang="ru-RU" smtClean="0"/>
              <a:t>07.02.2022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FEC8D09-FC4F-48E9-ABF0-D9DC1C03BB1A}" type="slidenum">
              <a:rPr lang="ru-RU" smtClean="0"/>
              <a:t>‹N°›</a:t>
            </a:fld>
            <a:endParaRPr lang="ru-RU"/>
          </a:p>
        </p:txBody>
      </p:sp>
    </p:spTree>
    <p:extLst>
      <p:ext uri="{BB962C8B-B14F-4D97-AF65-F5344CB8AC3E}">
        <p14:creationId xmlns:p14="http://schemas.microsoft.com/office/powerpoint/2010/main" val="102832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8063" y="428232"/>
            <a:ext cx="6805137" cy="1782233"/>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378063" y="2393639"/>
            <a:ext cx="3340871" cy="997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378063" y="3391194"/>
            <a:ext cx="3340871" cy="61610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3841017" y="2393639"/>
            <a:ext cx="3342183" cy="997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3841017" y="3391194"/>
            <a:ext cx="3342183" cy="61610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3EFB2F28-D19B-4BF0-AFE5-1E8149BA6E62}" type="datetimeFigureOut">
              <a:rPr lang="ru-RU" smtClean="0"/>
              <a:t>07.02.2022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FEC8D09-FC4F-48E9-ABF0-D9DC1C03BB1A}" type="slidenum">
              <a:rPr lang="ru-RU" smtClean="0"/>
              <a:t>‹N°›</a:t>
            </a:fld>
            <a:endParaRPr lang="ru-RU"/>
          </a:p>
        </p:txBody>
      </p:sp>
    </p:spTree>
    <p:extLst>
      <p:ext uri="{BB962C8B-B14F-4D97-AF65-F5344CB8AC3E}">
        <p14:creationId xmlns:p14="http://schemas.microsoft.com/office/powerpoint/2010/main" val="39075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3EFB2F28-D19B-4BF0-AFE5-1E8149BA6E62}" type="datetimeFigureOut">
              <a:rPr lang="ru-RU" smtClean="0"/>
              <a:t>07.02.2022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FEC8D09-FC4F-48E9-ABF0-D9DC1C03BB1A}" type="slidenum">
              <a:rPr lang="ru-RU" smtClean="0"/>
              <a:t>‹N°›</a:t>
            </a:fld>
            <a:endParaRPr lang="ru-RU"/>
          </a:p>
        </p:txBody>
      </p:sp>
    </p:spTree>
    <p:extLst>
      <p:ext uri="{BB962C8B-B14F-4D97-AF65-F5344CB8AC3E}">
        <p14:creationId xmlns:p14="http://schemas.microsoft.com/office/powerpoint/2010/main" val="66206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EFB2F28-D19B-4BF0-AFE5-1E8149BA6E62}" type="datetimeFigureOut">
              <a:rPr lang="ru-RU" smtClean="0"/>
              <a:t>07.02.2022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FEC8D09-FC4F-48E9-ABF0-D9DC1C03BB1A}" type="slidenum">
              <a:rPr lang="ru-RU" smtClean="0"/>
              <a:t>‹N°›</a:t>
            </a:fld>
            <a:endParaRPr lang="ru-RU"/>
          </a:p>
        </p:txBody>
      </p:sp>
    </p:spTree>
    <p:extLst>
      <p:ext uri="{BB962C8B-B14F-4D97-AF65-F5344CB8AC3E}">
        <p14:creationId xmlns:p14="http://schemas.microsoft.com/office/powerpoint/2010/main" val="2693329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8064" y="425756"/>
            <a:ext cx="2487603" cy="1811937"/>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2956244" y="425756"/>
            <a:ext cx="4226956" cy="91265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378064" y="2237694"/>
            <a:ext cx="2487603" cy="73145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3EFB2F28-D19B-4BF0-AFE5-1E8149BA6E62}" type="datetimeFigureOut">
              <a:rPr lang="ru-RU" smtClean="0"/>
              <a:t>07.02.2022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FEC8D09-FC4F-48E9-ABF0-D9DC1C03BB1A}" type="slidenum">
              <a:rPr lang="ru-RU" smtClean="0"/>
              <a:t>‹N°›</a:t>
            </a:fld>
            <a:endParaRPr lang="ru-RU"/>
          </a:p>
        </p:txBody>
      </p:sp>
    </p:spTree>
    <p:extLst>
      <p:ext uri="{BB962C8B-B14F-4D97-AF65-F5344CB8AC3E}">
        <p14:creationId xmlns:p14="http://schemas.microsoft.com/office/powerpoint/2010/main" val="266201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2060" y="7485380"/>
            <a:ext cx="4536758" cy="883691"/>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482060" y="955475"/>
            <a:ext cx="4536758" cy="6416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482060" y="8369071"/>
            <a:ext cx="4536758" cy="12549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3EFB2F28-D19B-4BF0-AFE5-1E8149BA6E62}" type="datetimeFigureOut">
              <a:rPr lang="ru-RU" smtClean="0"/>
              <a:t>07.02.2022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FEC8D09-FC4F-48E9-ABF0-D9DC1C03BB1A}" type="slidenum">
              <a:rPr lang="ru-RU" smtClean="0"/>
              <a:t>‹N°›</a:t>
            </a:fld>
            <a:endParaRPr lang="ru-RU"/>
          </a:p>
        </p:txBody>
      </p:sp>
    </p:spTree>
    <p:extLst>
      <p:ext uri="{BB962C8B-B14F-4D97-AF65-F5344CB8AC3E}">
        <p14:creationId xmlns:p14="http://schemas.microsoft.com/office/powerpoint/2010/main" val="171625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8063" y="428232"/>
            <a:ext cx="6805137" cy="178223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378063" y="2495127"/>
            <a:ext cx="6805137" cy="705715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378063" y="9911198"/>
            <a:ext cx="1764295" cy="5693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B2F28-D19B-4BF0-AFE5-1E8149BA6E62}" type="datetimeFigureOut">
              <a:rPr lang="ru-RU" smtClean="0"/>
              <a:t>07.02.2022</a:t>
            </a:fld>
            <a:endParaRPr lang="ru-RU"/>
          </a:p>
        </p:txBody>
      </p:sp>
      <p:sp>
        <p:nvSpPr>
          <p:cNvPr id="5" name="Нижний колонтитул 4"/>
          <p:cNvSpPr>
            <a:spLocks noGrp="1"/>
          </p:cNvSpPr>
          <p:nvPr>
            <p:ph type="ftr" sz="quarter" idx="3"/>
          </p:nvPr>
        </p:nvSpPr>
        <p:spPr>
          <a:xfrm>
            <a:off x="2583432" y="9911198"/>
            <a:ext cx="2394400" cy="5693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5418905" y="9911198"/>
            <a:ext cx="1764295" cy="5693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C8D09-FC4F-48E9-ABF0-D9DC1C03BB1A}" type="slidenum">
              <a:rPr lang="ru-RU" smtClean="0"/>
              <a:t>‹N°›</a:t>
            </a:fld>
            <a:endParaRPr lang="ru-RU"/>
          </a:p>
        </p:txBody>
      </p:sp>
    </p:spTree>
    <p:extLst>
      <p:ext uri="{BB962C8B-B14F-4D97-AF65-F5344CB8AC3E}">
        <p14:creationId xmlns:p14="http://schemas.microsoft.com/office/powerpoint/2010/main" val="2431438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sv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svg"/><Relationship Id="rId5" Type="http://schemas.openxmlformats.org/officeDocument/2006/relationships/image" Target="../media/image3.png"/><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lèche : pentagone 90">
            <a:extLst>
              <a:ext uri="{FF2B5EF4-FFF2-40B4-BE49-F238E27FC236}">
                <a16:creationId xmlns:a16="http://schemas.microsoft.com/office/drawing/2014/main" id="{8B1FB875-716B-4C32-8DB6-6C85952ECB9A}"/>
              </a:ext>
            </a:extLst>
          </p:cNvPr>
          <p:cNvSpPr/>
          <p:nvPr/>
        </p:nvSpPr>
        <p:spPr>
          <a:xfrm>
            <a:off x="-10050" y="8622177"/>
            <a:ext cx="2167972" cy="352879"/>
          </a:xfrm>
          <a:prstGeom prst="homePlate">
            <a:avLst/>
          </a:prstGeom>
          <a:solidFill>
            <a:srgbClr val="B0D2DC"/>
          </a:solidFill>
          <a:ln>
            <a:solidFill>
              <a:srgbClr val="B0D2DC"/>
            </a:solidFill>
          </a:ln>
          <a:scene3d>
            <a:camera prst="orthographicFront"/>
            <a:lightRig rig="threePt" dir="t"/>
          </a:scene3d>
          <a:sp3d extrusionH="76200" contourW="12700">
            <a:bevelT w="31750" h="50800"/>
            <a:extrusionClr>
              <a:schemeClr val="bg1">
                <a:lumMod val="95000"/>
              </a:schemeClr>
            </a:extrusionClr>
            <a:contourClr>
              <a:schemeClr val="bg1">
                <a:lumMod val="9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0" name="Flèche : pentagone 89">
            <a:extLst>
              <a:ext uri="{FF2B5EF4-FFF2-40B4-BE49-F238E27FC236}">
                <a16:creationId xmlns:a16="http://schemas.microsoft.com/office/drawing/2014/main" id="{E467C7B6-2576-4C2A-8905-92F745A1C0AE}"/>
              </a:ext>
            </a:extLst>
          </p:cNvPr>
          <p:cNvSpPr/>
          <p:nvPr/>
        </p:nvSpPr>
        <p:spPr>
          <a:xfrm flipH="1">
            <a:off x="5409637" y="5018520"/>
            <a:ext cx="2167972" cy="352879"/>
          </a:xfrm>
          <a:prstGeom prst="homePlate">
            <a:avLst/>
          </a:prstGeom>
          <a:solidFill>
            <a:srgbClr val="B0D2DC"/>
          </a:solidFill>
          <a:ln>
            <a:solidFill>
              <a:srgbClr val="B0D2DC"/>
            </a:solidFill>
          </a:ln>
          <a:scene3d>
            <a:camera prst="orthographicFront"/>
            <a:lightRig rig="threePt" dir="t"/>
          </a:scene3d>
          <a:sp3d extrusionH="76200" contourW="12700">
            <a:bevelT w="31750" h="50800"/>
            <a:extrusionClr>
              <a:schemeClr val="bg1">
                <a:lumMod val="95000"/>
              </a:schemeClr>
            </a:extrusionClr>
            <a:contourClr>
              <a:schemeClr val="bg1">
                <a:lumMod val="9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8" name="Flèche : pentagone 87">
            <a:extLst>
              <a:ext uri="{FF2B5EF4-FFF2-40B4-BE49-F238E27FC236}">
                <a16:creationId xmlns:a16="http://schemas.microsoft.com/office/drawing/2014/main" id="{F6319B4B-E740-4A29-B03A-A28791600220}"/>
              </a:ext>
            </a:extLst>
          </p:cNvPr>
          <p:cNvSpPr/>
          <p:nvPr/>
        </p:nvSpPr>
        <p:spPr>
          <a:xfrm>
            <a:off x="-10050" y="5027434"/>
            <a:ext cx="2193854" cy="352879"/>
          </a:xfrm>
          <a:prstGeom prst="homePlate">
            <a:avLst/>
          </a:prstGeom>
          <a:solidFill>
            <a:srgbClr val="B0D2DC"/>
          </a:solidFill>
          <a:ln>
            <a:solidFill>
              <a:srgbClr val="B0D2DC"/>
            </a:solidFill>
          </a:ln>
          <a:scene3d>
            <a:camera prst="orthographicFront"/>
            <a:lightRig rig="threePt" dir="t"/>
          </a:scene3d>
          <a:sp3d extrusionH="76200" contourW="12700">
            <a:bevelT w="31750" h="50800"/>
            <a:extrusionClr>
              <a:schemeClr val="bg1">
                <a:lumMod val="95000"/>
              </a:schemeClr>
            </a:extrusionClr>
            <a:contourClr>
              <a:schemeClr val="bg1">
                <a:lumMod val="9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Flèche : pentagone 7">
            <a:extLst>
              <a:ext uri="{FF2B5EF4-FFF2-40B4-BE49-F238E27FC236}">
                <a16:creationId xmlns:a16="http://schemas.microsoft.com/office/drawing/2014/main" id="{2216E3EC-D558-4E79-9D14-C100B1477413}"/>
              </a:ext>
            </a:extLst>
          </p:cNvPr>
          <p:cNvSpPr/>
          <p:nvPr/>
        </p:nvSpPr>
        <p:spPr>
          <a:xfrm>
            <a:off x="-10050" y="2194181"/>
            <a:ext cx="2193854" cy="352879"/>
          </a:xfrm>
          <a:prstGeom prst="homePlate">
            <a:avLst/>
          </a:prstGeom>
          <a:solidFill>
            <a:srgbClr val="B0D2DC"/>
          </a:solidFill>
          <a:ln>
            <a:solidFill>
              <a:srgbClr val="B0D2DC"/>
            </a:solidFill>
          </a:ln>
          <a:scene3d>
            <a:camera prst="orthographicFront"/>
            <a:lightRig rig="threePt" dir="t"/>
          </a:scene3d>
          <a:sp3d extrusionH="76200" contourW="12700">
            <a:bevelT w="31750" h="50800"/>
            <a:extrusionClr>
              <a:schemeClr val="bg1">
                <a:lumMod val="95000"/>
              </a:schemeClr>
            </a:extrusionClr>
            <a:contourClr>
              <a:schemeClr val="bg1">
                <a:lumMod val="9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05" name="ZoneTexte 104">
            <a:extLst>
              <a:ext uri="{FF2B5EF4-FFF2-40B4-BE49-F238E27FC236}">
                <a16:creationId xmlns:a16="http://schemas.microsoft.com/office/drawing/2014/main" id="{B6911D24-20A7-4C36-BB89-A3B5D78C600E}"/>
              </a:ext>
            </a:extLst>
          </p:cNvPr>
          <p:cNvSpPr txBox="1"/>
          <p:nvPr/>
        </p:nvSpPr>
        <p:spPr>
          <a:xfrm>
            <a:off x="128631" y="2870231"/>
            <a:ext cx="3298891" cy="646331"/>
          </a:xfrm>
          <a:prstGeom prst="rect">
            <a:avLst/>
          </a:prstGeom>
          <a:noFill/>
          <a:ln>
            <a:solidFill>
              <a:srgbClr val="FFFFDC"/>
            </a:solidFill>
          </a:ln>
        </p:spPr>
        <p:txBody>
          <a:bodyPr wrap="square">
            <a:spAutoFit/>
          </a:bodyPr>
          <a:lstStyle/>
          <a:p>
            <a:pPr algn="just"/>
            <a:r>
              <a:rPr lang="fr-FR" sz="900" dirty="0">
                <a:solidFill>
                  <a:schemeClr val="tx1">
                    <a:lumMod val="65000"/>
                    <a:lumOff val="35000"/>
                  </a:schemeClr>
                </a:solidFill>
              </a:rPr>
              <a:t>Capacité d’analyse, de synthèse et de communication, sens des responsabilités, culture d’entreprise, esprit d’équipe, capacité d’adaptation, autonomie, bon relationnel, éloquence, ponctualité, respect des délais, organisation, planification</a:t>
            </a:r>
          </a:p>
        </p:txBody>
      </p:sp>
      <p:sp>
        <p:nvSpPr>
          <p:cNvPr id="377" name="Ellipse 376">
            <a:extLst>
              <a:ext uri="{FF2B5EF4-FFF2-40B4-BE49-F238E27FC236}">
                <a16:creationId xmlns:a16="http://schemas.microsoft.com/office/drawing/2014/main" id="{6646F02F-3C89-4547-8566-F02214692855}"/>
              </a:ext>
            </a:extLst>
          </p:cNvPr>
          <p:cNvSpPr/>
          <p:nvPr/>
        </p:nvSpPr>
        <p:spPr>
          <a:xfrm>
            <a:off x="3348583" y="5510999"/>
            <a:ext cx="189249" cy="1850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7" name="Rectangle 356">
            <a:extLst>
              <a:ext uri="{FF2B5EF4-FFF2-40B4-BE49-F238E27FC236}">
                <a16:creationId xmlns:a16="http://schemas.microsoft.com/office/drawing/2014/main" id="{B91287E5-DD5E-4411-82E4-0649D31171CE}"/>
              </a:ext>
            </a:extLst>
          </p:cNvPr>
          <p:cNvSpPr/>
          <p:nvPr/>
        </p:nvSpPr>
        <p:spPr>
          <a:xfrm>
            <a:off x="-1" y="831823"/>
            <a:ext cx="7561264" cy="1145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6" name="Овал 1071">
            <a:extLst>
              <a:ext uri="{FF2B5EF4-FFF2-40B4-BE49-F238E27FC236}">
                <a16:creationId xmlns:a16="http://schemas.microsoft.com/office/drawing/2014/main" id="{551BB2FE-72B3-4AAB-950A-4FC04E2058D4}"/>
              </a:ext>
            </a:extLst>
          </p:cNvPr>
          <p:cNvSpPr/>
          <p:nvPr/>
        </p:nvSpPr>
        <p:spPr>
          <a:xfrm>
            <a:off x="3918627" y="3778169"/>
            <a:ext cx="1037724" cy="992467"/>
          </a:xfrm>
          <a:prstGeom prst="ellipse">
            <a:avLst/>
          </a:prstGeom>
          <a:solidFill>
            <a:schemeClr val="accent6">
              <a:lumMod val="20000"/>
              <a:lumOff val="80000"/>
              <a:alpha val="6666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lumMod val="65000"/>
                  <a:lumOff val="35000"/>
                </a:schemeClr>
              </a:solidFill>
            </a:endParaRPr>
          </a:p>
        </p:txBody>
      </p:sp>
      <p:sp>
        <p:nvSpPr>
          <p:cNvPr id="10" name="Rectangle : coins arrondis 9">
            <a:extLst>
              <a:ext uri="{FF2B5EF4-FFF2-40B4-BE49-F238E27FC236}">
                <a16:creationId xmlns:a16="http://schemas.microsoft.com/office/drawing/2014/main" id="{FBF1F70F-495C-42FB-9E8E-701BF9949C78}"/>
              </a:ext>
            </a:extLst>
          </p:cNvPr>
          <p:cNvSpPr/>
          <p:nvPr/>
        </p:nvSpPr>
        <p:spPr>
          <a:xfrm>
            <a:off x="3924647" y="597342"/>
            <a:ext cx="3319300" cy="1494833"/>
          </a:xfrm>
          <a:prstGeom prst="roundRect">
            <a:avLst>
              <a:gd name="adj" fmla="val 0"/>
            </a:avLst>
          </a:prstGeom>
          <a:pattFill prst="pct20">
            <a:fgClr>
              <a:schemeClr val="accent4">
                <a:lumMod val="20000"/>
                <a:lumOff val="80000"/>
              </a:schemeClr>
            </a:fgClr>
            <a:bgClr>
              <a:schemeClr val="bg1"/>
            </a:bgClr>
          </a:pattFill>
          <a:ln>
            <a:solidFill>
              <a:schemeClr val="accent4">
                <a:lumMod val="20000"/>
                <a:lumOff val="8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189" name="TextBox 188"/>
          <p:cNvSpPr txBox="1"/>
          <p:nvPr/>
        </p:nvSpPr>
        <p:spPr>
          <a:xfrm>
            <a:off x="5870545" y="4993840"/>
            <a:ext cx="1472503" cy="369332"/>
          </a:xfrm>
          <a:prstGeom prst="rect">
            <a:avLst/>
          </a:prstGeom>
          <a:noFill/>
          <a:effectLst>
            <a:softEdge rad="12700"/>
          </a:effectLst>
        </p:spPr>
        <p:txBody>
          <a:bodyPr wrap="square" rtlCol="0">
            <a:spAutoFit/>
          </a:bodyPr>
          <a:lstStyle/>
          <a:p>
            <a:pPr algn="ctr"/>
            <a:r>
              <a:rPr lang="en-US" dirty="0"/>
              <a:t>Expérience</a:t>
            </a:r>
            <a:endParaRPr lang="ru-RU" dirty="0"/>
          </a:p>
        </p:txBody>
      </p:sp>
      <p:sp>
        <p:nvSpPr>
          <p:cNvPr id="200" name="TextBox 199"/>
          <p:cNvSpPr txBox="1"/>
          <p:nvPr/>
        </p:nvSpPr>
        <p:spPr>
          <a:xfrm>
            <a:off x="3502438" y="6952778"/>
            <a:ext cx="3968724" cy="523220"/>
          </a:xfrm>
          <a:prstGeom prst="rect">
            <a:avLst/>
          </a:prstGeom>
          <a:noFill/>
        </p:spPr>
        <p:txBody>
          <a:bodyPr wrap="square" rtlCol="0">
            <a:spAutoFit/>
          </a:bodyPr>
          <a:lstStyle/>
          <a:p>
            <a:r>
              <a:rPr lang="en-US" sz="1000" b="1" dirty="0"/>
              <a:t>08/2020 - 11/2020 : CDD </a:t>
            </a:r>
            <a:r>
              <a:rPr lang="en-US" sz="1000" b="1" dirty="0" err="1"/>
              <a:t>en</a:t>
            </a:r>
            <a:r>
              <a:rPr lang="en-US" sz="1000" b="1" dirty="0"/>
              <a:t> </a:t>
            </a:r>
            <a:r>
              <a:rPr lang="en-US" sz="1000" b="1" dirty="0" err="1"/>
              <a:t>Pharmacie</a:t>
            </a:r>
            <a:endParaRPr lang="en-US" sz="1000" b="1" dirty="0"/>
          </a:p>
          <a:p>
            <a:pPr algn="just" defTabSz="685800">
              <a:defRPr/>
            </a:pPr>
            <a:r>
              <a:rPr lang="fr-FR" sz="900" dirty="0">
                <a:solidFill>
                  <a:schemeClr val="tx1">
                    <a:lumMod val="65000"/>
                    <a:lumOff val="35000"/>
                  </a:schemeClr>
                </a:solidFill>
                <a:latin typeface="Calibri corps"/>
                <a:cs typeface="Calibri Light" panose="020F0302020204030204" pitchFamily="34" charset="0"/>
              </a:rPr>
              <a:t>Réception et gestion des stocks, mise en rayon et étiquetage des produits, préparation des </a:t>
            </a:r>
            <a:r>
              <a:rPr lang="fr-FR" sz="900" dirty="0" err="1">
                <a:solidFill>
                  <a:schemeClr val="tx1">
                    <a:lumMod val="65000"/>
                    <a:lumOff val="35000"/>
                  </a:schemeClr>
                </a:solidFill>
                <a:latin typeface="Calibri corps"/>
                <a:cs typeface="Calibri Light" panose="020F0302020204030204" pitchFamily="34" charset="0"/>
              </a:rPr>
              <a:t>dûs</a:t>
            </a:r>
            <a:r>
              <a:rPr lang="fr-FR" sz="900" dirty="0">
                <a:solidFill>
                  <a:schemeClr val="tx1">
                    <a:lumMod val="65000"/>
                    <a:lumOff val="35000"/>
                  </a:schemeClr>
                </a:solidFill>
                <a:latin typeface="Calibri corps"/>
                <a:cs typeface="Calibri Light" panose="020F0302020204030204" pitchFamily="34" charset="0"/>
              </a:rPr>
              <a:t>, enregistrements et encaissements</a:t>
            </a:r>
          </a:p>
        </p:txBody>
      </p:sp>
      <p:sp>
        <p:nvSpPr>
          <p:cNvPr id="226" name="TextBox 225"/>
          <p:cNvSpPr txBox="1"/>
          <p:nvPr/>
        </p:nvSpPr>
        <p:spPr>
          <a:xfrm>
            <a:off x="233479" y="2178348"/>
            <a:ext cx="1586069" cy="369332"/>
          </a:xfrm>
          <a:prstGeom prst="rect">
            <a:avLst/>
          </a:prstGeom>
          <a:noFill/>
          <a:effectLst>
            <a:softEdge rad="31750"/>
          </a:effectLst>
        </p:spPr>
        <p:txBody>
          <a:bodyPr wrap="square" rtlCol="0">
            <a:spAutoFit/>
          </a:bodyPr>
          <a:lstStyle/>
          <a:p>
            <a:r>
              <a:rPr lang="en-US" dirty="0"/>
              <a:t> Compétences    </a:t>
            </a:r>
            <a:endParaRPr lang="ru-RU" dirty="0"/>
          </a:p>
        </p:txBody>
      </p:sp>
      <p:sp>
        <p:nvSpPr>
          <p:cNvPr id="1086" name="Овал 1085"/>
          <p:cNvSpPr/>
          <p:nvPr/>
        </p:nvSpPr>
        <p:spPr>
          <a:xfrm>
            <a:off x="2911129" y="3775764"/>
            <a:ext cx="1037724" cy="992468"/>
          </a:xfrm>
          <a:prstGeom prst="ellipse">
            <a:avLst/>
          </a:prstGeom>
          <a:solidFill>
            <a:schemeClr val="accent5">
              <a:lumMod val="20000"/>
              <a:lumOff val="80000"/>
              <a:alpha val="3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lumMod val="65000"/>
                  <a:lumOff val="35000"/>
                </a:schemeClr>
              </a:solidFill>
            </a:endParaRPr>
          </a:p>
        </p:txBody>
      </p:sp>
      <p:sp>
        <p:nvSpPr>
          <p:cNvPr id="1093" name="TextBox 1092"/>
          <p:cNvSpPr txBox="1"/>
          <p:nvPr/>
        </p:nvSpPr>
        <p:spPr>
          <a:xfrm>
            <a:off x="2851944" y="3965352"/>
            <a:ext cx="1184396" cy="507831"/>
          </a:xfrm>
          <a:prstGeom prst="rect">
            <a:avLst/>
          </a:prstGeom>
          <a:noFill/>
        </p:spPr>
        <p:txBody>
          <a:bodyPr wrap="square" rtlCol="0">
            <a:spAutoFit/>
          </a:bodyPr>
          <a:lstStyle/>
          <a:p>
            <a:pPr algn="ctr"/>
            <a:r>
              <a:rPr lang="en-US" sz="1300" dirty="0"/>
              <a:t>Gestion</a:t>
            </a:r>
            <a:r>
              <a:rPr lang="en-US" sz="1400" dirty="0"/>
              <a:t> </a:t>
            </a:r>
          </a:p>
          <a:p>
            <a:pPr algn="ctr"/>
            <a:r>
              <a:rPr lang="en-US" sz="1300" dirty="0"/>
              <a:t>Administrative</a:t>
            </a:r>
            <a:endParaRPr lang="ru-RU" sz="1300" dirty="0"/>
          </a:p>
        </p:txBody>
      </p:sp>
      <p:pic>
        <p:nvPicPr>
          <p:cNvPr id="108" name="Graphique 107" descr="Moineau">
            <a:extLst>
              <a:ext uri="{FF2B5EF4-FFF2-40B4-BE49-F238E27FC236}">
                <a16:creationId xmlns:a16="http://schemas.microsoft.com/office/drawing/2014/main" id="{BDCBCFE1-4908-4490-AA6F-8E22D8044B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2757" y="774021"/>
            <a:ext cx="340695" cy="332815"/>
          </a:xfrm>
          <a:prstGeom prst="rect">
            <a:avLst/>
          </a:prstGeom>
        </p:spPr>
      </p:pic>
      <p:pic>
        <p:nvPicPr>
          <p:cNvPr id="110" name="Graphique 109" descr="Chevalet">
            <a:extLst>
              <a:ext uri="{FF2B5EF4-FFF2-40B4-BE49-F238E27FC236}">
                <a16:creationId xmlns:a16="http://schemas.microsoft.com/office/drawing/2014/main" id="{13080EB3-BC7F-4944-A169-A179C68E6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25640" y="1329572"/>
            <a:ext cx="312170" cy="312170"/>
          </a:xfrm>
          <a:prstGeom prst="rect">
            <a:avLst/>
          </a:prstGeom>
        </p:spPr>
      </p:pic>
      <p:sp>
        <p:nvSpPr>
          <p:cNvPr id="112" name="Rectangle 111">
            <a:extLst>
              <a:ext uri="{FF2B5EF4-FFF2-40B4-BE49-F238E27FC236}">
                <a16:creationId xmlns:a16="http://schemas.microsoft.com/office/drawing/2014/main" id="{8954AC65-03E8-424C-B5AE-D200017667DE}"/>
              </a:ext>
            </a:extLst>
          </p:cNvPr>
          <p:cNvSpPr/>
          <p:nvPr/>
        </p:nvSpPr>
        <p:spPr>
          <a:xfrm>
            <a:off x="4934696" y="1007988"/>
            <a:ext cx="768706" cy="279180"/>
          </a:xfrm>
          <a:prstGeom prst="rect">
            <a:avLst/>
          </a:prstGeom>
        </p:spPr>
        <p:txBody>
          <a:bodyPr wrap="square" lIns="0" tIns="93600">
            <a:spAutoFit/>
          </a:bodyPr>
          <a:lstStyle/>
          <a:p>
            <a:pPr algn="ctr"/>
            <a:r>
              <a:rPr lang="fr-FR" sz="900" dirty="0">
                <a:solidFill>
                  <a:srgbClr val="7F7F7F"/>
                </a:solidFill>
                <a:latin typeface="Calibri Light"/>
                <a:cs typeface="Calibri Light"/>
              </a:rPr>
              <a:t>Callopsitte  </a:t>
            </a:r>
          </a:p>
        </p:txBody>
      </p:sp>
      <p:sp>
        <p:nvSpPr>
          <p:cNvPr id="113" name="Rectangle 112">
            <a:extLst>
              <a:ext uri="{FF2B5EF4-FFF2-40B4-BE49-F238E27FC236}">
                <a16:creationId xmlns:a16="http://schemas.microsoft.com/office/drawing/2014/main" id="{AC9B1CD3-18BE-4375-8710-E9EFCD1DD9F5}"/>
              </a:ext>
            </a:extLst>
          </p:cNvPr>
          <p:cNvSpPr/>
          <p:nvPr/>
        </p:nvSpPr>
        <p:spPr>
          <a:xfrm>
            <a:off x="3996655" y="1622658"/>
            <a:ext cx="883125" cy="417679"/>
          </a:xfrm>
          <a:prstGeom prst="rect">
            <a:avLst/>
          </a:prstGeom>
        </p:spPr>
        <p:txBody>
          <a:bodyPr wrap="square" lIns="0" tIns="93600">
            <a:spAutoFit/>
          </a:bodyPr>
          <a:lstStyle/>
          <a:p>
            <a:pPr algn="ctr"/>
            <a:r>
              <a:rPr lang="fr-FR" sz="900" dirty="0">
                <a:solidFill>
                  <a:srgbClr val="7F7F7F"/>
                </a:solidFill>
                <a:latin typeface="Calibri Light"/>
                <a:cs typeface="Calibri Light"/>
              </a:rPr>
              <a:t>Art &amp; </a:t>
            </a:r>
          </a:p>
          <a:p>
            <a:pPr algn="ctr"/>
            <a:r>
              <a:rPr lang="fr-FR" sz="900" dirty="0">
                <a:solidFill>
                  <a:srgbClr val="7F7F7F"/>
                </a:solidFill>
                <a:latin typeface="Calibri Light"/>
                <a:cs typeface="Calibri Light"/>
              </a:rPr>
              <a:t>Dessin</a:t>
            </a:r>
          </a:p>
        </p:txBody>
      </p:sp>
      <p:sp>
        <p:nvSpPr>
          <p:cNvPr id="236" name="Прямоугольник 180">
            <a:extLst>
              <a:ext uri="{FF2B5EF4-FFF2-40B4-BE49-F238E27FC236}">
                <a16:creationId xmlns:a16="http://schemas.microsoft.com/office/drawing/2014/main" id="{A51C9998-AC97-448D-A26E-C5460E62DDE4}"/>
              </a:ext>
            </a:extLst>
          </p:cNvPr>
          <p:cNvSpPr/>
          <p:nvPr/>
        </p:nvSpPr>
        <p:spPr>
          <a:xfrm>
            <a:off x="430647" y="835571"/>
            <a:ext cx="3428424" cy="1132939"/>
          </a:xfrm>
          <a:prstGeom prst="rect">
            <a:avLst/>
          </a:prstGeom>
        </p:spPr>
        <p:txBody>
          <a:bodyPr wrap="square">
            <a:spAutoFit/>
          </a:bodyPr>
          <a:lstStyle/>
          <a:p>
            <a:pPr>
              <a:lnSpc>
                <a:spcPct val="114000"/>
              </a:lnSpc>
            </a:pPr>
            <a:r>
              <a:rPr lang="en-US" sz="1200" dirty="0">
                <a:latin typeface="Calibri Light"/>
                <a:cs typeface="Calibri Light"/>
              </a:rPr>
              <a:t>06 46 52 65 83 </a:t>
            </a:r>
          </a:p>
          <a:p>
            <a:pPr>
              <a:lnSpc>
                <a:spcPct val="114000"/>
              </a:lnSpc>
            </a:pPr>
            <a:r>
              <a:rPr lang="en-US" sz="1200" dirty="0">
                <a:latin typeface="Calibri Light"/>
                <a:cs typeface="Calibri Light"/>
              </a:rPr>
              <a:t>41 rue </a:t>
            </a:r>
            <a:r>
              <a:rPr lang="en-US" sz="1200" dirty="0" err="1">
                <a:latin typeface="Calibri Light"/>
                <a:cs typeface="Calibri Light"/>
              </a:rPr>
              <a:t>Général</a:t>
            </a:r>
            <a:r>
              <a:rPr lang="en-US" sz="1200" dirty="0">
                <a:latin typeface="Calibri Light"/>
                <a:cs typeface="Calibri Light"/>
              </a:rPr>
              <a:t> Frère, 54500 </a:t>
            </a:r>
            <a:r>
              <a:rPr lang="en-US" sz="1200" dirty="0" err="1">
                <a:latin typeface="Calibri Light"/>
                <a:cs typeface="Calibri Light"/>
              </a:rPr>
              <a:t>Vandoeuvre</a:t>
            </a:r>
            <a:r>
              <a:rPr lang="en-US" sz="1200" dirty="0">
                <a:latin typeface="Calibri Light"/>
                <a:cs typeface="Calibri Light"/>
              </a:rPr>
              <a:t>-</a:t>
            </a:r>
            <a:r>
              <a:rPr lang="en-US" sz="1200" dirty="0" err="1">
                <a:latin typeface="Calibri Light"/>
                <a:cs typeface="Calibri Light"/>
              </a:rPr>
              <a:t>Lès</a:t>
            </a:r>
            <a:r>
              <a:rPr lang="en-US" sz="1200" dirty="0">
                <a:latin typeface="Calibri Light"/>
                <a:cs typeface="Calibri Light"/>
              </a:rPr>
              <a:t>-Nancy </a:t>
            </a:r>
          </a:p>
          <a:p>
            <a:pPr>
              <a:lnSpc>
                <a:spcPct val="114000"/>
              </a:lnSpc>
            </a:pPr>
            <a:r>
              <a:rPr lang="en-US" sz="1200" dirty="0">
                <a:latin typeface="Calibri Light"/>
                <a:cs typeface="Calibri Light"/>
              </a:rPr>
              <a:t>klein.amelie1991@gmail.com</a:t>
            </a:r>
          </a:p>
          <a:p>
            <a:pPr>
              <a:lnSpc>
                <a:spcPct val="114000"/>
              </a:lnSpc>
            </a:pPr>
            <a:r>
              <a:rPr lang="en-US" sz="1200" dirty="0" err="1">
                <a:latin typeface="Calibri Light"/>
                <a:cs typeface="Calibri Light"/>
              </a:rPr>
              <a:t>Permis</a:t>
            </a:r>
            <a:r>
              <a:rPr lang="en-US" sz="1200" dirty="0">
                <a:latin typeface="Calibri Light"/>
                <a:cs typeface="Calibri Light"/>
              </a:rPr>
              <a:t> B  -  </a:t>
            </a:r>
            <a:r>
              <a:rPr lang="en-US" sz="1200" dirty="0" err="1">
                <a:latin typeface="Calibri Light"/>
                <a:cs typeface="Calibri Light"/>
              </a:rPr>
              <a:t>Véhiculée</a:t>
            </a:r>
            <a:endParaRPr lang="en-US" sz="1200" dirty="0">
              <a:latin typeface="Calibri Light"/>
              <a:cs typeface="Calibri Light"/>
            </a:endParaRPr>
          </a:p>
          <a:p>
            <a:pPr>
              <a:lnSpc>
                <a:spcPct val="114000"/>
              </a:lnSpc>
            </a:pPr>
            <a:r>
              <a:rPr lang="en-US" sz="1200" dirty="0">
                <a:latin typeface="Calibri Light"/>
                <a:cs typeface="Calibri Light"/>
              </a:rPr>
              <a:t>Née le 17 Avril 1991 </a:t>
            </a:r>
          </a:p>
        </p:txBody>
      </p:sp>
      <p:pic>
        <p:nvPicPr>
          <p:cNvPr id="243" name="Picture 2" descr="Résultat de recherche d'images pour &quot;emoticon telephone&quot;">
            <a:extLst>
              <a:ext uri="{FF2B5EF4-FFF2-40B4-BE49-F238E27FC236}">
                <a16:creationId xmlns:a16="http://schemas.microsoft.com/office/drawing/2014/main" id="{25371CF0-334B-49BD-A7B8-241ED698CF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312" y="928441"/>
            <a:ext cx="142965" cy="142965"/>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6" descr="Résultat de recherche d'images pour &quot;emoticon map&quot;">
            <a:extLst>
              <a:ext uri="{FF2B5EF4-FFF2-40B4-BE49-F238E27FC236}">
                <a16:creationId xmlns:a16="http://schemas.microsoft.com/office/drawing/2014/main" id="{74811882-8451-4FA2-BE88-475AF43DA0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517" y="1127002"/>
            <a:ext cx="139346" cy="153127"/>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8" descr="Résultat de recherche d'images pour &quot;arobase&quot;">
            <a:extLst>
              <a:ext uri="{FF2B5EF4-FFF2-40B4-BE49-F238E27FC236}">
                <a16:creationId xmlns:a16="http://schemas.microsoft.com/office/drawing/2014/main" id="{BAB68132-2BC1-48C3-AAB4-E6A932EE3F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068" y="1358789"/>
            <a:ext cx="142965" cy="142965"/>
          </a:xfrm>
          <a:prstGeom prst="rect">
            <a:avLst/>
          </a:prstGeom>
          <a:noFill/>
          <a:extLst>
            <a:ext uri="{909E8E84-426E-40DD-AFC4-6F175D3DCCD1}">
              <a14:hiddenFill xmlns:a14="http://schemas.microsoft.com/office/drawing/2010/main">
                <a:solidFill>
                  <a:srgbClr val="FFFFFF"/>
                </a:solidFill>
              </a14:hiddenFill>
            </a:ext>
          </a:extLst>
        </p:spPr>
      </p:pic>
      <p:pic>
        <p:nvPicPr>
          <p:cNvPr id="246" name="Graphique 245" descr="Voiture">
            <a:extLst>
              <a:ext uri="{FF2B5EF4-FFF2-40B4-BE49-F238E27FC236}">
                <a16:creationId xmlns:a16="http://schemas.microsoft.com/office/drawing/2014/main" id="{CBE6F8A8-3922-4079-B80C-6BC29CA847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3541" y="1528576"/>
            <a:ext cx="237984" cy="237984"/>
          </a:xfrm>
          <a:prstGeom prst="rect">
            <a:avLst/>
          </a:prstGeom>
        </p:spPr>
      </p:pic>
      <p:pic>
        <p:nvPicPr>
          <p:cNvPr id="247" name="Graphique 246" descr="Culturiste">
            <a:extLst>
              <a:ext uri="{FF2B5EF4-FFF2-40B4-BE49-F238E27FC236}">
                <a16:creationId xmlns:a16="http://schemas.microsoft.com/office/drawing/2014/main" id="{FDDFC3AF-BF3C-49D3-902F-56506BFEB7A9}"/>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5128127" y="1329757"/>
            <a:ext cx="313998" cy="313998"/>
          </a:xfrm>
          <a:prstGeom prst="rect">
            <a:avLst/>
          </a:prstGeom>
        </p:spPr>
      </p:pic>
      <p:sp>
        <p:nvSpPr>
          <p:cNvPr id="248" name="Rectangle 247">
            <a:extLst>
              <a:ext uri="{FF2B5EF4-FFF2-40B4-BE49-F238E27FC236}">
                <a16:creationId xmlns:a16="http://schemas.microsoft.com/office/drawing/2014/main" id="{0634AF09-BA65-4E21-810E-A8732E5BCD6A}"/>
              </a:ext>
            </a:extLst>
          </p:cNvPr>
          <p:cNvSpPr/>
          <p:nvPr/>
        </p:nvSpPr>
        <p:spPr>
          <a:xfrm>
            <a:off x="4972539" y="1614865"/>
            <a:ext cx="739498" cy="417679"/>
          </a:xfrm>
          <a:prstGeom prst="rect">
            <a:avLst/>
          </a:prstGeom>
        </p:spPr>
        <p:txBody>
          <a:bodyPr wrap="square" lIns="0" tIns="93600">
            <a:spAutoFit/>
          </a:bodyPr>
          <a:lstStyle/>
          <a:p>
            <a:pPr algn="ctr"/>
            <a:r>
              <a:rPr lang="fr-FR" sz="900" dirty="0">
                <a:solidFill>
                  <a:srgbClr val="7F7F7F"/>
                </a:solidFill>
                <a:latin typeface="Calibri Light"/>
                <a:cs typeface="Calibri Light"/>
              </a:rPr>
              <a:t>Sport </a:t>
            </a:r>
          </a:p>
          <a:p>
            <a:pPr algn="ctr"/>
            <a:r>
              <a:rPr lang="fr-FR" sz="900" dirty="0">
                <a:solidFill>
                  <a:srgbClr val="7F7F7F"/>
                </a:solidFill>
                <a:latin typeface="Calibri Light"/>
                <a:cs typeface="Calibri Light"/>
              </a:rPr>
              <a:t>en Salle</a:t>
            </a:r>
          </a:p>
        </p:txBody>
      </p:sp>
      <p:sp>
        <p:nvSpPr>
          <p:cNvPr id="181" name="Rectangle 180">
            <a:extLst>
              <a:ext uri="{FF2B5EF4-FFF2-40B4-BE49-F238E27FC236}">
                <a16:creationId xmlns:a16="http://schemas.microsoft.com/office/drawing/2014/main" id="{51A484CD-06DA-403D-9AD1-10F07DCCD4E4}"/>
              </a:ext>
            </a:extLst>
          </p:cNvPr>
          <p:cNvSpPr/>
          <p:nvPr/>
        </p:nvSpPr>
        <p:spPr>
          <a:xfrm>
            <a:off x="-1" y="144915"/>
            <a:ext cx="7561264" cy="633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000" dirty="0">
                <a:solidFill>
                  <a:schemeClr val="tx1"/>
                </a:solidFill>
                <a:cs typeface="Lato Black" panose="020F0A02020204030203" pitchFamily="34" charset="0"/>
              </a:rPr>
              <a:t>    </a:t>
            </a:r>
            <a:r>
              <a:rPr lang="en-GB" sz="3500" b="1" dirty="0">
                <a:solidFill>
                  <a:schemeClr val="tx1"/>
                </a:solidFill>
                <a:cs typeface="Lato Black" panose="020F0A02020204030203" pitchFamily="34" charset="0"/>
              </a:rPr>
              <a:t>Amélie KLEIN</a:t>
            </a:r>
            <a:endParaRPr lang="en-GB" sz="2500" dirty="0">
              <a:solidFill>
                <a:schemeClr val="tx1"/>
              </a:solidFill>
              <a:cs typeface="Lato Black" panose="020F0A02020204030203" pitchFamily="34" charset="0"/>
            </a:endParaRPr>
          </a:p>
        </p:txBody>
      </p:sp>
      <p:pic>
        <p:nvPicPr>
          <p:cNvPr id="9" name="Graphique 8" descr="Création de récits avec un remplissage uni">
            <a:extLst>
              <a:ext uri="{FF2B5EF4-FFF2-40B4-BE49-F238E27FC236}">
                <a16:creationId xmlns:a16="http://schemas.microsoft.com/office/drawing/2014/main" id="{09D8D769-8F45-46F0-82B7-DDD309C46C9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55875" y="776171"/>
            <a:ext cx="269207" cy="299309"/>
          </a:xfrm>
          <a:prstGeom prst="rect">
            <a:avLst/>
          </a:prstGeom>
        </p:spPr>
      </p:pic>
      <p:sp>
        <p:nvSpPr>
          <p:cNvPr id="215" name="Rectangle 214">
            <a:extLst>
              <a:ext uri="{FF2B5EF4-FFF2-40B4-BE49-F238E27FC236}">
                <a16:creationId xmlns:a16="http://schemas.microsoft.com/office/drawing/2014/main" id="{7EB405A8-4AF0-4F1C-A752-2F3E05A29A93}"/>
              </a:ext>
            </a:extLst>
          </p:cNvPr>
          <p:cNvSpPr/>
          <p:nvPr/>
        </p:nvSpPr>
        <p:spPr>
          <a:xfrm>
            <a:off x="4127861" y="1027525"/>
            <a:ext cx="512062" cy="279180"/>
          </a:xfrm>
          <a:prstGeom prst="rect">
            <a:avLst/>
          </a:prstGeom>
        </p:spPr>
        <p:txBody>
          <a:bodyPr wrap="square" lIns="0" tIns="93600">
            <a:spAutoFit/>
          </a:bodyPr>
          <a:lstStyle/>
          <a:p>
            <a:pPr algn="ctr"/>
            <a:r>
              <a:rPr lang="fr-FR" sz="900" dirty="0">
                <a:solidFill>
                  <a:srgbClr val="7F7F7F"/>
                </a:solidFill>
                <a:latin typeface="Calibri Light"/>
                <a:cs typeface="Calibri Light"/>
              </a:rPr>
              <a:t>Lecture</a:t>
            </a:r>
          </a:p>
        </p:txBody>
      </p:sp>
      <p:pic>
        <p:nvPicPr>
          <p:cNvPr id="13" name="Graphique 12" descr="Gâteau avec un remplissage uni">
            <a:extLst>
              <a:ext uri="{FF2B5EF4-FFF2-40B4-BE49-F238E27FC236}">
                <a16:creationId xmlns:a16="http://schemas.microsoft.com/office/drawing/2014/main" id="{527BF106-5305-4812-8278-3CFE1F1442B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80231" y="1731981"/>
            <a:ext cx="245142" cy="180134"/>
          </a:xfrm>
          <a:prstGeom prst="rect">
            <a:avLst/>
          </a:prstGeom>
        </p:spPr>
      </p:pic>
      <p:sp>
        <p:nvSpPr>
          <p:cNvPr id="253" name="TextBox 203">
            <a:extLst>
              <a:ext uri="{FF2B5EF4-FFF2-40B4-BE49-F238E27FC236}">
                <a16:creationId xmlns:a16="http://schemas.microsoft.com/office/drawing/2014/main" id="{4845F464-8FBA-4933-8814-0692EE3E5FBD}"/>
              </a:ext>
            </a:extLst>
          </p:cNvPr>
          <p:cNvSpPr txBox="1"/>
          <p:nvPr/>
        </p:nvSpPr>
        <p:spPr>
          <a:xfrm>
            <a:off x="3513104" y="9111627"/>
            <a:ext cx="3942227" cy="815608"/>
          </a:xfrm>
          <a:prstGeom prst="rect">
            <a:avLst/>
          </a:prstGeom>
          <a:noFill/>
        </p:spPr>
        <p:txBody>
          <a:bodyPr wrap="square" rtlCol="0">
            <a:spAutoFit/>
          </a:bodyPr>
          <a:lstStyle/>
          <a:p>
            <a:r>
              <a:rPr lang="en-US" sz="1000" b="1" dirty="0"/>
              <a:t>09/2015 - 07/2016 : </a:t>
            </a:r>
            <a:r>
              <a:rPr lang="en-US" sz="1000" b="1" dirty="0" err="1"/>
              <a:t>Assistante</a:t>
            </a:r>
            <a:r>
              <a:rPr lang="en-US" sz="1000" b="1" dirty="0"/>
              <a:t>  de service</a:t>
            </a:r>
          </a:p>
          <a:p>
            <a:r>
              <a:rPr lang="en-US" sz="1000" b="1" dirty="0"/>
              <a:t>Nancy </a:t>
            </a:r>
            <a:r>
              <a:rPr lang="en-US" sz="1000" b="1" dirty="0" err="1"/>
              <a:t>Métropole</a:t>
            </a:r>
            <a:r>
              <a:rPr lang="en-US" sz="1000" b="1" dirty="0"/>
              <a:t> – Service </a:t>
            </a:r>
            <a:r>
              <a:rPr lang="fr-FR" sz="1000" b="1" i="0" dirty="0">
                <a:effectLst/>
                <a:latin typeface="Google Sans"/>
              </a:rPr>
              <a:t>Plan climat-air-énergie territorial</a:t>
            </a:r>
            <a:endParaRPr lang="fr-FR" sz="200" b="1" dirty="0"/>
          </a:p>
          <a:p>
            <a:pPr algn="just" defTabSz="685800">
              <a:defRPr/>
            </a:pPr>
            <a:r>
              <a:rPr lang="fr-FR" sz="900" dirty="0">
                <a:solidFill>
                  <a:schemeClr val="tx1">
                    <a:lumMod val="65000"/>
                    <a:lumOff val="35000"/>
                  </a:schemeClr>
                </a:solidFill>
                <a:latin typeface="Calibri corps"/>
                <a:cs typeface="Calibri Light" panose="020F0302020204030204" pitchFamily="34" charset="0"/>
              </a:rPr>
              <a:t>Rédaction des fiches actions et des chartes d’engagement avec les collectivités, les entreprises et les particuliers, vérification des dossiers de demandes de prime CEE, préparation de la labellisation </a:t>
            </a:r>
            <a:r>
              <a:rPr lang="fr-FR" sz="900" dirty="0" err="1">
                <a:solidFill>
                  <a:schemeClr val="tx1">
                    <a:lumMod val="65000"/>
                    <a:lumOff val="35000"/>
                  </a:schemeClr>
                </a:solidFill>
                <a:latin typeface="Calibri corps"/>
                <a:cs typeface="Calibri Light" panose="020F0302020204030204" pitchFamily="34" charset="0"/>
              </a:rPr>
              <a:t>Cit’Ergie</a:t>
            </a:r>
            <a:r>
              <a:rPr lang="fr-FR" sz="900" dirty="0">
                <a:solidFill>
                  <a:schemeClr val="tx1">
                    <a:lumMod val="65000"/>
                    <a:lumOff val="35000"/>
                  </a:schemeClr>
                </a:solidFill>
                <a:latin typeface="Calibri corps"/>
                <a:cs typeface="Calibri Light" panose="020F0302020204030204" pitchFamily="34" charset="0"/>
              </a:rPr>
              <a:t>, rédaction du bilan carbone</a:t>
            </a:r>
          </a:p>
        </p:txBody>
      </p:sp>
      <p:sp>
        <p:nvSpPr>
          <p:cNvPr id="272" name="ZoneTexte 271">
            <a:extLst>
              <a:ext uri="{FF2B5EF4-FFF2-40B4-BE49-F238E27FC236}">
                <a16:creationId xmlns:a16="http://schemas.microsoft.com/office/drawing/2014/main" id="{855023B7-3E12-47DA-863C-10E7E5D2BDE8}"/>
              </a:ext>
            </a:extLst>
          </p:cNvPr>
          <p:cNvSpPr txBox="1"/>
          <p:nvPr/>
        </p:nvSpPr>
        <p:spPr>
          <a:xfrm>
            <a:off x="5222086" y="2570900"/>
            <a:ext cx="2167970" cy="1200329"/>
          </a:xfrm>
          <a:prstGeom prst="rect">
            <a:avLst/>
          </a:prstGeom>
          <a:noFill/>
          <a:ln>
            <a:solidFill>
              <a:srgbClr val="FEF1E6"/>
            </a:solidFill>
          </a:ln>
        </p:spPr>
        <p:txBody>
          <a:bodyPr wrap="square">
            <a:spAutoFit/>
          </a:bodyPr>
          <a:lstStyle/>
          <a:p>
            <a:pPr algn="just"/>
            <a:r>
              <a:rPr lang="fr-FR" sz="900" dirty="0">
                <a:solidFill>
                  <a:schemeClr val="tx1">
                    <a:lumMod val="65000"/>
                    <a:lumOff val="35000"/>
                  </a:schemeClr>
                </a:solidFill>
              </a:rPr>
              <a:t>Word, Excel, Publisher, Power point, Outlook, Gmail</a:t>
            </a:r>
          </a:p>
          <a:p>
            <a:pPr algn="just"/>
            <a:endParaRPr lang="fr-FR" sz="900" b="1" dirty="0">
              <a:solidFill>
                <a:schemeClr val="tx1">
                  <a:lumMod val="65000"/>
                  <a:lumOff val="35000"/>
                </a:schemeClr>
              </a:solidFill>
            </a:endParaRPr>
          </a:p>
          <a:p>
            <a:pPr algn="just"/>
            <a:r>
              <a:rPr lang="fr-FR" sz="900" b="1" dirty="0"/>
              <a:t>Langages de programmation et outils :</a:t>
            </a:r>
          </a:p>
          <a:p>
            <a:pPr algn="just"/>
            <a:r>
              <a:rPr lang="fr-FR" sz="900" dirty="0">
                <a:solidFill>
                  <a:schemeClr val="tx1">
                    <a:lumMod val="65000"/>
                    <a:lumOff val="35000"/>
                  </a:schemeClr>
                </a:solidFill>
              </a:rPr>
              <a:t>HTML, CSS, PHP orienté objet, Javascript,  phpMyAdmin, MySQL, Python, utilisation d’API, respect du modèle MVC, Bootstrap v5</a:t>
            </a:r>
          </a:p>
        </p:txBody>
      </p:sp>
      <p:sp>
        <p:nvSpPr>
          <p:cNvPr id="273" name="ZoneTexte 272">
            <a:extLst>
              <a:ext uri="{FF2B5EF4-FFF2-40B4-BE49-F238E27FC236}">
                <a16:creationId xmlns:a16="http://schemas.microsoft.com/office/drawing/2014/main" id="{6FA7B38D-4AF7-48E1-8587-D7BE94E43628}"/>
              </a:ext>
            </a:extLst>
          </p:cNvPr>
          <p:cNvSpPr txBox="1"/>
          <p:nvPr/>
        </p:nvSpPr>
        <p:spPr>
          <a:xfrm>
            <a:off x="4915252" y="3893763"/>
            <a:ext cx="2495561" cy="784830"/>
          </a:xfrm>
          <a:prstGeom prst="rect">
            <a:avLst/>
          </a:prstGeom>
          <a:noFill/>
          <a:ln>
            <a:solidFill>
              <a:srgbClr val="F9EEF8"/>
            </a:solidFill>
          </a:ln>
        </p:spPr>
        <p:txBody>
          <a:bodyPr wrap="square">
            <a:spAutoFit/>
          </a:bodyPr>
          <a:lstStyle/>
          <a:p>
            <a:pPr algn="just"/>
            <a:r>
              <a:rPr lang="fr-FR" sz="900" dirty="0">
                <a:solidFill>
                  <a:schemeClr val="tx1">
                    <a:lumMod val="65000"/>
                    <a:lumOff val="35000"/>
                  </a:schemeClr>
                </a:solidFill>
              </a:rPr>
              <a:t>Conseil client, accueil des nouveaux arrivants, sensibilisation, enquêtes accident du travail, animation de réunions, comités, visites d'ateliers et de chantiers, missions avec de multiples collaborateurs</a:t>
            </a:r>
            <a:endParaRPr lang="fr-FR" sz="500" dirty="0">
              <a:solidFill>
                <a:schemeClr val="tx1">
                  <a:lumMod val="65000"/>
                  <a:lumOff val="35000"/>
                </a:schemeClr>
              </a:solidFill>
            </a:endParaRPr>
          </a:p>
        </p:txBody>
      </p:sp>
      <p:sp>
        <p:nvSpPr>
          <p:cNvPr id="274" name="ZoneTexte 273">
            <a:extLst>
              <a:ext uri="{FF2B5EF4-FFF2-40B4-BE49-F238E27FC236}">
                <a16:creationId xmlns:a16="http://schemas.microsoft.com/office/drawing/2014/main" id="{6B4142F5-1D23-4DB6-92B4-3F18BA6E422D}"/>
              </a:ext>
            </a:extLst>
          </p:cNvPr>
          <p:cNvSpPr txBox="1"/>
          <p:nvPr/>
        </p:nvSpPr>
        <p:spPr>
          <a:xfrm>
            <a:off x="128495" y="3909089"/>
            <a:ext cx="2823734" cy="784830"/>
          </a:xfrm>
          <a:prstGeom prst="rect">
            <a:avLst/>
          </a:prstGeom>
          <a:noFill/>
          <a:ln>
            <a:solidFill>
              <a:srgbClr val="F3F9FB"/>
            </a:solidFill>
          </a:ln>
        </p:spPr>
        <p:txBody>
          <a:bodyPr wrap="square">
            <a:spAutoFit/>
          </a:bodyPr>
          <a:lstStyle/>
          <a:p>
            <a:pPr algn="just"/>
            <a:r>
              <a:rPr lang="fr-FR" sz="900" dirty="0">
                <a:solidFill>
                  <a:schemeClr val="tx1">
                    <a:lumMod val="65000"/>
                    <a:lumOff val="35000"/>
                  </a:schemeClr>
                </a:solidFill>
              </a:rPr>
              <a:t>Suivi de dossiers et enregistrements, rédaction des comptes rendus, procès verbaux, procédures et des bilans annuels, suivi des indicateurs, préparation des réunions, gestion des appels, des mails, du courrier, des plannings, préparation aux audits de certification</a:t>
            </a:r>
          </a:p>
        </p:txBody>
      </p:sp>
      <p:sp>
        <p:nvSpPr>
          <p:cNvPr id="289" name="TextBox 193">
            <a:extLst>
              <a:ext uri="{FF2B5EF4-FFF2-40B4-BE49-F238E27FC236}">
                <a16:creationId xmlns:a16="http://schemas.microsoft.com/office/drawing/2014/main" id="{61E904F9-EE8F-4DF7-B70A-BE3D92D68A8F}"/>
              </a:ext>
            </a:extLst>
          </p:cNvPr>
          <p:cNvSpPr txBox="1"/>
          <p:nvPr/>
        </p:nvSpPr>
        <p:spPr>
          <a:xfrm>
            <a:off x="146144" y="5013833"/>
            <a:ext cx="1581237" cy="369332"/>
          </a:xfrm>
          <a:prstGeom prst="rect">
            <a:avLst/>
          </a:prstGeom>
          <a:noFill/>
          <a:effectLst>
            <a:softEdge rad="31750"/>
          </a:effectLst>
        </p:spPr>
        <p:txBody>
          <a:bodyPr wrap="square" rtlCol="0">
            <a:spAutoFit/>
          </a:bodyPr>
          <a:lstStyle/>
          <a:p>
            <a:pPr algn="ctr"/>
            <a:r>
              <a:rPr lang="en-US" dirty="0"/>
              <a:t>Formations</a:t>
            </a:r>
            <a:endParaRPr lang="ru-RU" dirty="0"/>
          </a:p>
        </p:txBody>
      </p:sp>
      <p:sp>
        <p:nvSpPr>
          <p:cNvPr id="291" name="ZoneTexte 290">
            <a:extLst>
              <a:ext uri="{FF2B5EF4-FFF2-40B4-BE49-F238E27FC236}">
                <a16:creationId xmlns:a16="http://schemas.microsoft.com/office/drawing/2014/main" id="{5076431E-1E92-426C-96E0-2259F7C97469}"/>
              </a:ext>
            </a:extLst>
          </p:cNvPr>
          <p:cNvSpPr txBox="1"/>
          <p:nvPr/>
        </p:nvSpPr>
        <p:spPr>
          <a:xfrm>
            <a:off x="152577" y="5621040"/>
            <a:ext cx="668146" cy="160813"/>
          </a:xfrm>
          <a:prstGeom prst="rect">
            <a:avLst/>
          </a:prstGeom>
          <a:noFill/>
        </p:spPr>
        <p:txBody>
          <a:bodyPr wrap="square" lIns="0" tIns="0" rIns="0" bIns="0" rtlCol="0">
            <a:spAutoFit/>
          </a:bodyPr>
          <a:lstStyle/>
          <a:p>
            <a:pPr>
              <a:lnSpc>
                <a:spcPct val="110000"/>
              </a:lnSpc>
            </a:pPr>
            <a:r>
              <a:rPr lang="fr-FR" sz="1000" b="1" dirty="0">
                <a:latin typeface="Calibri corps"/>
                <a:cs typeface="Calibri Light"/>
              </a:rPr>
              <a:t>2018</a:t>
            </a:r>
          </a:p>
        </p:txBody>
      </p:sp>
      <p:sp>
        <p:nvSpPr>
          <p:cNvPr id="292" name="ZoneTexte 291">
            <a:extLst>
              <a:ext uri="{FF2B5EF4-FFF2-40B4-BE49-F238E27FC236}">
                <a16:creationId xmlns:a16="http://schemas.microsoft.com/office/drawing/2014/main" id="{24CD352A-E7C5-43FE-8744-5B36CE28A058}"/>
              </a:ext>
            </a:extLst>
          </p:cNvPr>
          <p:cNvSpPr txBox="1"/>
          <p:nvPr/>
        </p:nvSpPr>
        <p:spPr>
          <a:xfrm>
            <a:off x="149959" y="6412689"/>
            <a:ext cx="670764" cy="160813"/>
          </a:xfrm>
          <a:prstGeom prst="rect">
            <a:avLst/>
          </a:prstGeom>
          <a:noFill/>
        </p:spPr>
        <p:txBody>
          <a:bodyPr wrap="square" lIns="0" tIns="0" rIns="0" bIns="0" rtlCol="0">
            <a:spAutoFit/>
          </a:bodyPr>
          <a:lstStyle/>
          <a:p>
            <a:pPr>
              <a:lnSpc>
                <a:spcPct val="110000"/>
              </a:lnSpc>
            </a:pPr>
            <a:r>
              <a:rPr lang="fr-FR" sz="1000" b="1" dirty="0">
                <a:latin typeface="Calibri corps"/>
                <a:cs typeface="Calibri Light"/>
              </a:rPr>
              <a:t>2016</a:t>
            </a:r>
          </a:p>
        </p:txBody>
      </p:sp>
      <p:sp>
        <p:nvSpPr>
          <p:cNvPr id="293" name="ZoneTexte 292">
            <a:extLst>
              <a:ext uri="{FF2B5EF4-FFF2-40B4-BE49-F238E27FC236}">
                <a16:creationId xmlns:a16="http://schemas.microsoft.com/office/drawing/2014/main" id="{22EB61FF-F9D9-4B23-9DCE-8B44448892DE}"/>
              </a:ext>
            </a:extLst>
          </p:cNvPr>
          <p:cNvSpPr txBox="1"/>
          <p:nvPr/>
        </p:nvSpPr>
        <p:spPr>
          <a:xfrm>
            <a:off x="688734" y="5624562"/>
            <a:ext cx="2412701" cy="652551"/>
          </a:xfrm>
          <a:prstGeom prst="rect">
            <a:avLst/>
          </a:prstGeom>
          <a:noFill/>
        </p:spPr>
        <p:txBody>
          <a:bodyPr wrap="square" lIns="0" tIns="0" rIns="0" bIns="0" rtlCol="0">
            <a:spAutoFit/>
          </a:bodyPr>
          <a:lstStyle/>
          <a:p>
            <a:pPr>
              <a:lnSpc>
                <a:spcPct val="110000"/>
              </a:lnSpc>
            </a:pPr>
            <a:r>
              <a:rPr lang="fr-FR" sz="1000" b="1" dirty="0">
                <a:latin typeface="Calibri Light"/>
                <a:cs typeface="Calibri Light"/>
              </a:rPr>
              <a:t>Diplôme Responsable Qualité Sécurité </a:t>
            </a:r>
          </a:p>
          <a:p>
            <a:pPr>
              <a:lnSpc>
                <a:spcPct val="110000"/>
              </a:lnSpc>
            </a:pPr>
            <a:r>
              <a:rPr lang="fr-FR" sz="1000" b="1" dirty="0">
                <a:latin typeface="Calibri Light"/>
                <a:cs typeface="Calibri Light"/>
              </a:rPr>
              <a:t>Environnement - </a:t>
            </a:r>
            <a:r>
              <a:rPr lang="fr-FR" sz="1000" b="1" dirty="0" err="1">
                <a:latin typeface="Calibri Light"/>
                <a:cs typeface="Calibri Light"/>
              </a:rPr>
              <a:t>nsf</a:t>
            </a:r>
            <a:r>
              <a:rPr lang="fr-FR" sz="1000" b="1" dirty="0">
                <a:latin typeface="Calibri Light"/>
                <a:cs typeface="Calibri Light"/>
              </a:rPr>
              <a:t> 340p</a:t>
            </a:r>
          </a:p>
          <a:p>
            <a:pPr>
              <a:lnSpc>
                <a:spcPct val="110000"/>
              </a:lnSpc>
            </a:pPr>
            <a:r>
              <a:rPr lang="fr-FR" sz="1000" dirty="0">
                <a:solidFill>
                  <a:schemeClr val="tx1">
                    <a:lumMod val="65000"/>
                    <a:lumOff val="35000"/>
                  </a:schemeClr>
                </a:solidFill>
                <a:latin typeface="Calibri corps"/>
                <a:cs typeface="Calibri Light"/>
              </a:rPr>
              <a:t>(niveau 6, équivalent Bac+3/4)</a:t>
            </a:r>
          </a:p>
          <a:p>
            <a:pPr>
              <a:lnSpc>
                <a:spcPct val="110000"/>
              </a:lnSpc>
            </a:pPr>
            <a:r>
              <a:rPr lang="fr-FR" sz="900" dirty="0">
                <a:solidFill>
                  <a:schemeClr val="tx1">
                    <a:lumMod val="65000"/>
                    <a:lumOff val="35000"/>
                  </a:schemeClr>
                </a:solidFill>
                <a:latin typeface="Calibri corps"/>
                <a:cs typeface="Calibri Light"/>
              </a:rPr>
              <a:t> Alternance CESI de Villers-lès-Nancy</a:t>
            </a:r>
          </a:p>
        </p:txBody>
      </p:sp>
      <p:sp>
        <p:nvSpPr>
          <p:cNvPr id="294" name="ZoneTexte 293">
            <a:extLst>
              <a:ext uri="{FF2B5EF4-FFF2-40B4-BE49-F238E27FC236}">
                <a16:creationId xmlns:a16="http://schemas.microsoft.com/office/drawing/2014/main" id="{D388C774-75BF-4E2E-982C-B08CD0EEF551}"/>
              </a:ext>
            </a:extLst>
          </p:cNvPr>
          <p:cNvSpPr txBox="1"/>
          <p:nvPr/>
        </p:nvSpPr>
        <p:spPr>
          <a:xfrm>
            <a:off x="136518" y="7051536"/>
            <a:ext cx="763940" cy="160813"/>
          </a:xfrm>
          <a:prstGeom prst="rect">
            <a:avLst/>
          </a:prstGeom>
          <a:noFill/>
        </p:spPr>
        <p:txBody>
          <a:bodyPr wrap="square" lIns="0" tIns="0" rIns="0" bIns="0" rtlCol="0">
            <a:spAutoFit/>
          </a:bodyPr>
          <a:lstStyle/>
          <a:p>
            <a:pPr>
              <a:lnSpc>
                <a:spcPct val="110000"/>
              </a:lnSpc>
            </a:pPr>
            <a:r>
              <a:rPr lang="fr-FR" sz="1000" b="1" dirty="0">
                <a:latin typeface="Calibri corps"/>
                <a:cs typeface="Calibri Light"/>
              </a:rPr>
              <a:t>2015</a:t>
            </a:r>
          </a:p>
        </p:txBody>
      </p:sp>
      <p:sp>
        <p:nvSpPr>
          <p:cNvPr id="295" name="ZoneTexte 294">
            <a:extLst>
              <a:ext uri="{FF2B5EF4-FFF2-40B4-BE49-F238E27FC236}">
                <a16:creationId xmlns:a16="http://schemas.microsoft.com/office/drawing/2014/main" id="{1B2E1FF5-BCDE-45A5-8E32-40E0B040E544}"/>
              </a:ext>
            </a:extLst>
          </p:cNvPr>
          <p:cNvSpPr txBox="1"/>
          <p:nvPr/>
        </p:nvSpPr>
        <p:spPr>
          <a:xfrm>
            <a:off x="141149" y="7442056"/>
            <a:ext cx="744635" cy="160813"/>
          </a:xfrm>
          <a:prstGeom prst="rect">
            <a:avLst/>
          </a:prstGeom>
          <a:noFill/>
        </p:spPr>
        <p:txBody>
          <a:bodyPr wrap="square" lIns="0" tIns="0" rIns="0" bIns="0" rtlCol="0">
            <a:spAutoFit/>
          </a:bodyPr>
          <a:lstStyle/>
          <a:p>
            <a:pPr>
              <a:lnSpc>
                <a:spcPct val="110000"/>
              </a:lnSpc>
            </a:pPr>
            <a:r>
              <a:rPr lang="fr-FR" sz="1000" b="1" dirty="0">
                <a:latin typeface="Calibri corps"/>
                <a:cs typeface="Calibri Light"/>
              </a:rPr>
              <a:t>2014</a:t>
            </a:r>
          </a:p>
        </p:txBody>
      </p:sp>
      <p:sp>
        <p:nvSpPr>
          <p:cNvPr id="296" name="ZoneTexte 295">
            <a:extLst>
              <a:ext uri="{FF2B5EF4-FFF2-40B4-BE49-F238E27FC236}">
                <a16:creationId xmlns:a16="http://schemas.microsoft.com/office/drawing/2014/main" id="{EBF75A6B-4FB2-42CB-BEC7-D6D478A9A7B5}"/>
              </a:ext>
            </a:extLst>
          </p:cNvPr>
          <p:cNvSpPr txBox="1"/>
          <p:nvPr/>
        </p:nvSpPr>
        <p:spPr>
          <a:xfrm>
            <a:off x="145237" y="7849068"/>
            <a:ext cx="676171" cy="160813"/>
          </a:xfrm>
          <a:prstGeom prst="rect">
            <a:avLst/>
          </a:prstGeom>
          <a:noFill/>
        </p:spPr>
        <p:txBody>
          <a:bodyPr wrap="square" lIns="0" tIns="0" rIns="0" bIns="0" rtlCol="0">
            <a:spAutoFit/>
          </a:bodyPr>
          <a:lstStyle/>
          <a:p>
            <a:pPr>
              <a:lnSpc>
                <a:spcPct val="110000"/>
              </a:lnSpc>
            </a:pPr>
            <a:r>
              <a:rPr lang="fr-FR" sz="1000" b="1" dirty="0">
                <a:latin typeface="Calibri corps"/>
                <a:cs typeface="Calibri Light"/>
              </a:rPr>
              <a:t>2010</a:t>
            </a:r>
          </a:p>
        </p:txBody>
      </p:sp>
      <p:sp>
        <p:nvSpPr>
          <p:cNvPr id="297" name="ZoneTexte 296">
            <a:extLst>
              <a:ext uri="{FF2B5EF4-FFF2-40B4-BE49-F238E27FC236}">
                <a16:creationId xmlns:a16="http://schemas.microsoft.com/office/drawing/2014/main" id="{051F894D-A845-4561-AED3-2A64910C0ACD}"/>
              </a:ext>
            </a:extLst>
          </p:cNvPr>
          <p:cNvSpPr txBox="1"/>
          <p:nvPr/>
        </p:nvSpPr>
        <p:spPr>
          <a:xfrm>
            <a:off x="690811" y="7444012"/>
            <a:ext cx="1750688" cy="402033"/>
          </a:xfrm>
          <a:prstGeom prst="rect">
            <a:avLst/>
          </a:prstGeom>
          <a:noFill/>
        </p:spPr>
        <p:txBody>
          <a:bodyPr wrap="square" lIns="0" tIns="0" rIns="0" bIns="0" rtlCol="0">
            <a:spAutoFit/>
          </a:bodyPr>
          <a:lstStyle/>
          <a:p>
            <a:pPr>
              <a:lnSpc>
                <a:spcPct val="110000"/>
              </a:lnSpc>
            </a:pPr>
            <a:r>
              <a:rPr lang="fr-FR" sz="1000" b="1" dirty="0">
                <a:latin typeface="Calibri Light"/>
                <a:cs typeface="Calibri Light"/>
              </a:rPr>
              <a:t>Bac+2 Physique Chimie</a:t>
            </a:r>
          </a:p>
          <a:p>
            <a:pPr>
              <a:lnSpc>
                <a:spcPct val="110000"/>
              </a:lnSpc>
            </a:pPr>
            <a:r>
              <a:rPr lang="fr-FR" sz="900" dirty="0">
                <a:solidFill>
                  <a:schemeClr val="tx1">
                    <a:lumMod val="65000"/>
                    <a:lumOff val="35000"/>
                  </a:schemeClr>
                </a:solidFill>
                <a:latin typeface="Calibri corps"/>
                <a:cs typeface="Calibri Light"/>
              </a:rPr>
              <a:t>Faculté des Sciences de Nancy</a:t>
            </a:r>
          </a:p>
          <a:p>
            <a:pPr>
              <a:lnSpc>
                <a:spcPct val="110000"/>
              </a:lnSpc>
            </a:pPr>
            <a:endParaRPr lang="fr-FR" sz="500" b="1" dirty="0">
              <a:solidFill>
                <a:schemeClr val="tx1">
                  <a:lumMod val="65000"/>
                  <a:lumOff val="35000"/>
                </a:schemeClr>
              </a:solidFill>
              <a:latin typeface="Calibri Light"/>
              <a:cs typeface="Calibri Light"/>
            </a:endParaRPr>
          </a:p>
        </p:txBody>
      </p:sp>
      <p:sp>
        <p:nvSpPr>
          <p:cNvPr id="298" name="ZoneTexte 297">
            <a:extLst>
              <a:ext uri="{FF2B5EF4-FFF2-40B4-BE49-F238E27FC236}">
                <a16:creationId xmlns:a16="http://schemas.microsoft.com/office/drawing/2014/main" id="{7C9AE3D5-9A84-46DE-9C7F-71D178DBCF35}"/>
              </a:ext>
            </a:extLst>
          </p:cNvPr>
          <p:cNvSpPr txBox="1"/>
          <p:nvPr/>
        </p:nvSpPr>
        <p:spPr>
          <a:xfrm>
            <a:off x="684287" y="7034245"/>
            <a:ext cx="1912812" cy="313997"/>
          </a:xfrm>
          <a:prstGeom prst="rect">
            <a:avLst/>
          </a:prstGeom>
          <a:noFill/>
        </p:spPr>
        <p:txBody>
          <a:bodyPr wrap="square" lIns="0" tIns="0" rIns="0" bIns="0" rtlCol="0">
            <a:spAutoFit/>
          </a:bodyPr>
          <a:lstStyle/>
          <a:p>
            <a:pPr>
              <a:lnSpc>
                <a:spcPct val="110000"/>
              </a:lnSpc>
            </a:pPr>
            <a:r>
              <a:rPr lang="fr-FR" sz="1000" b="1" dirty="0">
                <a:latin typeface="Calibri Light"/>
                <a:cs typeface="Calibri Light"/>
              </a:rPr>
              <a:t>Licence de Mécanique Energétique</a:t>
            </a:r>
            <a:endParaRPr lang="fr-FR" sz="500" b="1" dirty="0">
              <a:latin typeface="Calibri Light"/>
              <a:cs typeface="Calibri Light"/>
            </a:endParaRPr>
          </a:p>
          <a:p>
            <a:pPr>
              <a:lnSpc>
                <a:spcPct val="110000"/>
              </a:lnSpc>
            </a:pPr>
            <a:r>
              <a:rPr lang="fr-FR" sz="900" dirty="0">
                <a:solidFill>
                  <a:schemeClr val="tx1">
                    <a:lumMod val="65000"/>
                    <a:lumOff val="35000"/>
                  </a:schemeClr>
                </a:solidFill>
                <a:latin typeface="Calibri corps"/>
                <a:cs typeface="Calibri Light"/>
              </a:rPr>
              <a:t>Faculté des Sciences de Nancy</a:t>
            </a:r>
          </a:p>
        </p:txBody>
      </p:sp>
      <p:sp>
        <p:nvSpPr>
          <p:cNvPr id="299" name="ZoneTexte 298">
            <a:extLst>
              <a:ext uri="{FF2B5EF4-FFF2-40B4-BE49-F238E27FC236}">
                <a16:creationId xmlns:a16="http://schemas.microsoft.com/office/drawing/2014/main" id="{33F444B9-B0C7-4E68-8CFF-3DD6F035D79A}"/>
              </a:ext>
            </a:extLst>
          </p:cNvPr>
          <p:cNvSpPr txBox="1"/>
          <p:nvPr/>
        </p:nvSpPr>
        <p:spPr>
          <a:xfrm>
            <a:off x="684287" y="7849805"/>
            <a:ext cx="2207183" cy="313997"/>
          </a:xfrm>
          <a:prstGeom prst="rect">
            <a:avLst/>
          </a:prstGeom>
          <a:noFill/>
        </p:spPr>
        <p:txBody>
          <a:bodyPr wrap="square" lIns="0" tIns="0" rIns="0" bIns="0" rtlCol="0">
            <a:spAutoFit/>
          </a:bodyPr>
          <a:lstStyle/>
          <a:p>
            <a:pPr>
              <a:lnSpc>
                <a:spcPct val="110000"/>
              </a:lnSpc>
            </a:pPr>
            <a:r>
              <a:rPr lang="fr-FR" sz="1000" b="1" dirty="0">
                <a:latin typeface="Calibri Light"/>
                <a:cs typeface="Calibri Light"/>
              </a:rPr>
              <a:t>Baccalauréat Scientifique</a:t>
            </a:r>
            <a:endParaRPr lang="fr-FR" sz="500" b="1" dirty="0">
              <a:latin typeface="Calibri Light"/>
              <a:cs typeface="Calibri Light"/>
            </a:endParaRPr>
          </a:p>
          <a:p>
            <a:pPr>
              <a:lnSpc>
                <a:spcPct val="110000"/>
              </a:lnSpc>
            </a:pPr>
            <a:r>
              <a:rPr lang="fr-FR" sz="900" dirty="0">
                <a:solidFill>
                  <a:schemeClr val="tx1">
                    <a:lumMod val="65000"/>
                    <a:lumOff val="35000"/>
                  </a:schemeClr>
                </a:solidFill>
                <a:latin typeface="Calibri corps"/>
                <a:cs typeface="Calibri Light"/>
              </a:rPr>
              <a:t>Lycée Pierre Mendès France à Epinal</a:t>
            </a:r>
          </a:p>
        </p:txBody>
      </p:sp>
      <p:sp>
        <p:nvSpPr>
          <p:cNvPr id="300" name="ZoneTexte 299">
            <a:extLst>
              <a:ext uri="{FF2B5EF4-FFF2-40B4-BE49-F238E27FC236}">
                <a16:creationId xmlns:a16="http://schemas.microsoft.com/office/drawing/2014/main" id="{D91612B6-30B3-440B-8D5A-D83C3D8EA0E5}"/>
              </a:ext>
            </a:extLst>
          </p:cNvPr>
          <p:cNvSpPr txBox="1"/>
          <p:nvPr/>
        </p:nvSpPr>
        <p:spPr>
          <a:xfrm>
            <a:off x="697983" y="6411775"/>
            <a:ext cx="2351785" cy="483274"/>
          </a:xfrm>
          <a:prstGeom prst="rect">
            <a:avLst/>
          </a:prstGeom>
          <a:noFill/>
        </p:spPr>
        <p:txBody>
          <a:bodyPr wrap="square" lIns="0" tIns="0" rIns="0" bIns="0" rtlCol="0">
            <a:spAutoFit/>
          </a:bodyPr>
          <a:lstStyle/>
          <a:p>
            <a:pPr>
              <a:lnSpc>
                <a:spcPct val="110000"/>
              </a:lnSpc>
            </a:pPr>
            <a:r>
              <a:rPr lang="fr-FR" sz="1000" b="1" dirty="0">
                <a:latin typeface="Calibri Light"/>
                <a:cs typeface="Calibri Light"/>
              </a:rPr>
              <a:t>Licence Eco Gestion des Energies Renouvelables</a:t>
            </a:r>
          </a:p>
          <a:p>
            <a:pPr>
              <a:lnSpc>
                <a:spcPct val="110000"/>
              </a:lnSpc>
            </a:pPr>
            <a:r>
              <a:rPr lang="fr-FR" sz="900" dirty="0">
                <a:solidFill>
                  <a:schemeClr val="tx1">
                    <a:lumMod val="65000"/>
                    <a:lumOff val="35000"/>
                  </a:schemeClr>
                </a:solidFill>
                <a:latin typeface="Calibri corps"/>
                <a:cs typeface="Calibri Light"/>
              </a:rPr>
              <a:t>Apprentissage Faculté des Sciences de Nancy </a:t>
            </a:r>
          </a:p>
        </p:txBody>
      </p:sp>
      <p:sp>
        <p:nvSpPr>
          <p:cNvPr id="338" name="TextBox 199">
            <a:extLst>
              <a:ext uri="{FF2B5EF4-FFF2-40B4-BE49-F238E27FC236}">
                <a16:creationId xmlns:a16="http://schemas.microsoft.com/office/drawing/2014/main" id="{BC2BA4F2-88F5-45C8-B8A6-AA519938CA90}"/>
              </a:ext>
            </a:extLst>
          </p:cNvPr>
          <p:cNvSpPr txBox="1"/>
          <p:nvPr/>
        </p:nvSpPr>
        <p:spPr>
          <a:xfrm>
            <a:off x="3520605" y="10023988"/>
            <a:ext cx="3934726" cy="574068"/>
          </a:xfrm>
          <a:prstGeom prst="rect">
            <a:avLst/>
          </a:prstGeom>
          <a:noFill/>
        </p:spPr>
        <p:txBody>
          <a:bodyPr wrap="square" rtlCol="0">
            <a:spAutoFit/>
          </a:bodyPr>
          <a:lstStyle/>
          <a:p>
            <a:r>
              <a:rPr lang="en-US" sz="1000" b="1" dirty="0"/>
              <a:t>06/2014 - 06/2016 : Jobs </a:t>
            </a:r>
            <a:r>
              <a:rPr lang="en-US" sz="1000" b="1" dirty="0" err="1"/>
              <a:t>étudiant</a:t>
            </a:r>
            <a:r>
              <a:rPr lang="en-US" sz="1000" b="1" dirty="0"/>
              <a:t> et Missions </a:t>
            </a:r>
            <a:r>
              <a:rPr lang="en-US" sz="1000" b="1" dirty="0" err="1"/>
              <a:t>d’Interim</a:t>
            </a:r>
            <a:endParaRPr lang="en-US" sz="1000" b="1" dirty="0"/>
          </a:p>
          <a:p>
            <a:endParaRPr lang="en-US" sz="200" b="1" dirty="0">
              <a:solidFill>
                <a:schemeClr val="tx1">
                  <a:lumMod val="65000"/>
                  <a:lumOff val="35000"/>
                </a:schemeClr>
              </a:solidFill>
            </a:endParaRPr>
          </a:p>
          <a:p>
            <a:pPr algn="just">
              <a:lnSpc>
                <a:spcPct val="110000"/>
              </a:lnSpc>
            </a:pPr>
            <a:r>
              <a:rPr lang="fr-FR" sz="900" dirty="0">
                <a:solidFill>
                  <a:schemeClr val="tx1">
                    <a:lumMod val="65000"/>
                    <a:lumOff val="35000"/>
                  </a:schemeClr>
                </a:solidFill>
                <a:latin typeface="Calibri corps"/>
                <a:cs typeface="Calibri Light"/>
              </a:rPr>
              <a:t>Gestion des transports de la commune de Metz, Cours et aide aux devoirs niveaux collège et lycée, réalisation d'enquêtes pour la SNCF et travail en usine </a:t>
            </a:r>
          </a:p>
        </p:txBody>
      </p:sp>
      <p:sp>
        <p:nvSpPr>
          <p:cNvPr id="465" name="Ellipse 464">
            <a:extLst>
              <a:ext uri="{FF2B5EF4-FFF2-40B4-BE49-F238E27FC236}">
                <a16:creationId xmlns:a16="http://schemas.microsoft.com/office/drawing/2014/main" id="{C0B45CD0-BFF6-4F99-9CEC-EAF1BF7FC20C}"/>
              </a:ext>
            </a:extLst>
          </p:cNvPr>
          <p:cNvSpPr/>
          <p:nvPr/>
        </p:nvSpPr>
        <p:spPr>
          <a:xfrm>
            <a:off x="3290622" y="5583007"/>
            <a:ext cx="136345" cy="1406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65000"/>
                  <a:lumOff val="35000"/>
                </a:schemeClr>
              </a:solidFill>
            </a:endParaRPr>
          </a:p>
        </p:txBody>
      </p:sp>
      <p:sp>
        <p:nvSpPr>
          <p:cNvPr id="471" name="TextBox 203">
            <a:extLst>
              <a:ext uri="{FF2B5EF4-FFF2-40B4-BE49-F238E27FC236}">
                <a16:creationId xmlns:a16="http://schemas.microsoft.com/office/drawing/2014/main" id="{1CF03206-BA5C-4F8B-930E-B61E079125B8}"/>
              </a:ext>
            </a:extLst>
          </p:cNvPr>
          <p:cNvSpPr txBox="1"/>
          <p:nvPr/>
        </p:nvSpPr>
        <p:spPr>
          <a:xfrm>
            <a:off x="3506952" y="8208371"/>
            <a:ext cx="3964211" cy="846386"/>
          </a:xfrm>
          <a:prstGeom prst="rect">
            <a:avLst/>
          </a:prstGeom>
          <a:noFill/>
        </p:spPr>
        <p:txBody>
          <a:bodyPr wrap="square" rtlCol="0">
            <a:spAutoFit/>
          </a:bodyPr>
          <a:lstStyle/>
          <a:p>
            <a:r>
              <a:rPr lang="en-US" sz="1000" b="1" dirty="0"/>
              <a:t>10/2016 - 08/2018 : </a:t>
            </a:r>
            <a:r>
              <a:rPr lang="en-US" sz="1000" b="1" dirty="0" err="1"/>
              <a:t>Apprentie</a:t>
            </a:r>
            <a:r>
              <a:rPr lang="en-US" sz="1000" b="1" dirty="0"/>
              <a:t> </a:t>
            </a:r>
            <a:r>
              <a:rPr lang="en-US" sz="1000" b="1" dirty="0" err="1"/>
              <a:t>puis</a:t>
            </a:r>
            <a:r>
              <a:rPr lang="en-US" sz="1000" b="1" dirty="0"/>
              <a:t> CDD </a:t>
            </a:r>
            <a:r>
              <a:rPr lang="en-US" sz="1000" b="1" dirty="0" err="1"/>
              <a:t>en</a:t>
            </a:r>
            <a:r>
              <a:rPr lang="en-US" sz="1000" b="1" dirty="0"/>
              <a:t> tant </a:t>
            </a:r>
            <a:r>
              <a:rPr lang="en-US" sz="1000" b="1" dirty="0" err="1"/>
              <a:t>qu’Assistante</a:t>
            </a:r>
            <a:endParaRPr lang="en-US" sz="1000" b="1" dirty="0"/>
          </a:p>
          <a:p>
            <a:r>
              <a:rPr lang="en-US" sz="1000" b="1" dirty="0"/>
              <a:t>Wig France </a:t>
            </a:r>
            <a:r>
              <a:rPr lang="en-US" sz="1000" b="1" dirty="0" err="1"/>
              <a:t>Entreprises</a:t>
            </a:r>
            <a:r>
              <a:rPr lang="en-US" sz="1000" b="1" dirty="0"/>
              <a:t> – Service </a:t>
            </a:r>
            <a:r>
              <a:rPr lang="en-US" sz="1000" b="1" dirty="0" err="1"/>
              <a:t>Sécurité</a:t>
            </a:r>
            <a:r>
              <a:rPr lang="en-US" sz="1000" b="1" dirty="0"/>
              <a:t> et </a:t>
            </a:r>
            <a:r>
              <a:rPr lang="en-US" sz="1000" b="1" dirty="0" err="1"/>
              <a:t>Santé</a:t>
            </a:r>
            <a:r>
              <a:rPr lang="en-US" sz="1000" b="1" dirty="0"/>
              <a:t> (Toul)</a:t>
            </a:r>
          </a:p>
          <a:p>
            <a:endParaRPr lang="en-US" sz="200" b="1" dirty="0">
              <a:solidFill>
                <a:schemeClr val="tx1">
                  <a:lumMod val="65000"/>
                  <a:lumOff val="35000"/>
                </a:schemeClr>
              </a:solidFill>
            </a:endParaRPr>
          </a:p>
          <a:p>
            <a:pPr algn="just" defTabSz="685800">
              <a:defRPr/>
            </a:pPr>
            <a:r>
              <a:rPr lang="fr-FR" sz="900" dirty="0">
                <a:solidFill>
                  <a:schemeClr val="tx1">
                    <a:lumMod val="65000"/>
                    <a:lumOff val="35000"/>
                  </a:schemeClr>
                </a:solidFill>
                <a:latin typeface="Calibri corps"/>
                <a:cs typeface="Calibri Light" panose="020F0302020204030204" pitchFamily="34" charset="0"/>
              </a:rPr>
              <a:t>Aide aux certifications, suivi des accidents du travail, rédaction du bilan annuel, suivi d’indicateurs, gestion des équipements, conseil et sensibilisation, veille réglementaire</a:t>
            </a:r>
          </a:p>
        </p:txBody>
      </p:sp>
      <p:sp>
        <p:nvSpPr>
          <p:cNvPr id="472" name="TextBox 201">
            <a:extLst>
              <a:ext uri="{FF2B5EF4-FFF2-40B4-BE49-F238E27FC236}">
                <a16:creationId xmlns:a16="http://schemas.microsoft.com/office/drawing/2014/main" id="{53FDFDA7-AAB6-4D33-BDA8-B26B6632C8F3}"/>
              </a:ext>
            </a:extLst>
          </p:cNvPr>
          <p:cNvSpPr txBox="1"/>
          <p:nvPr/>
        </p:nvSpPr>
        <p:spPr>
          <a:xfrm>
            <a:off x="3497183" y="7569447"/>
            <a:ext cx="3994953" cy="523220"/>
          </a:xfrm>
          <a:prstGeom prst="rect">
            <a:avLst/>
          </a:prstGeom>
          <a:noFill/>
        </p:spPr>
        <p:txBody>
          <a:bodyPr wrap="square" rtlCol="0">
            <a:spAutoFit/>
          </a:bodyPr>
          <a:lstStyle/>
          <a:p>
            <a:r>
              <a:rPr lang="en-US" sz="1000" b="1" dirty="0"/>
              <a:t>07/2018 - 07/2020 : Préventrice – Ville de Nancy</a:t>
            </a:r>
            <a:endParaRPr lang="fr-FR" sz="900" dirty="0">
              <a:solidFill>
                <a:schemeClr val="tx1">
                  <a:lumMod val="65000"/>
                  <a:lumOff val="35000"/>
                </a:schemeClr>
              </a:solidFill>
            </a:endParaRPr>
          </a:p>
          <a:p>
            <a:pPr defTabSz="685800">
              <a:defRPr/>
            </a:pPr>
            <a:r>
              <a:rPr lang="fr-FR" sz="900" dirty="0">
                <a:solidFill>
                  <a:schemeClr val="tx1">
                    <a:lumMod val="65000"/>
                    <a:lumOff val="35000"/>
                  </a:schemeClr>
                </a:solidFill>
                <a:latin typeface="Calibri corps"/>
                <a:cs typeface="Calibri Light" panose="020F0302020204030204" pitchFamily="34" charset="0"/>
              </a:rPr>
              <a:t>Gestion des accidents du travail, prévention des risques professionnels, missions de conseil et d’animation, gestion CHSCT, mise à jour du Document Unique</a:t>
            </a:r>
          </a:p>
        </p:txBody>
      </p:sp>
      <p:sp>
        <p:nvSpPr>
          <p:cNvPr id="99" name="TextBox 199">
            <a:extLst>
              <a:ext uri="{FF2B5EF4-FFF2-40B4-BE49-F238E27FC236}">
                <a16:creationId xmlns:a16="http://schemas.microsoft.com/office/drawing/2014/main" id="{9895DDA3-7FEB-4A9B-8DD7-53C3ECC5B4D6}"/>
              </a:ext>
            </a:extLst>
          </p:cNvPr>
          <p:cNvSpPr txBox="1"/>
          <p:nvPr/>
        </p:nvSpPr>
        <p:spPr>
          <a:xfrm>
            <a:off x="3476209" y="6305665"/>
            <a:ext cx="3994953" cy="553998"/>
          </a:xfrm>
          <a:prstGeom prst="rect">
            <a:avLst/>
          </a:prstGeom>
          <a:noFill/>
        </p:spPr>
        <p:txBody>
          <a:bodyPr wrap="square" rtlCol="0">
            <a:spAutoFit/>
          </a:bodyPr>
          <a:lstStyle/>
          <a:p>
            <a:r>
              <a:rPr lang="en-US" sz="1000" b="1" dirty="0"/>
              <a:t>02/2021 - 04/2021 : CDD </a:t>
            </a:r>
            <a:r>
              <a:rPr lang="en-US" sz="1000" b="1" dirty="0" err="1"/>
              <a:t>Livreuse</a:t>
            </a:r>
            <a:r>
              <a:rPr lang="en-US" sz="1000" b="1" dirty="0"/>
              <a:t> Amazon – GP EXPRESS (</a:t>
            </a:r>
            <a:r>
              <a:rPr lang="en-US" sz="1000" b="1" dirty="0" err="1"/>
              <a:t>Ludres</a:t>
            </a:r>
            <a:r>
              <a:rPr lang="en-US" sz="1000" b="1" dirty="0"/>
              <a:t>)</a:t>
            </a:r>
          </a:p>
          <a:p>
            <a:pPr algn="just" defTabSz="685800">
              <a:defRPr/>
            </a:pPr>
            <a:endParaRPr lang="fr-FR" sz="200" dirty="0">
              <a:solidFill>
                <a:schemeClr val="tx1">
                  <a:lumMod val="65000"/>
                  <a:lumOff val="35000"/>
                </a:schemeClr>
              </a:solidFill>
              <a:latin typeface="Calibri corps"/>
            </a:endParaRPr>
          </a:p>
          <a:p>
            <a:pPr defTabSz="685800">
              <a:defRPr/>
            </a:pPr>
            <a:r>
              <a:rPr lang="fr-FR" sz="900" dirty="0">
                <a:solidFill>
                  <a:schemeClr val="tx1">
                    <a:lumMod val="65000"/>
                    <a:lumOff val="35000"/>
                  </a:schemeClr>
                </a:solidFill>
                <a:latin typeface="Calibri corps"/>
                <a:cs typeface="Calibri Light" panose="020F0302020204030204" pitchFamily="34" charset="0"/>
              </a:rPr>
              <a:t>Opération de chargement, organisation du circuit de livraison et priorité aux impératifs, bonne communication avec les clients, satisfaction client</a:t>
            </a:r>
          </a:p>
        </p:txBody>
      </p:sp>
      <p:pic>
        <p:nvPicPr>
          <p:cNvPr id="100" name="Graphique 99" descr="Cercle avec flèche gauche avec un remplissage uni">
            <a:extLst>
              <a:ext uri="{FF2B5EF4-FFF2-40B4-BE49-F238E27FC236}">
                <a16:creationId xmlns:a16="http://schemas.microsoft.com/office/drawing/2014/main" id="{1ADDD82F-BE16-437E-B7DB-4160CEF3B6E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10800000">
            <a:off x="3308093" y="5570047"/>
            <a:ext cx="204956" cy="204956"/>
          </a:xfrm>
          <a:prstGeom prst="rect">
            <a:avLst/>
          </a:prstGeom>
        </p:spPr>
      </p:pic>
      <p:sp>
        <p:nvSpPr>
          <p:cNvPr id="103" name="Овал 1">
            <a:extLst>
              <a:ext uri="{FF2B5EF4-FFF2-40B4-BE49-F238E27FC236}">
                <a16:creationId xmlns:a16="http://schemas.microsoft.com/office/drawing/2014/main" id="{26C8B1E4-AF14-4D81-89EA-AF36E6AE6E2B}"/>
              </a:ext>
            </a:extLst>
          </p:cNvPr>
          <p:cNvSpPr/>
          <p:nvPr/>
        </p:nvSpPr>
        <p:spPr>
          <a:xfrm>
            <a:off x="3367609" y="3037549"/>
            <a:ext cx="1073191" cy="996062"/>
          </a:xfrm>
          <a:prstGeom prst="ellipse">
            <a:avLst/>
          </a:prstGeom>
          <a:solidFill>
            <a:srgbClr val="FFFFA1">
              <a:alpha val="37000"/>
            </a:srgbClr>
          </a:solidFill>
          <a:ln w="12700">
            <a:solidFill>
              <a:schemeClr val="accent6">
                <a:lumMod val="40000"/>
                <a:lumOff val="6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lumMod val="65000"/>
                  <a:lumOff val="35000"/>
                </a:schemeClr>
              </a:solidFill>
            </a:endParaRPr>
          </a:p>
        </p:txBody>
      </p:sp>
      <p:sp>
        <p:nvSpPr>
          <p:cNvPr id="104" name="TextBox 1092">
            <a:extLst>
              <a:ext uri="{FF2B5EF4-FFF2-40B4-BE49-F238E27FC236}">
                <a16:creationId xmlns:a16="http://schemas.microsoft.com/office/drawing/2014/main" id="{AF92EB0F-6897-41D8-8103-CAFFBA84B1A1}"/>
              </a:ext>
            </a:extLst>
          </p:cNvPr>
          <p:cNvSpPr txBox="1"/>
          <p:nvPr/>
        </p:nvSpPr>
        <p:spPr>
          <a:xfrm>
            <a:off x="3226320" y="3292468"/>
            <a:ext cx="1384614" cy="492443"/>
          </a:xfrm>
          <a:prstGeom prst="rect">
            <a:avLst/>
          </a:prstGeom>
          <a:noFill/>
        </p:spPr>
        <p:txBody>
          <a:bodyPr wrap="square" rtlCol="0">
            <a:spAutoFit/>
          </a:bodyPr>
          <a:lstStyle/>
          <a:p>
            <a:pPr algn="ctr"/>
            <a:r>
              <a:rPr lang="en-US" sz="1300" dirty="0"/>
              <a:t>Compétences transversales</a:t>
            </a:r>
            <a:endParaRPr lang="ru-RU" sz="1300" dirty="0"/>
          </a:p>
        </p:txBody>
      </p:sp>
      <p:sp>
        <p:nvSpPr>
          <p:cNvPr id="136" name="TextBox 193">
            <a:extLst>
              <a:ext uri="{FF2B5EF4-FFF2-40B4-BE49-F238E27FC236}">
                <a16:creationId xmlns:a16="http://schemas.microsoft.com/office/drawing/2014/main" id="{E9B9F623-EF50-4084-A002-4CBAEE21B3EF}"/>
              </a:ext>
            </a:extLst>
          </p:cNvPr>
          <p:cNvSpPr txBox="1"/>
          <p:nvPr/>
        </p:nvSpPr>
        <p:spPr>
          <a:xfrm>
            <a:off x="162630" y="8587060"/>
            <a:ext cx="1581237" cy="369332"/>
          </a:xfrm>
          <a:prstGeom prst="rect">
            <a:avLst/>
          </a:prstGeom>
          <a:noFill/>
          <a:effectLst>
            <a:softEdge rad="31750"/>
          </a:effectLst>
        </p:spPr>
        <p:txBody>
          <a:bodyPr wrap="square" rtlCol="0">
            <a:spAutoFit/>
          </a:bodyPr>
          <a:lstStyle/>
          <a:p>
            <a:pPr algn="ctr"/>
            <a:r>
              <a:rPr lang="en-US" dirty="0"/>
              <a:t>Personnalité</a:t>
            </a:r>
            <a:endParaRPr lang="ru-RU" dirty="0"/>
          </a:p>
        </p:txBody>
      </p:sp>
      <p:pic>
        <p:nvPicPr>
          <p:cNvPr id="145" name="Graphique 144" descr="Commentaire, J’aime contour">
            <a:extLst>
              <a:ext uri="{FF2B5EF4-FFF2-40B4-BE49-F238E27FC236}">
                <a16:creationId xmlns:a16="http://schemas.microsoft.com/office/drawing/2014/main" id="{A96AEB17-F4F7-4131-8025-B2AF055AD76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rot="21417449">
            <a:off x="71939" y="9089947"/>
            <a:ext cx="1769280" cy="1592436"/>
          </a:xfrm>
          <a:prstGeom prst="rect">
            <a:avLst/>
          </a:prstGeom>
          <a:scene3d>
            <a:camera prst="orthographicFront"/>
            <a:lightRig rig="threePt" dir="t"/>
          </a:scene3d>
          <a:sp3d extrusionH="76200">
            <a:extrusionClr>
              <a:schemeClr val="bg1"/>
            </a:extrusionClr>
          </a:sp3d>
        </p:spPr>
      </p:pic>
      <p:grpSp>
        <p:nvGrpSpPr>
          <p:cNvPr id="137" name="Groupe 136">
            <a:extLst>
              <a:ext uri="{FF2B5EF4-FFF2-40B4-BE49-F238E27FC236}">
                <a16:creationId xmlns:a16="http://schemas.microsoft.com/office/drawing/2014/main" id="{A5F4B91E-BA55-4164-9DFB-6FEBA019057E}"/>
              </a:ext>
            </a:extLst>
          </p:cNvPr>
          <p:cNvGrpSpPr/>
          <p:nvPr/>
        </p:nvGrpSpPr>
        <p:grpSpPr>
          <a:xfrm rot="21422676">
            <a:off x="1719795" y="9222706"/>
            <a:ext cx="1098665" cy="1039476"/>
            <a:chOff x="1552624" y="6146237"/>
            <a:chExt cx="1098665" cy="1009401"/>
          </a:xfrm>
        </p:grpSpPr>
        <p:sp>
          <p:nvSpPr>
            <p:cNvPr id="138" name="ZoneTexte 137">
              <a:extLst>
                <a:ext uri="{FF2B5EF4-FFF2-40B4-BE49-F238E27FC236}">
                  <a16:creationId xmlns:a16="http://schemas.microsoft.com/office/drawing/2014/main" id="{538CDA21-7C57-428D-9456-3D3616511F23}"/>
                </a:ext>
              </a:extLst>
            </p:cNvPr>
            <p:cNvSpPr txBox="1"/>
            <p:nvPr/>
          </p:nvSpPr>
          <p:spPr>
            <a:xfrm>
              <a:off x="1552624" y="6146237"/>
              <a:ext cx="628698" cy="254041"/>
            </a:xfrm>
            <a:prstGeom prst="rect">
              <a:avLst/>
            </a:prstGeom>
            <a:noFill/>
          </p:spPr>
          <p:txBody>
            <a:bodyPr wrap="none" rtlCol="0">
              <a:spAutoFit/>
            </a:bodyPr>
            <a:lstStyle/>
            <a:p>
              <a:r>
                <a:rPr lang="fr-FR" sz="1100" dirty="0">
                  <a:latin typeface="+mj-lt"/>
                </a:rPr>
                <a:t>« Fiable</a:t>
              </a:r>
            </a:p>
          </p:txBody>
        </p:sp>
        <p:sp>
          <p:nvSpPr>
            <p:cNvPr id="139" name="ZoneTexte 138">
              <a:extLst>
                <a:ext uri="{FF2B5EF4-FFF2-40B4-BE49-F238E27FC236}">
                  <a16:creationId xmlns:a16="http://schemas.microsoft.com/office/drawing/2014/main" id="{83E1C344-616F-4E7B-854D-7BEBCE0F27CD}"/>
                </a:ext>
              </a:extLst>
            </p:cNvPr>
            <p:cNvSpPr txBox="1"/>
            <p:nvPr/>
          </p:nvSpPr>
          <p:spPr>
            <a:xfrm>
              <a:off x="1584510" y="6336261"/>
              <a:ext cx="663964" cy="254041"/>
            </a:xfrm>
            <a:prstGeom prst="rect">
              <a:avLst/>
            </a:prstGeom>
            <a:noFill/>
          </p:spPr>
          <p:txBody>
            <a:bodyPr wrap="none" rtlCol="0">
              <a:spAutoFit/>
            </a:bodyPr>
            <a:lstStyle/>
            <a:p>
              <a:r>
                <a:rPr lang="fr-FR" sz="1100" dirty="0">
                  <a:latin typeface="+mj-lt"/>
                </a:rPr>
                <a:t>Patiente</a:t>
              </a:r>
            </a:p>
          </p:txBody>
        </p:sp>
        <p:sp>
          <p:nvSpPr>
            <p:cNvPr id="140" name="ZoneTexte 139">
              <a:extLst>
                <a:ext uri="{FF2B5EF4-FFF2-40B4-BE49-F238E27FC236}">
                  <a16:creationId xmlns:a16="http://schemas.microsoft.com/office/drawing/2014/main" id="{D0179C67-8195-4ABC-A9A7-4103F8DB64AD}"/>
                </a:ext>
              </a:extLst>
            </p:cNvPr>
            <p:cNvSpPr txBox="1"/>
            <p:nvPr/>
          </p:nvSpPr>
          <p:spPr>
            <a:xfrm>
              <a:off x="1602700" y="6512544"/>
              <a:ext cx="825867" cy="261610"/>
            </a:xfrm>
            <a:prstGeom prst="rect">
              <a:avLst/>
            </a:prstGeom>
            <a:noFill/>
          </p:spPr>
          <p:txBody>
            <a:bodyPr wrap="none" rtlCol="0">
              <a:spAutoFit/>
            </a:bodyPr>
            <a:lstStyle/>
            <a:p>
              <a:r>
                <a:rPr lang="fr-FR" sz="1100" dirty="0">
                  <a:latin typeface="+mj-lt"/>
                </a:rPr>
                <a:t>Rigoureuse</a:t>
              </a:r>
            </a:p>
          </p:txBody>
        </p:sp>
        <p:sp>
          <p:nvSpPr>
            <p:cNvPr id="141" name="ZoneTexte 140">
              <a:extLst>
                <a:ext uri="{FF2B5EF4-FFF2-40B4-BE49-F238E27FC236}">
                  <a16:creationId xmlns:a16="http://schemas.microsoft.com/office/drawing/2014/main" id="{7F2F6555-9751-4DBC-88A9-59B2A55B1123}"/>
                </a:ext>
              </a:extLst>
            </p:cNvPr>
            <p:cNvSpPr txBox="1"/>
            <p:nvPr/>
          </p:nvSpPr>
          <p:spPr>
            <a:xfrm>
              <a:off x="1612222" y="6697657"/>
              <a:ext cx="1039067" cy="261610"/>
            </a:xfrm>
            <a:prstGeom prst="rect">
              <a:avLst/>
            </a:prstGeom>
            <a:noFill/>
          </p:spPr>
          <p:txBody>
            <a:bodyPr wrap="none" rtlCol="0">
              <a:spAutoFit/>
            </a:bodyPr>
            <a:lstStyle/>
            <a:p>
              <a:r>
                <a:rPr lang="fr-FR" sz="1100" dirty="0">
                  <a:latin typeface="+mj-lt"/>
                </a:rPr>
                <a:t>Bonne humeur</a:t>
              </a:r>
            </a:p>
          </p:txBody>
        </p:sp>
        <p:sp>
          <p:nvSpPr>
            <p:cNvPr id="142" name="ZoneTexte 141">
              <a:extLst>
                <a:ext uri="{FF2B5EF4-FFF2-40B4-BE49-F238E27FC236}">
                  <a16:creationId xmlns:a16="http://schemas.microsoft.com/office/drawing/2014/main" id="{E81B3FF9-2311-4317-B679-44FEB87C9858}"/>
                </a:ext>
              </a:extLst>
            </p:cNvPr>
            <p:cNvSpPr txBox="1"/>
            <p:nvPr/>
          </p:nvSpPr>
          <p:spPr>
            <a:xfrm>
              <a:off x="1624598" y="6901597"/>
              <a:ext cx="734496" cy="254041"/>
            </a:xfrm>
            <a:prstGeom prst="rect">
              <a:avLst/>
            </a:prstGeom>
            <a:noFill/>
          </p:spPr>
          <p:txBody>
            <a:bodyPr wrap="none" rtlCol="0">
              <a:spAutoFit/>
            </a:bodyPr>
            <a:lstStyle/>
            <a:p>
              <a:r>
                <a:rPr lang="fr-FR" sz="1100" dirty="0">
                  <a:latin typeface="+mj-lt"/>
                </a:rPr>
                <a:t>Positive »</a:t>
              </a:r>
            </a:p>
          </p:txBody>
        </p:sp>
      </p:grpSp>
      <p:sp>
        <p:nvSpPr>
          <p:cNvPr id="86" name="Овал 1071">
            <a:extLst>
              <a:ext uri="{FF2B5EF4-FFF2-40B4-BE49-F238E27FC236}">
                <a16:creationId xmlns:a16="http://schemas.microsoft.com/office/drawing/2014/main" id="{A0B10831-0518-4EDF-BB52-1E137021E494}"/>
              </a:ext>
            </a:extLst>
          </p:cNvPr>
          <p:cNvSpPr/>
          <p:nvPr/>
        </p:nvSpPr>
        <p:spPr>
          <a:xfrm>
            <a:off x="4244302" y="2585133"/>
            <a:ext cx="1013278" cy="1027996"/>
          </a:xfrm>
          <a:prstGeom prst="ellipse">
            <a:avLst/>
          </a:prstGeom>
          <a:solidFill>
            <a:srgbClr val="F6E6F4">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lumMod val="65000"/>
                  <a:lumOff val="35000"/>
                </a:schemeClr>
              </a:solidFill>
            </a:endParaRPr>
          </a:p>
        </p:txBody>
      </p:sp>
      <p:sp>
        <p:nvSpPr>
          <p:cNvPr id="87" name="TextBox 1092">
            <a:extLst>
              <a:ext uri="{FF2B5EF4-FFF2-40B4-BE49-F238E27FC236}">
                <a16:creationId xmlns:a16="http://schemas.microsoft.com/office/drawing/2014/main" id="{DA5D3470-8433-4E46-A45C-4898C1E446F6}"/>
              </a:ext>
            </a:extLst>
          </p:cNvPr>
          <p:cNvSpPr txBox="1"/>
          <p:nvPr/>
        </p:nvSpPr>
        <p:spPr>
          <a:xfrm>
            <a:off x="3736662" y="3911052"/>
            <a:ext cx="1384614" cy="692497"/>
          </a:xfrm>
          <a:prstGeom prst="rect">
            <a:avLst/>
          </a:prstGeom>
          <a:noFill/>
        </p:spPr>
        <p:txBody>
          <a:bodyPr wrap="square" rtlCol="0">
            <a:spAutoFit/>
          </a:bodyPr>
          <a:lstStyle/>
          <a:p>
            <a:pPr algn="ctr"/>
            <a:r>
              <a:rPr lang="en-US" sz="1300" dirty="0"/>
              <a:t>Conseil</a:t>
            </a:r>
            <a:endParaRPr lang="fr-FR" sz="1300" dirty="0"/>
          </a:p>
          <a:p>
            <a:pPr algn="ctr"/>
            <a:r>
              <a:rPr lang="fr-FR" sz="1300" dirty="0"/>
              <a:t>Animation</a:t>
            </a:r>
          </a:p>
          <a:p>
            <a:pPr algn="ctr"/>
            <a:r>
              <a:rPr lang="fr-FR" sz="1300" dirty="0"/>
              <a:t>Savoir-être</a:t>
            </a:r>
            <a:endParaRPr lang="en-US" sz="1300" dirty="0"/>
          </a:p>
        </p:txBody>
      </p:sp>
      <p:sp>
        <p:nvSpPr>
          <p:cNvPr id="92" name="Ellipse 91">
            <a:extLst>
              <a:ext uri="{FF2B5EF4-FFF2-40B4-BE49-F238E27FC236}">
                <a16:creationId xmlns:a16="http://schemas.microsoft.com/office/drawing/2014/main" id="{1888EDD4-FFDD-4B0E-B844-189A130DF9FD}"/>
              </a:ext>
            </a:extLst>
          </p:cNvPr>
          <p:cNvSpPr/>
          <p:nvPr/>
        </p:nvSpPr>
        <p:spPr>
          <a:xfrm>
            <a:off x="3338536" y="6174422"/>
            <a:ext cx="121234" cy="1058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65000"/>
                  <a:lumOff val="35000"/>
                </a:schemeClr>
              </a:solidFill>
            </a:endParaRPr>
          </a:p>
        </p:txBody>
      </p:sp>
      <p:sp>
        <p:nvSpPr>
          <p:cNvPr id="93" name="Ellipse 92">
            <a:extLst>
              <a:ext uri="{FF2B5EF4-FFF2-40B4-BE49-F238E27FC236}">
                <a16:creationId xmlns:a16="http://schemas.microsoft.com/office/drawing/2014/main" id="{8BEF7674-B253-4F20-BA70-6E64BC4963A3}"/>
              </a:ext>
            </a:extLst>
          </p:cNvPr>
          <p:cNvSpPr/>
          <p:nvPr/>
        </p:nvSpPr>
        <p:spPr>
          <a:xfrm>
            <a:off x="3302660" y="6167155"/>
            <a:ext cx="136345" cy="1406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65000"/>
                  <a:lumOff val="35000"/>
                </a:schemeClr>
              </a:solidFill>
            </a:endParaRPr>
          </a:p>
        </p:txBody>
      </p:sp>
      <p:sp>
        <p:nvSpPr>
          <p:cNvPr id="111" name="Ellipse 110">
            <a:extLst>
              <a:ext uri="{FF2B5EF4-FFF2-40B4-BE49-F238E27FC236}">
                <a16:creationId xmlns:a16="http://schemas.microsoft.com/office/drawing/2014/main" id="{2C65D247-C85B-40DF-8D92-AA0834027CCA}"/>
              </a:ext>
            </a:extLst>
          </p:cNvPr>
          <p:cNvSpPr/>
          <p:nvPr/>
        </p:nvSpPr>
        <p:spPr>
          <a:xfrm>
            <a:off x="3310220" y="8708322"/>
            <a:ext cx="163456" cy="1169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65000"/>
                  <a:lumOff val="35000"/>
                </a:schemeClr>
              </a:solidFill>
            </a:endParaRPr>
          </a:p>
        </p:txBody>
      </p:sp>
      <p:sp>
        <p:nvSpPr>
          <p:cNvPr id="128" name="Ellipse 127">
            <a:extLst>
              <a:ext uri="{FF2B5EF4-FFF2-40B4-BE49-F238E27FC236}">
                <a16:creationId xmlns:a16="http://schemas.microsoft.com/office/drawing/2014/main" id="{8A17178F-703E-4E25-8F4A-7058B6C6B0BA}"/>
              </a:ext>
            </a:extLst>
          </p:cNvPr>
          <p:cNvSpPr/>
          <p:nvPr/>
        </p:nvSpPr>
        <p:spPr>
          <a:xfrm>
            <a:off x="3316566" y="8716763"/>
            <a:ext cx="136345" cy="1401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65000"/>
                  <a:lumOff val="35000"/>
                </a:schemeClr>
              </a:solidFill>
            </a:endParaRPr>
          </a:p>
        </p:txBody>
      </p:sp>
      <p:sp>
        <p:nvSpPr>
          <p:cNvPr id="130" name="Ellipse 129">
            <a:extLst>
              <a:ext uri="{FF2B5EF4-FFF2-40B4-BE49-F238E27FC236}">
                <a16:creationId xmlns:a16="http://schemas.microsoft.com/office/drawing/2014/main" id="{08D1B686-FAE7-4606-B56D-54C1038BD728}"/>
              </a:ext>
            </a:extLst>
          </p:cNvPr>
          <p:cNvSpPr/>
          <p:nvPr/>
        </p:nvSpPr>
        <p:spPr>
          <a:xfrm>
            <a:off x="3295257" y="9806515"/>
            <a:ext cx="189249" cy="1169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65000"/>
                  <a:lumOff val="35000"/>
                </a:schemeClr>
              </a:solidFill>
            </a:endParaRPr>
          </a:p>
        </p:txBody>
      </p:sp>
      <p:sp>
        <p:nvSpPr>
          <p:cNvPr id="131" name="Ellipse 130">
            <a:extLst>
              <a:ext uri="{FF2B5EF4-FFF2-40B4-BE49-F238E27FC236}">
                <a16:creationId xmlns:a16="http://schemas.microsoft.com/office/drawing/2014/main" id="{2DF07F95-6AAC-4C7A-9CDD-4D44B4BE26DA}"/>
              </a:ext>
            </a:extLst>
          </p:cNvPr>
          <p:cNvSpPr/>
          <p:nvPr/>
        </p:nvSpPr>
        <p:spPr>
          <a:xfrm>
            <a:off x="3327396" y="9830780"/>
            <a:ext cx="136345" cy="1406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65000"/>
                  <a:lumOff val="35000"/>
                </a:schemeClr>
              </a:solidFill>
            </a:endParaRPr>
          </a:p>
        </p:txBody>
      </p:sp>
      <p:sp>
        <p:nvSpPr>
          <p:cNvPr id="133" name="Ellipse 132">
            <a:extLst>
              <a:ext uri="{FF2B5EF4-FFF2-40B4-BE49-F238E27FC236}">
                <a16:creationId xmlns:a16="http://schemas.microsoft.com/office/drawing/2014/main" id="{5C383EE0-301F-4A01-B6F9-97C1B8175B17}"/>
              </a:ext>
            </a:extLst>
          </p:cNvPr>
          <p:cNvSpPr/>
          <p:nvPr/>
        </p:nvSpPr>
        <p:spPr>
          <a:xfrm>
            <a:off x="3358130" y="6953617"/>
            <a:ext cx="112384" cy="964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65000"/>
                  <a:lumOff val="35000"/>
                </a:schemeClr>
              </a:solidFill>
            </a:endParaRPr>
          </a:p>
        </p:txBody>
      </p:sp>
      <p:sp>
        <p:nvSpPr>
          <p:cNvPr id="134" name="Ellipse 133">
            <a:extLst>
              <a:ext uri="{FF2B5EF4-FFF2-40B4-BE49-F238E27FC236}">
                <a16:creationId xmlns:a16="http://schemas.microsoft.com/office/drawing/2014/main" id="{34E526A0-6528-49BB-AF21-0B435C745126}"/>
              </a:ext>
            </a:extLst>
          </p:cNvPr>
          <p:cNvSpPr/>
          <p:nvPr/>
        </p:nvSpPr>
        <p:spPr>
          <a:xfrm>
            <a:off x="3313404" y="6936979"/>
            <a:ext cx="136345" cy="1406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65000"/>
                  <a:lumOff val="35000"/>
                </a:schemeClr>
              </a:solidFill>
            </a:endParaRPr>
          </a:p>
        </p:txBody>
      </p:sp>
      <p:sp>
        <p:nvSpPr>
          <p:cNvPr id="143" name="Ellipse 142">
            <a:extLst>
              <a:ext uri="{FF2B5EF4-FFF2-40B4-BE49-F238E27FC236}">
                <a16:creationId xmlns:a16="http://schemas.microsoft.com/office/drawing/2014/main" id="{A9E95C0E-2C74-4BE7-A149-13DF8F21655A}"/>
              </a:ext>
            </a:extLst>
          </p:cNvPr>
          <p:cNvSpPr/>
          <p:nvPr/>
        </p:nvSpPr>
        <p:spPr>
          <a:xfrm>
            <a:off x="3276575" y="7704442"/>
            <a:ext cx="189249" cy="1169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65000"/>
                  <a:lumOff val="35000"/>
                </a:schemeClr>
              </a:solidFill>
            </a:endParaRPr>
          </a:p>
        </p:txBody>
      </p:sp>
      <p:sp>
        <p:nvSpPr>
          <p:cNvPr id="144" name="Ellipse 143">
            <a:extLst>
              <a:ext uri="{FF2B5EF4-FFF2-40B4-BE49-F238E27FC236}">
                <a16:creationId xmlns:a16="http://schemas.microsoft.com/office/drawing/2014/main" id="{DCCACFC1-8E90-4F19-BAEF-147B1FD94694}"/>
              </a:ext>
            </a:extLst>
          </p:cNvPr>
          <p:cNvSpPr/>
          <p:nvPr/>
        </p:nvSpPr>
        <p:spPr>
          <a:xfrm>
            <a:off x="3308714" y="7712883"/>
            <a:ext cx="136345" cy="1406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65000"/>
                  <a:lumOff val="35000"/>
                </a:schemeClr>
              </a:solidFill>
            </a:endParaRPr>
          </a:p>
        </p:txBody>
      </p:sp>
      <p:sp>
        <p:nvSpPr>
          <p:cNvPr id="268" name="TextBox 1092">
            <a:extLst>
              <a:ext uri="{FF2B5EF4-FFF2-40B4-BE49-F238E27FC236}">
                <a16:creationId xmlns:a16="http://schemas.microsoft.com/office/drawing/2014/main" id="{A8D79F35-4A56-439D-BBB9-D75D7034369C}"/>
              </a:ext>
            </a:extLst>
          </p:cNvPr>
          <p:cNvSpPr txBox="1"/>
          <p:nvPr/>
        </p:nvSpPr>
        <p:spPr>
          <a:xfrm>
            <a:off x="4182204" y="2925547"/>
            <a:ext cx="1137474" cy="292388"/>
          </a:xfrm>
          <a:prstGeom prst="rect">
            <a:avLst/>
          </a:prstGeom>
          <a:noFill/>
        </p:spPr>
        <p:txBody>
          <a:bodyPr wrap="square" rtlCol="0">
            <a:spAutoFit/>
          </a:bodyPr>
          <a:lstStyle/>
          <a:p>
            <a:pPr algn="ctr"/>
            <a:r>
              <a:rPr lang="en-US" sz="1300" dirty="0"/>
              <a:t>Informatique</a:t>
            </a:r>
            <a:endParaRPr lang="ru-RU" sz="1300" dirty="0"/>
          </a:p>
        </p:txBody>
      </p:sp>
      <p:sp>
        <p:nvSpPr>
          <p:cNvPr id="84" name="TextBox 199">
            <a:extLst>
              <a:ext uri="{FF2B5EF4-FFF2-40B4-BE49-F238E27FC236}">
                <a16:creationId xmlns:a16="http://schemas.microsoft.com/office/drawing/2014/main" id="{0F0B0188-2311-4A51-BDE7-1E86B7F24F7C}"/>
              </a:ext>
            </a:extLst>
          </p:cNvPr>
          <p:cNvSpPr txBox="1"/>
          <p:nvPr/>
        </p:nvSpPr>
        <p:spPr>
          <a:xfrm>
            <a:off x="3474399" y="5535272"/>
            <a:ext cx="3980932" cy="707886"/>
          </a:xfrm>
          <a:prstGeom prst="rect">
            <a:avLst/>
          </a:prstGeom>
          <a:noFill/>
        </p:spPr>
        <p:txBody>
          <a:bodyPr wrap="square" rtlCol="0">
            <a:spAutoFit/>
          </a:bodyPr>
          <a:lstStyle/>
          <a:p>
            <a:r>
              <a:rPr lang="en-US" sz="1000" b="1" dirty="0" err="1"/>
              <a:t>Depuis</a:t>
            </a:r>
            <a:r>
              <a:rPr lang="en-US" sz="1000" b="1" dirty="0"/>
              <a:t> le 25/10/2021 : Stagiaire de formation – </a:t>
            </a:r>
            <a:r>
              <a:rPr lang="en-US" sz="1000" b="1" dirty="0" err="1"/>
              <a:t>Alaji</a:t>
            </a:r>
            <a:r>
              <a:rPr lang="en-US" sz="1000" b="1" dirty="0"/>
              <a:t> (Villers-</a:t>
            </a:r>
            <a:r>
              <a:rPr lang="en-US" sz="1000" b="1" dirty="0" err="1"/>
              <a:t>Lès</a:t>
            </a:r>
            <a:r>
              <a:rPr lang="en-US" sz="1000" b="1" dirty="0"/>
              <a:t>-Nancy)</a:t>
            </a:r>
          </a:p>
          <a:p>
            <a:r>
              <a:rPr lang="en-US" sz="1000" b="1" dirty="0"/>
              <a:t>Qualification développeur web et intégrateur web PHP </a:t>
            </a:r>
            <a:r>
              <a:rPr lang="en-US" sz="1000" b="1" dirty="0" err="1"/>
              <a:t>orienté</a:t>
            </a:r>
            <a:r>
              <a:rPr lang="en-US" sz="1000" b="1" dirty="0"/>
              <a:t> </a:t>
            </a:r>
            <a:r>
              <a:rPr lang="en-US" sz="1000" b="1" dirty="0" err="1"/>
              <a:t>objet</a:t>
            </a:r>
            <a:endParaRPr lang="en-US" sz="1000" b="1" dirty="0"/>
          </a:p>
          <a:p>
            <a:pPr algn="just" defTabSz="685800">
              <a:defRPr/>
            </a:pPr>
            <a:endParaRPr lang="fr-FR" sz="200" dirty="0">
              <a:solidFill>
                <a:schemeClr val="bg1">
                  <a:lumMod val="50000"/>
                </a:schemeClr>
              </a:solidFill>
            </a:endParaRPr>
          </a:p>
          <a:p>
            <a:pPr algn="just"/>
            <a:r>
              <a:rPr lang="fr-FR" sz="900" dirty="0">
                <a:solidFill>
                  <a:schemeClr val="bg1">
                    <a:lumMod val="50000"/>
                  </a:schemeClr>
                </a:solidFill>
              </a:rPr>
              <a:t>Développement de la partie </a:t>
            </a:r>
            <a:r>
              <a:rPr lang="fr-FR" sz="900" dirty="0" err="1">
                <a:solidFill>
                  <a:schemeClr val="bg1">
                    <a:lumMod val="50000"/>
                  </a:schemeClr>
                </a:solidFill>
              </a:rPr>
              <a:t>front-end</a:t>
            </a:r>
            <a:r>
              <a:rPr lang="fr-FR" sz="900" dirty="0">
                <a:solidFill>
                  <a:schemeClr val="bg1">
                    <a:lumMod val="50000"/>
                  </a:schemeClr>
                </a:solidFill>
              </a:rPr>
              <a:t> et </a:t>
            </a:r>
            <a:r>
              <a:rPr lang="fr-FR" sz="900" dirty="0" err="1">
                <a:solidFill>
                  <a:schemeClr val="bg1">
                    <a:lumMod val="50000"/>
                  </a:schemeClr>
                </a:solidFill>
              </a:rPr>
              <a:t>back-end</a:t>
            </a:r>
            <a:r>
              <a:rPr lang="fr-FR" sz="900" dirty="0">
                <a:solidFill>
                  <a:schemeClr val="bg1">
                    <a:lumMod val="50000"/>
                  </a:schemeClr>
                </a:solidFill>
              </a:rPr>
              <a:t> d’un site internet web et web mobile, création et gestion de bases de données</a:t>
            </a:r>
          </a:p>
        </p:txBody>
      </p:sp>
      <p:pic>
        <p:nvPicPr>
          <p:cNvPr id="4" name="Image 3">
            <a:extLst>
              <a:ext uri="{FF2B5EF4-FFF2-40B4-BE49-F238E27FC236}">
                <a16:creationId xmlns:a16="http://schemas.microsoft.com/office/drawing/2014/main" id="{A8083663-EA76-4B0E-975B-DC4A8CFCC934}"/>
              </a:ext>
            </a:extLst>
          </p:cNvPr>
          <p:cNvPicPr>
            <a:picLocks noChangeAspect="1"/>
          </p:cNvPicPr>
          <p:nvPr/>
        </p:nvPicPr>
        <p:blipFill rotWithShape="1">
          <a:blip r:embed="rId22"/>
          <a:srcRect b="7327"/>
          <a:stretch/>
        </p:blipFill>
        <p:spPr>
          <a:xfrm rot="21329518">
            <a:off x="5885771" y="590230"/>
            <a:ext cx="1212262" cy="1512312"/>
          </a:xfrm>
          <a:prstGeom prst="rect">
            <a:avLst/>
          </a:prstGeom>
        </p:spPr>
      </p:pic>
      <p:pic>
        <p:nvPicPr>
          <p:cNvPr id="102" name="Graphique 101" descr="Cercle avec flèche gauche avec un remplissage uni">
            <a:extLst>
              <a:ext uri="{FF2B5EF4-FFF2-40B4-BE49-F238E27FC236}">
                <a16:creationId xmlns:a16="http://schemas.microsoft.com/office/drawing/2014/main" id="{AE1CCDE1-D5C6-40E2-A261-125983DB4D7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10800000">
            <a:off x="3331189" y="8241755"/>
            <a:ext cx="204956" cy="204956"/>
          </a:xfrm>
          <a:prstGeom prst="rect">
            <a:avLst/>
          </a:prstGeom>
        </p:spPr>
      </p:pic>
      <p:pic>
        <p:nvPicPr>
          <p:cNvPr id="106" name="Graphique 105" descr="Cercle avec flèche gauche avec un remplissage uni">
            <a:extLst>
              <a:ext uri="{FF2B5EF4-FFF2-40B4-BE49-F238E27FC236}">
                <a16:creationId xmlns:a16="http://schemas.microsoft.com/office/drawing/2014/main" id="{2A209E9B-5C65-4F07-8F4C-92ED4C9E3B7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10800000">
            <a:off x="3329501" y="7601818"/>
            <a:ext cx="204956" cy="204956"/>
          </a:xfrm>
          <a:prstGeom prst="rect">
            <a:avLst/>
          </a:prstGeom>
        </p:spPr>
      </p:pic>
      <p:pic>
        <p:nvPicPr>
          <p:cNvPr id="107" name="Graphique 106" descr="Cercle avec flèche gauche avec un remplissage uni">
            <a:extLst>
              <a:ext uri="{FF2B5EF4-FFF2-40B4-BE49-F238E27FC236}">
                <a16:creationId xmlns:a16="http://schemas.microsoft.com/office/drawing/2014/main" id="{A8F51A98-43C4-4D05-B8A8-DFE843CC420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10800000">
            <a:off x="3327396" y="6990261"/>
            <a:ext cx="204956" cy="204956"/>
          </a:xfrm>
          <a:prstGeom prst="rect">
            <a:avLst/>
          </a:prstGeom>
        </p:spPr>
      </p:pic>
      <p:pic>
        <p:nvPicPr>
          <p:cNvPr id="109" name="Graphique 108" descr="Cercle avec flèche gauche avec un remplissage uni">
            <a:extLst>
              <a:ext uri="{FF2B5EF4-FFF2-40B4-BE49-F238E27FC236}">
                <a16:creationId xmlns:a16="http://schemas.microsoft.com/office/drawing/2014/main" id="{4D6049BE-7506-4DE9-A4F4-82CB6B61727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10800000">
            <a:off x="3314656" y="6333106"/>
            <a:ext cx="204956" cy="204956"/>
          </a:xfrm>
          <a:prstGeom prst="rect">
            <a:avLst/>
          </a:prstGeom>
        </p:spPr>
      </p:pic>
      <p:pic>
        <p:nvPicPr>
          <p:cNvPr id="114" name="Graphique 113" descr="Cercle avec flèche gauche avec un remplissage uni">
            <a:extLst>
              <a:ext uri="{FF2B5EF4-FFF2-40B4-BE49-F238E27FC236}">
                <a16:creationId xmlns:a16="http://schemas.microsoft.com/office/drawing/2014/main" id="{18A9D7AD-ECEA-40A9-9E1C-1E2280272C4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10800000">
            <a:off x="3331189" y="9148787"/>
            <a:ext cx="204956" cy="204956"/>
          </a:xfrm>
          <a:prstGeom prst="rect">
            <a:avLst/>
          </a:prstGeom>
        </p:spPr>
      </p:pic>
      <p:pic>
        <p:nvPicPr>
          <p:cNvPr id="115" name="Graphique 114" descr="Cercle avec flèche gauche avec un remplissage uni">
            <a:extLst>
              <a:ext uri="{FF2B5EF4-FFF2-40B4-BE49-F238E27FC236}">
                <a16:creationId xmlns:a16="http://schemas.microsoft.com/office/drawing/2014/main" id="{270E942D-9A76-4409-9593-2F0D13017B2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10800000">
            <a:off x="3327396" y="10050960"/>
            <a:ext cx="204956" cy="204956"/>
          </a:xfrm>
          <a:prstGeom prst="rect">
            <a:avLst/>
          </a:prstGeom>
        </p:spPr>
      </p:pic>
    </p:spTree>
    <p:extLst>
      <p:ext uri="{BB962C8B-B14F-4D97-AF65-F5344CB8AC3E}">
        <p14:creationId xmlns:p14="http://schemas.microsoft.com/office/powerpoint/2010/main" val="363521851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21116</TotalTime>
  <Words>565</Words>
  <Application>Microsoft Office PowerPoint</Application>
  <PresentationFormat>Personnalisé</PresentationFormat>
  <Paragraphs>74</Paragraphs>
  <Slides>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Calibri</vt:lpstr>
      <vt:lpstr>Calibri corps</vt:lpstr>
      <vt:lpstr>Calibri Light</vt:lpstr>
      <vt:lpstr>Google Sans</vt:lpstr>
      <vt:lpstr>Тема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Kotov</dc:creator>
  <cp:lastModifiedBy>AMELIE KLEIN</cp:lastModifiedBy>
  <cp:revision>141</cp:revision>
  <dcterms:created xsi:type="dcterms:W3CDTF">2016-06-23T12:34:36Z</dcterms:created>
  <dcterms:modified xsi:type="dcterms:W3CDTF">2022-02-07T08:31:30Z</dcterms:modified>
</cp:coreProperties>
</file>