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5" r:id="rId10"/>
    <p:sldId id="266" r:id="rId11"/>
    <p:sldId id="268" r:id="rId12"/>
    <p:sldId id="269" r:id="rId13"/>
    <p:sldId id="270" r:id="rId14"/>
    <p:sldId id="271" r:id="rId15"/>
    <p:sldId id="262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4660"/>
  </p:normalViewPr>
  <p:slideViewPr>
    <p:cSldViewPr snapToGrid="0">
      <p:cViewPr varScale="1">
        <p:scale>
          <a:sx n="81" d="100"/>
          <a:sy n="81" d="100"/>
        </p:scale>
        <p:origin x="50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F02EA-0D18-42FF-9651-4A7718FA7130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B9E2C3-D0EA-4430-BE81-8E017F4E1D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6865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B9E2C3-D0EA-4430-BE81-8E017F4E1DA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3979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B9E2C3-D0EA-4430-BE81-8E017F4E1DA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4542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B9E2C3-D0EA-4430-BE81-8E017F4E1DA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7297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B9E2C3-D0EA-4430-BE81-8E017F4E1DA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2238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B9E2C3-D0EA-4430-BE81-8E017F4E1DA3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920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B7DEB2-AE25-6A45-2A70-21DE6D827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1763851-5147-BF11-1495-2B2C514CAE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70EF8B-5E0F-8855-F7CB-ABDC7F410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F026A-70BD-42AC-B646-F30E2998EB10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091D43-8795-9E66-0AEE-5359B0FD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CA51B0-542A-4287-3C7A-68F522058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866B-38CC-47C2-BFC7-9C60D18A3D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2637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CEE1C3-FD07-953F-703F-4982BF805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5EBCE09-FB2D-24CD-B7B2-9661D35AC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CE3BE1-7277-3274-1BDE-5B8C743FC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F026A-70BD-42AC-B646-F30E2998EB10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8AFE3E-A2C1-3C1C-888F-BB9316F59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E6FBDB-6F18-73BF-32A8-EBCB4A84F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866B-38CC-47C2-BFC7-9C60D18A3D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445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4E3755D-1017-58EB-2BFE-CC6DF0804E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FBD3506-C9DE-7DDF-2710-5C272F053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DFC978C-3147-16D1-7EA2-9513B8A94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F026A-70BD-42AC-B646-F30E2998EB10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18A172-F073-6F1B-BC0D-4C0606AD3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3A5D0F-F4ED-B678-4003-A55A9E684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866B-38CC-47C2-BFC7-9C60D18A3D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6784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3D62FD-B065-6332-FE2D-25C9E39CF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E4786B-8560-D85B-10C8-D069D3F40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E2015C-8B07-21D9-98E9-1F890A9CB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F026A-70BD-42AC-B646-F30E2998EB10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B277B5-BB66-9844-8531-21016266C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E6515B-1E95-8CC6-C400-DB98C1412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866B-38CC-47C2-BFC7-9C60D18A3D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2706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1A33EF-4718-595B-2EBC-A6106C66B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B28868D-16B2-9A5B-2A72-B56D3CB8E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D3DBE3-26E1-44B3-84EC-1622F6FBF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F026A-70BD-42AC-B646-F30E2998EB10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201445-8023-9BE1-7A03-BD26D6558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70863C-54D2-8675-F12F-3C0BDE066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866B-38CC-47C2-BFC7-9C60D18A3D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2877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551A98-D778-C500-62EB-C5F2B9C79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6553E6-0590-4F3F-9D6F-8857B9A938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5C7C4AD-36EF-E455-E720-4BF05D97F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1482DFE-0B47-5A13-4808-781FD975C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F026A-70BD-42AC-B646-F30E2998EB10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1CDB555-9E94-3E46-6862-4C5A64602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78AAF5D-C141-AB30-DA6C-A80E74372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866B-38CC-47C2-BFC7-9C60D18A3D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3705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AEE9F3-FF57-817C-C1DB-39FCCCF0E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EAC72FA-7684-A79E-DA82-FD420DFA3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E1DC1CA-49DD-8816-7942-DDE94FFDC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D204BB3-B7E7-2FD5-0C4E-38E876902F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834A20C-D2A2-D1F0-D2FE-FAA801027D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0A51462-41A4-F5E9-96D9-70524B054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F026A-70BD-42AC-B646-F30E2998EB10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A782EFE-45E4-FB8B-2D86-A058FC701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5A5620E-679D-F10B-CE04-418318D2E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866B-38CC-47C2-BFC7-9C60D18A3D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670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DD0D9C-02B9-AC2C-9939-11FDA0541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C52AA3F-A34B-FF80-A44B-C73FC41EB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F026A-70BD-42AC-B646-F30E2998EB10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046C3CB-5AB3-0BC3-7FC6-9E90F2855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3B781C7-2880-3859-BB9B-AE313BE53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866B-38CC-47C2-BFC7-9C60D18A3D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5636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835F9F2-2EF7-767F-194C-654CDC734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F026A-70BD-42AC-B646-F30E2998EB10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22DDE33-6445-08D6-4D24-85752F725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6C7E718-2D95-723A-43BF-CA6898CF1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866B-38CC-47C2-BFC7-9C60D18A3D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163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964FA2-FF25-7912-C270-B26F12046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664DE2-7E48-581D-3BA6-075426BF8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360850F-F302-D539-E7B4-879E67579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B38C760-CDB7-DE5C-D4EF-36C212E84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F026A-70BD-42AC-B646-F30E2998EB10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DA83619-8F83-70D8-5168-32A3EA2CA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CA3008B-42D3-0C02-96DE-56EAFD85D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866B-38CC-47C2-BFC7-9C60D18A3D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227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DA2BD8-E557-E4A6-C9C6-A4DCCA10F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28E705B-2814-1A17-A1B7-2372086FD5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7C5EC6B-004C-3877-724B-73A8E2050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6A1E085-B5B4-BE1F-DDB3-192256771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F026A-70BD-42AC-B646-F30E2998EB10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B12FEB-818E-0C50-2605-845C30903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737646-7E4F-5C20-5E08-5DFE4F87B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866B-38CC-47C2-BFC7-9C60D18A3D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8179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A45728-EAC2-5238-EDF6-14089DEAA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DA5872-8CF4-03DA-6DD7-1355851C3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28B63E-CC24-856F-61F4-3423B537F0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F026A-70BD-42AC-B646-F30E2998EB10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6AFE2B-BA4A-6155-BFDC-DD31CBEAB3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1FDC8B-4CD2-7868-E1C7-0E5F59E1D2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A866B-38CC-47C2-BFC7-9C60D18A3D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4269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86AD31-6F16-1BF2-CBC2-FF6AF311E3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6021" y="254524"/>
            <a:ext cx="5988686" cy="5705723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Conv-</a:t>
            </a:r>
            <a:r>
              <a:rPr lang="en-US" dirty="0" err="1"/>
              <a:t>CapsNet</a:t>
            </a:r>
            <a:br>
              <a:rPr lang="ru-RU" dirty="0"/>
            </a:br>
            <a:br>
              <a:rPr lang="ru-RU" dirty="0"/>
            </a:br>
            <a:r>
              <a:rPr lang="ru-RU" dirty="0"/>
              <a:t> </a:t>
            </a:r>
            <a:r>
              <a:rPr lang="ru-RU" sz="5300" dirty="0"/>
              <a:t>сеть на основе капсул для обнаружения </a:t>
            </a:r>
            <a:r>
              <a:rPr lang="en-US" sz="5300" dirty="0"/>
              <a:t>COVID</a:t>
            </a:r>
            <a:r>
              <a:rPr lang="ru-RU" sz="5300" dirty="0"/>
              <a:t>-</a:t>
            </a:r>
            <a:r>
              <a:rPr lang="en-US" sz="5300" dirty="0"/>
              <a:t>19</a:t>
            </a:r>
            <a:r>
              <a:rPr lang="ru-RU" sz="5300" dirty="0"/>
              <a:t> на рентгеновских снимках.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FC416BB-3F66-07BD-646F-195DD8F41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60" y="0"/>
            <a:ext cx="55149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655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7FFB9B-A482-6257-897E-CF462EE22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0"/>
            <a:ext cx="10515600" cy="1325563"/>
          </a:xfrm>
        </p:spPr>
        <p:txBody>
          <a:bodyPr/>
          <a:lstStyle/>
          <a:p>
            <a:r>
              <a:rPr lang="ru-RU" dirty="0"/>
              <a:t>Предобработка изображений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A5EEBF-E163-81CC-DC3E-AC6158F7A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0014"/>
            <a:ext cx="10515600" cy="1456055"/>
          </a:xfrm>
        </p:spPr>
        <p:txBody>
          <a:bodyPr/>
          <a:lstStyle/>
          <a:p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Сжатие в 2 раза (300х300 =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150х150)</a:t>
            </a:r>
          </a:p>
          <a:p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Переход в градации серого (1 канал вместо 3)</a:t>
            </a:r>
          </a:p>
          <a:p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 адаптивного выравнивания гистограммы с ограниченным контрастом для интенсивности пикселей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7155980-A72A-793C-4E08-7F63A9C186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890"/>
          <a:stretch/>
        </p:blipFill>
        <p:spPr>
          <a:xfrm>
            <a:off x="818413" y="2696069"/>
            <a:ext cx="10555173" cy="339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086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7FFB9B-A482-6257-897E-CF462EE22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Метрики оценки качества предсказания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97B23DD-5F9B-5A78-DA38-AFFDC53A5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" y="1980248"/>
            <a:ext cx="6144482" cy="434400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D388208-B9D9-4926-C1DD-E4EEE5EBB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4557" y="2760019"/>
            <a:ext cx="4008186" cy="36032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95E7376-0547-2B1D-ED96-F83BBE5973DD}"/>
              </a:ext>
            </a:extLst>
          </p:cNvPr>
          <p:cNvSpPr txBox="1"/>
          <p:nvPr/>
        </p:nvSpPr>
        <p:spPr>
          <a:xfrm>
            <a:off x="7209031" y="1809855"/>
            <a:ext cx="41447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Пятикратная перекрестная проверка</a:t>
            </a:r>
          </a:p>
        </p:txBody>
      </p:sp>
    </p:spTree>
    <p:extLst>
      <p:ext uri="{BB962C8B-B14F-4D97-AF65-F5344CB8AC3E}">
        <p14:creationId xmlns:p14="http://schemas.microsoft.com/office/powerpoint/2010/main" val="197976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7FFB9B-A482-6257-897E-CF462EE22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</a:t>
            </a:r>
            <a:r>
              <a:rPr lang="en-US" dirty="0"/>
              <a:t>Conv-</a:t>
            </a:r>
            <a:r>
              <a:rPr lang="en-US" dirty="0" err="1"/>
              <a:t>CapsNet</a:t>
            </a:r>
            <a:r>
              <a:rPr lang="en-US" dirty="0"/>
              <a:t> </a:t>
            </a:r>
            <a:r>
              <a:rPr lang="ru-RU" dirty="0"/>
              <a:t>и оригинальной капсульной сети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BBA03E5-538A-1840-8AD2-500BF1DB9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58" y="1959429"/>
            <a:ext cx="5588742" cy="428508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647E2C0-1407-D5D0-D0E6-874458E43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4516" y="2291864"/>
            <a:ext cx="4979732" cy="286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38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280AEB-1920-B29E-D025-D692EC4BF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</a:t>
            </a:r>
            <a:r>
              <a:rPr lang="en-US" dirty="0"/>
              <a:t>Conv-</a:t>
            </a:r>
            <a:r>
              <a:rPr lang="en-US" dirty="0" err="1"/>
              <a:t>CapsNet</a:t>
            </a:r>
            <a:r>
              <a:rPr lang="en-US" dirty="0"/>
              <a:t> </a:t>
            </a:r>
            <a:r>
              <a:rPr lang="ru-RU" dirty="0"/>
              <a:t>и оригинальной капсульной сети</a:t>
            </a:r>
            <a:r>
              <a:rPr lang="en-US" dirty="0"/>
              <a:t> </a:t>
            </a:r>
            <a:r>
              <a:rPr lang="ru-RU" dirty="0"/>
              <a:t>(бинарная классификация</a:t>
            </a:r>
            <a:r>
              <a:rPr lang="en-US" dirty="0"/>
              <a:t>)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26CA606-482C-876D-A70A-32F4A7211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93" y="2021762"/>
            <a:ext cx="5329241" cy="384541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4FBDA39-5A24-9138-10D5-8EBBCFED4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679" y="2021762"/>
            <a:ext cx="5307182" cy="37331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302BD1-E8C5-A6B2-F493-5EA62FB58921}"/>
              </a:ext>
            </a:extLst>
          </p:cNvPr>
          <p:cNvSpPr txBox="1"/>
          <p:nvPr/>
        </p:nvSpPr>
        <p:spPr>
          <a:xfrm>
            <a:off x="8249822" y="6117512"/>
            <a:ext cx="1772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Conv-</a:t>
            </a:r>
            <a:r>
              <a:rPr lang="en-US" dirty="0" err="1"/>
              <a:t>CapsNet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0C9951-4195-922A-C812-ED18ED1199C1}"/>
              </a:ext>
            </a:extLst>
          </p:cNvPr>
          <p:cNvSpPr txBox="1"/>
          <p:nvPr/>
        </p:nvSpPr>
        <p:spPr>
          <a:xfrm>
            <a:off x="1434879" y="6117512"/>
            <a:ext cx="355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Оригинальная капсульная сеть</a:t>
            </a:r>
          </a:p>
        </p:txBody>
      </p:sp>
    </p:spTree>
    <p:extLst>
      <p:ext uri="{BB962C8B-B14F-4D97-AF65-F5344CB8AC3E}">
        <p14:creationId xmlns:p14="http://schemas.microsoft.com/office/powerpoint/2010/main" val="3268985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A95A7A-BFF5-2777-E236-AACC178CE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956" y="255959"/>
            <a:ext cx="10690781" cy="1325563"/>
          </a:xfrm>
        </p:spPr>
        <p:txBody>
          <a:bodyPr>
            <a:normAutofit/>
          </a:bodyPr>
          <a:lstStyle/>
          <a:p>
            <a:r>
              <a:rPr lang="en-US" dirty="0"/>
              <a:t>Conv-</a:t>
            </a:r>
            <a:r>
              <a:rPr lang="en-US" dirty="0" err="1"/>
              <a:t>CapsNet</a:t>
            </a:r>
            <a:r>
              <a:rPr lang="en-US" dirty="0"/>
              <a:t>: </a:t>
            </a:r>
            <a:r>
              <a:rPr lang="ru-RU" dirty="0"/>
              <a:t>Капсульная сеть + 3 свертки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FF4A8A-553A-97FA-88D6-40297D3E2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2303"/>
            <a:ext cx="4865016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Эффективное извлечение признаков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Понимание пространственной информации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Маленькая обучающая выборка (мало обучаемых параметров)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Возможность работы в режиме реального времени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очность 96,47% для </a:t>
            </a:r>
            <a:r>
              <a:rPr lang="ru-RU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мультиклассовой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 97,69% для бинарной классификации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E651DD0-B4AF-9942-6EB0-EBD659AE2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678" y="1506118"/>
            <a:ext cx="5467271" cy="473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755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E470FE-E424-CEC5-987F-D6E436C7F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0827"/>
            <a:ext cx="10515600" cy="1325563"/>
          </a:xfrm>
        </p:spPr>
        <p:txBody>
          <a:bodyPr/>
          <a:lstStyle/>
          <a:p>
            <a:r>
              <a:rPr lang="ru-RU" dirty="0"/>
              <a:t>Архитектура капсульной сети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5B3C278-5C1A-D59E-5373-91DCF92DA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11784"/>
            <a:ext cx="10278909" cy="32484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5FD650-5DAB-7E84-5FD8-E8BF86190E28}"/>
              </a:ext>
            </a:extLst>
          </p:cNvPr>
          <p:cNvSpPr txBox="1"/>
          <p:nvPr/>
        </p:nvSpPr>
        <p:spPr>
          <a:xfrm>
            <a:off x="656617" y="4290800"/>
            <a:ext cx="2140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Изображение</a:t>
            </a:r>
          </a:p>
          <a:p>
            <a:pPr algn="ctr"/>
            <a:r>
              <a:rPr lang="ru-RU" sz="1600" dirty="0"/>
              <a:t>28х28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06D187-2408-AA9A-74A8-E9586757B9C8}"/>
              </a:ext>
            </a:extLst>
          </p:cNvPr>
          <p:cNvSpPr txBox="1"/>
          <p:nvPr/>
        </p:nvSpPr>
        <p:spPr>
          <a:xfrm>
            <a:off x="1902383" y="1760937"/>
            <a:ext cx="1484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256 ядер 9х9</a:t>
            </a:r>
          </a:p>
        </p:txBody>
      </p:sp>
      <p:sp>
        <p:nvSpPr>
          <p:cNvPr id="18" name="Стрелка: изогнутая вниз 17">
            <a:extLst>
              <a:ext uri="{FF2B5EF4-FFF2-40B4-BE49-F238E27FC236}">
                <a16:creationId xmlns:a16="http://schemas.microsoft.com/office/drawing/2014/main" id="{9F3BC6C6-22A1-36C9-0012-C951053B67FA}"/>
              </a:ext>
            </a:extLst>
          </p:cNvPr>
          <p:cNvSpPr/>
          <p:nvPr/>
        </p:nvSpPr>
        <p:spPr>
          <a:xfrm>
            <a:off x="1806584" y="2200518"/>
            <a:ext cx="1676417" cy="47881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9" name="Стрелка: изогнутая вниз 18">
            <a:extLst>
              <a:ext uri="{FF2B5EF4-FFF2-40B4-BE49-F238E27FC236}">
                <a16:creationId xmlns:a16="http://schemas.microsoft.com/office/drawing/2014/main" id="{ABA7EAEA-4E7D-C12D-F579-B151F2D2F3E8}"/>
              </a:ext>
            </a:extLst>
          </p:cNvPr>
          <p:cNvSpPr/>
          <p:nvPr/>
        </p:nvSpPr>
        <p:spPr>
          <a:xfrm>
            <a:off x="4117722" y="1890861"/>
            <a:ext cx="1676417" cy="47881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328EBD-CE10-D2D0-4AA1-AB6E17D6D45C}"/>
              </a:ext>
            </a:extLst>
          </p:cNvPr>
          <p:cNvSpPr txBox="1"/>
          <p:nvPr/>
        </p:nvSpPr>
        <p:spPr>
          <a:xfrm>
            <a:off x="4117722" y="1468658"/>
            <a:ext cx="17834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/>
              <a:t>ядеро</a:t>
            </a:r>
            <a:r>
              <a:rPr lang="ru-RU" dirty="0"/>
              <a:t> 9х9х256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EC5B5EC2-E3EB-2E28-3AAB-96FD33B1AD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1697" y="1451671"/>
            <a:ext cx="1667108" cy="310519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76E29C34-7D58-E412-8612-3448582E53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2593" y="4829037"/>
            <a:ext cx="4420217" cy="1047896"/>
          </a:xfrm>
          <a:prstGeom prst="rect">
            <a:avLst/>
          </a:prstGeom>
        </p:spPr>
      </p:pic>
      <p:sp>
        <p:nvSpPr>
          <p:cNvPr id="26" name="Стрелка: изогнутая вниз 25">
            <a:extLst>
              <a:ext uri="{FF2B5EF4-FFF2-40B4-BE49-F238E27FC236}">
                <a16:creationId xmlns:a16="http://schemas.microsoft.com/office/drawing/2014/main" id="{0DD5056C-939D-8F8D-D1D3-11403CAEA3F8}"/>
              </a:ext>
            </a:extLst>
          </p:cNvPr>
          <p:cNvSpPr/>
          <p:nvPr/>
        </p:nvSpPr>
        <p:spPr>
          <a:xfrm>
            <a:off x="6636250" y="1861984"/>
            <a:ext cx="1676417" cy="47881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7" name="Стрелка: изогнутая вниз 26">
            <a:extLst>
              <a:ext uri="{FF2B5EF4-FFF2-40B4-BE49-F238E27FC236}">
                <a16:creationId xmlns:a16="http://schemas.microsoft.com/office/drawing/2014/main" id="{979980FA-41E7-D580-3B69-2224E6C94253}"/>
              </a:ext>
            </a:extLst>
          </p:cNvPr>
          <p:cNvSpPr/>
          <p:nvPr/>
        </p:nvSpPr>
        <p:spPr>
          <a:xfrm>
            <a:off x="8876679" y="2036190"/>
            <a:ext cx="1676417" cy="47881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ADD19C9A-3AB2-D07D-259C-24283020F4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57676" y="1665180"/>
            <a:ext cx="514422" cy="266737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3B69F2B6-0250-A1BB-E021-6E577E8BEA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60929" y="2931676"/>
            <a:ext cx="1381318" cy="447737"/>
          </a:xfrm>
          <a:prstGeom prst="rect">
            <a:avLst/>
          </a:prstGeom>
        </p:spPr>
      </p:pic>
      <p:sp>
        <p:nvSpPr>
          <p:cNvPr id="34" name="Стрелка: вправо с вырезом 33">
            <a:extLst>
              <a:ext uri="{FF2B5EF4-FFF2-40B4-BE49-F238E27FC236}">
                <a16:creationId xmlns:a16="http://schemas.microsoft.com/office/drawing/2014/main" id="{E88F5DAC-4912-F2C5-99DC-D8204BAE51BA}"/>
              </a:ext>
            </a:extLst>
          </p:cNvPr>
          <p:cNvSpPr/>
          <p:nvPr/>
        </p:nvSpPr>
        <p:spPr>
          <a:xfrm rot="18453777">
            <a:off x="5524048" y="5404997"/>
            <a:ext cx="2215299" cy="26431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53C34CC-1C70-2517-49A9-6A076F7B93FA}"/>
              </a:ext>
            </a:extLst>
          </p:cNvPr>
          <p:cNvSpPr txBox="1"/>
          <p:nvPr/>
        </p:nvSpPr>
        <p:spPr>
          <a:xfrm>
            <a:off x="6752617" y="5417898"/>
            <a:ext cx="1772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Динамическая маршрутизация</a:t>
            </a:r>
          </a:p>
        </p:txBody>
      </p:sp>
      <p:pic>
        <p:nvPicPr>
          <p:cNvPr id="40" name="Рисунок 39" descr="Изображение выглядит как кот, стена, в помещении, домашняя кошка&#10;&#10;Автоматически созданное описание">
            <a:extLst>
              <a:ext uri="{FF2B5EF4-FFF2-40B4-BE49-F238E27FC236}">
                <a16:creationId xmlns:a16="http://schemas.microsoft.com/office/drawing/2014/main" id="{802D1EDA-82D6-8526-89ED-B25DD88701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00" y="1439580"/>
            <a:ext cx="3426547" cy="505615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899B217-E522-FE92-809D-AE7F4470C9C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740" y="2060184"/>
            <a:ext cx="2276793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967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штриховой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536E42DC-BEFA-1485-DB1F-93058D970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322" y="1661505"/>
            <a:ext cx="7096125" cy="385762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239A1D-5364-1A78-FD27-CE37E9224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5942"/>
            <a:ext cx="10515600" cy="1325563"/>
          </a:xfrm>
        </p:spPr>
        <p:txBody>
          <a:bodyPr/>
          <a:lstStyle/>
          <a:p>
            <a:r>
              <a:rPr lang="ru-RU" dirty="0"/>
              <a:t>Преимущества капсульных сетей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A33CD4-9902-10B3-3701-A7B99AFEC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3718"/>
            <a:ext cx="4405009" cy="4351338"/>
          </a:xfrm>
        </p:spPr>
        <p:txBody>
          <a:bodyPr/>
          <a:lstStyle/>
          <a:p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Подходят для небольших наборов данных</a:t>
            </a:r>
          </a:p>
          <a:p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Мало параметров – быстрое обучение</a:t>
            </a:r>
          </a:p>
          <a:p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Конкурентноспособная точность без аугментации данных</a:t>
            </a:r>
          </a:p>
          <a:p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Захват пространственной информации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5176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B87BB6-D41C-C54A-AA9C-D2CFD3AAD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272"/>
            <a:ext cx="10515600" cy="1325563"/>
          </a:xfrm>
        </p:spPr>
        <p:txBody>
          <a:bodyPr/>
          <a:lstStyle/>
          <a:p>
            <a:r>
              <a:rPr lang="en-US" dirty="0"/>
              <a:t>Conv-</a:t>
            </a:r>
            <a:r>
              <a:rPr lang="en-US" dirty="0" err="1"/>
              <a:t>CapsNet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233968F-95A6-6274-EAFB-F5A01AD0A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88" y="1671835"/>
            <a:ext cx="12089424" cy="340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094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02B4C-ACA7-CF9A-66CB-0F7E50E4F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273" y="46451"/>
            <a:ext cx="10515600" cy="1325563"/>
          </a:xfrm>
        </p:spPr>
        <p:txBody>
          <a:bodyPr/>
          <a:lstStyle/>
          <a:p>
            <a:r>
              <a:rPr lang="ru-RU" dirty="0"/>
              <a:t>Связанные работы(недостатки)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0BCBBB-5BB3-195A-5C72-4EDF41D9F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0706" y="2246684"/>
            <a:ext cx="3853969" cy="4735431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Аугментация данных</a:t>
            </a:r>
          </a:p>
          <a:p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GAN</a:t>
            </a:r>
            <a: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для создания новых данных</a:t>
            </a:r>
          </a:p>
          <a:p>
            <a: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Долго обучается</a:t>
            </a:r>
          </a:p>
          <a:p>
            <a: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Много параметров</a:t>
            </a:r>
            <a:endParaRPr lang="ru-RU" sz="36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54978EB-F591-F33A-9780-89A15E0C5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73" y="1273984"/>
            <a:ext cx="3496163" cy="453453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6B6A484-CBD1-F3B2-E6AF-9E1BA8740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3578" y="709233"/>
            <a:ext cx="3448531" cy="543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647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Объект 4" descr="Изображение выглядит как человек, стоящий, улыбающийся, позирование&#10;&#10;Автоматически созданное описание">
            <a:extLst>
              <a:ext uri="{FF2B5EF4-FFF2-40B4-BE49-F238E27FC236}">
                <a16:creationId xmlns:a16="http://schemas.microsoft.com/office/drawing/2014/main" id="{D72E5E63-DA8A-F071-F0F1-FABBD9B7C1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289" b="9091"/>
          <a:stretch/>
        </p:blipFill>
        <p:spPr>
          <a:xfrm>
            <a:off x="3522468" y="-68093"/>
            <a:ext cx="866953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C0563B-D95A-7233-BCC6-EB5895BA1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4106638" cy="1124712"/>
          </a:xfrm>
        </p:spPr>
        <p:txBody>
          <a:bodyPr anchor="b">
            <a:normAutofit fontScale="90000"/>
          </a:bodyPr>
          <a:lstStyle/>
          <a:p>
            <a:r>
              <a:rPr lang="ru-RU" b="1" dirty="0"/>
              <a:t>Джеффри Хинтон</a:t>
            </a:r>
            <a:br>
              <a:rPr lang="ru-RU" sz="1100" b="1" dirty="0"/>
            </a:br>
            <a:endParaRPr lang="ru-RU" sz="2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D0917C9-9253-3B64-0626-75416BFDB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457068"/>
          </a:xfrm>
        </p:spPr>
        <p:txBody>
          <a:bodyPr anchor="t">
            <a:normAutofit/>
          </a:bodyPr>
          <a:lstStyle/>
          <a:p>
            <a:r>
              <a:rPr lang="ru-RU" sz="2000" dirty="0"/>
              <a:t>Один из основоположников подхода обратного распространения ошибки</a:t>
            </a:r>
            <a:endParaRPr lang="en-US" sz="2000" dirty="0"/>
          </a:p>
          <a:p>
            <a:r>
              <a:rPr lang="ru-RU" sz="2000" dirty="0"/>
              <a:t>Описал архитектуру капсульной сверточной сети и алгоритм динамической маршрутизации в 2017 году</a:t>
            </a:r>
            <a:endParaRPr lang="en-US" sz="2000" dirty="0"/>
          </a:p>
          <a:p>
            <a:r>
              <a:rPr lang="ru-RU" sz="2000" dirty="0"/>
              <a:t>Капсульные сети для </a:t>
            </a:r>
            <a:r>
              <a:rPr lang="en-US" sz="2000" dirty="0"/>
              <a:t>MINIST</a:t>
            </a:r>
            <a:endParaRPr lang="ru-RU" sz="2000" dirty="0"/>
          </a:p>
          <a:p>
            <a:endParaRPr lang="en-US" sz="2000" dirty="0"/>
          </a:p>
        </p:txBody>
      </p:sp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CCFED82-A19F-7D91-543E-7A419B3AB31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24" t="11047" r="9243" b="8919"/>
          <a:stretch/>
        </p:blipFill>
        <p:spPr>
          <a:xfrm rot="1402505">
            <a:off x="4887577" y="447800"/>
            <a:ext cx="1729324" cy="174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1754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E470FE-E424-CEC5-987F-D6E436C7F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2261"/>
            <a:ext cx="10515600" cy="1325563"/>
          </a:xfrm>
        </p:spPr>
        <p:txBody>
          <a:bodyPr/>
          <a:lstStyle/>
          <a:p>
            <a:r>
              <a:rPr lang="ru-RU" dirty="0"/>
              <a:t>Архитектура капсульной сети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5B3C278-5C1A-D59E-5373-91DCF92DA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11784"/>
            <a:ext cx="10278909" cy="32484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5FD650-5DAB-7E84-5FD8-E8BF86190E28}"/>
              </a:ext>
            </a:extLst>
          </p:cNvPr>
          <p:cNvSpPr txBox="1"/>
          <p:nvPr/>
        </p:nvSpPr>
        <p:spPr>
          <a:xfrm>
            <a:off x="656617" y="4290800"/>
            <a:ext cx="2140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Изображение</a:t>
            </a:r>
          </a:p>
          <a:p>
            <a:pPr algn="ctr"/>
            <a:r>
              <a:rPr lang="ru-RU" sz="1600" dirty="0"/>
              <a:t>28х28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06D187-2408-AA9A-74A8-E9586757B9C8}"/>
              </a:ext>
            </a:extLst>
          </p:cNvPr>
          <p:cNvSpPr txBox="1"/>
          <p:nvPr/>
        </p:nvSpPr>
        <p:spPr>
          <a:xfrm>
            <a:off x="1902383" y="1760937"/>
            <a:ext cx="1484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256 ядер 9х9</a:t>
            </a:r>
          </a:p>
        </p:txBody>
      </p:sp>
      <p:sp>
        <p:nvSpPr>
          <p:cNvPr id="18" name="Стрелка: изогнутая вниз 17">
            <a:extLst>
              <a:ext uri="{FF2B5EF4-FFF2-40B4-BE49-F238E27FC236}">
                <a16:creationId xmlns:a16="http://schemas.microsoft.com/office/drawing/2014/main" id="{9F3BC6C6-22A1-36C9-0012-C951053B67FA}"/>
              </a:ext>
            </a:extLst>
          </p:cNvPr>
          <p:cNvSpPr/>
          <p:nvPr/>
        </p:nvSpPr>
        <p:spPr>
          <a:xfrm>
            <a:off x="1806584" y="2200518"/>
            <a:ext cx="1676417" cy="47881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9" name="Стрелка: изогнутая вниз 18">
            <a:extLst>
              <a:ext uri="{FF2B5EF4-FFF2-40B4-BE49-F238E27FC236}">
                <a16:creationId xmlns:a16="http://schemas.microsoft.com/office/drawing/2014/main" id="{ABA7EAEA-4E7D-C12D-F579-B151F2D2F3E8}"/>
              </a:ext>
            </a:extLst>
          </p:cNvPr>
          <p:cNvSpPr/>
          <p:nvPr/>
        </p:nvSpPr>
        <p:spPr>
          <a:xfrm>
            <a:off x="4117722" y="1890861"/>
            <a:ext cx="1676417" cy="47881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328EBD-CE10-D2D0-4AA1-AB6E17D6D45C}"/>
              </a:ext>
            </a:extLst>
          </p:cNvPr>
          <p:cNvSpPr txBox="1"/>
          <p:nvPr/>
        </p:nvSpPr>
        <p:spPr>
          <a:xfrm>
            <a:off x="4117722" y="1468658"/>
            <a:ext cx="17834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/>
              <a:t>ядеро</a:t>
            </a:r>
            <a:r>
              <a:rPr lang="ru-RU" dirty="0"/>
              <a:t> 9х9х256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EC5B5EC2-E3EB-2E28-3AAB-96FD33B1AD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1697" y="1451671"/>
            <a:ext cx="1667108" cy="310519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76E29C34-7D58-E412-8612-3448582E53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2593" y="4829037"/>
            <a:ext cx="4420217" cy="1047896"/>
          </a:xfrm>
          <a:prstGeom prst="rect">
            <a:avLst/>
          </a:prstGeom>
        </p:spPr>
      </p:pic>
      <p:sp>
        <p:nvSpPr>
          <p:cNvPr id="26" name="Стрелка: изогнутая вниз 25">
            <a:extLst>
              <a:ext uri="{FF2B5EF4-FFF2-40B4-BE49-F238E27FC236}">
                <a16:creationId xmlns:a16="http://schemas.microsoft.com/office/drawing/2014/main" id="{0DD5056C-939D-8F8D-D1D3-11403CAEA3F8}"/>
              </a:ext>
            </a:extLst>
          </p:cNvPr>
          <p:cNvSpPr/>
          <p:nvPr/>
        </p:nvSpPr>
        <p:spPr>
          <a:xfrm>
            <a:off x="6636250" y="1861984"/>
            <a:ext cx="1676417" cy="47881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7" name="Стрелка: изогнутая вниз 26">
            <a:extLst>
              <a:ext uri="{FF2B5EF4-FFF2-40B4-BE49-F238E27FC236}">
                <a16:creationId xmlns:a16="http://schemas.microsoft.com/office/drawing/2014/main" id="{979980FA-41E7-D580-3B69-2224E6C94253}"/>
              </a:ext>
            </a:extLst>
          </p:cNvPr>
          <p:cNvSpPr/>
          <p:nvPr/>
        </p:nvSpPr>
        <p:spPr>
          <a:xfrm>
            <a:off x="8876679" y="2036190"/>
            <a:ext cx="1676417" cy="47881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ADD19C9A-3AB2-D07D-259C-24283020F4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57676" y="1665180"/>
            <a:ext cx="514422" cy="266737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3B69F2B6-0250-A1BB-E021-6E577E8BEA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60929" y="2931676"/>
            <a:ext cx="1381318" cy="447737"/>
          </a:xfrm>
          <a:prstGeom prst="rect">
            <a:avLst/>
          </a:prstGeom>
        </p:spPr>
      </p:pic>
      <p:sp>
        <p:nvSpPr>
          <p:cNvPr id="34" name="Стрелка: вправо с вырезом 33">
            <a:extLst>
              <a:ext uri="{FF2B5EF4-FFF2-40B4-BE49-F238E27FC236}">
                <a16:creationId xmlns:a16="http://schemas.microsoft.com/office/drawing/2014/main" id="{E88F5DAC-4912-F2C5-99DC-D8204BAE51BA}"/>
              </a:ext>
            </a:extLst>
          </p:cNvPr>
          <p:cNvSpPr/>
          <p:nvPr/>
        </p:nvSpPr>
        <p:spPr>
          <a:xfrm rot="18453777">
            <a:off x="5524048" y="5404997"/>
            <a:ext cx="2215299" cy="26431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53C34CC-1C70-2517-49A9-6A076F7B93FA}"/>
              </a:ext>
            </a:extLst>
          </p:cNvPr>
          <p:cNvSpPr txBox="1"/>
          <p:nvPr/>
        </p:nvSpPr>
        <p:spPr>
          <a:xfrm>
            <a:off x="6752617" y="5417898"/>
            <a:ext cx="1772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Динамическая маршрутизация</a:t>
            </a:r>
          </a:p>
        </p:txBody>
      </p:sp>
    </p:spTree>
    <p:extLst>
      <p:ext uri="{BB962C8B-B14F-4D97-AF65-F5344CB8AC3E}">
        <p14:creationId xmlns:p14="http://schemas.microsoft.com/office/powerpoint/2010/main" val="2309036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B87BB6-D41C-C54A-AA9C-D2CFD3AAD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5300" y="0"/>
            <a:ext cx="10515600" cy="1325563"/>
          </a:xfrm>
        </p:spPr>
        <p:txBody>
          <a:bodyPr/>
          <a:lstStyle/>
          <a:p>
            <a:r>
              <a:rPr lang="en-US" dirty="0"/>
              <a:t>Conv-</a:t>
            </a:r>
            <a:r>
              <a:rPr lang="en-US" dirty="0" err="1"/>
              <a:t>CapsNet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233968F-95A6-6274-EAFB-F5A01AD0A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88" y="1671835"/>
            <a:ext cx="12089424" cy="34051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F17649-02F0-CD25-9708-65796F37EED0}"/>
              </a:ext>
            </a:extLst>
          </p:cNvPr>
          <p:cNvSpPr txBox="1"/>
          <p:nvPr/>
        </p:nvSpPr>
        <p:spPr>
          <a:xfrm>
            <a:off x="-231843" y="4069820"/>
            <a:ext cx="2140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Изображение</a:t>
            </a:r>
          </a:p>
          <a:p>
            <a:pPr algn="ctr"/>
            <a:r>
              <a:rPr lang="ru-RU" sz="1600" dirty="0"/>
              <a:t>150х150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2AD569-E6EE-AE67-D62A-69F8F227B07D}"/>
              </a:ext>
            </a:extLst>
          </p:cNvPr>
          <p:cNvSpPr txBox="1"/>
          <p:nvPr/>
        </p:nvSpPr>
        <p:spPr>
          <a:xfrm>
            <a:off x="729125" y="1441739"/>
            <a:ext cx="16649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16 ядер размера 5 × 5 с шагом 1</a:t>
            </a:r>
            <a:endParaRPr lang="ru-RU" sz="1600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07052FA-C0B0-DB4B-2E1A-0759E52A5E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8889" y="1287675"/>
            <a:ext cx="905365" cy="77916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DC30504-D39C-C0BF-B4C9-ADFAC9B0EB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2015" y="1272018"/>
            <a:ext cx="905365" cy="779163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E029FC9-1713-E465-68B2-7C117D9B4F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9047" y="1259414"/>
            <a:ext cx="905365" cy="779163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3577B141-871E-BAB8-8D7D-BAA16CFD76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4983" y="1343176"/>
            <a:ext cx="962159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275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287F591-189B-4478-1E1A-0DE046808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235" y="2080613"/>
            <a:ext cx="10202699" cy="3677163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2E975B9-07AB-AEE9-B272-480276F30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2261"/>
            <a:ext cx="10515600" cy="1325563"/>
          </a:xfrm>
        </p:spPr>
        <p:txBody>
          <a:bodyPr/>
          <a:lstStyle/>
          <a:p>
            <a:r>
              <a:rPr lang="ru-RU" dirty="0"/>
              <a:t>Восстановление изображения на основе векторов </a:t>
            </a:r>
            <a:r>
              <a:rPr lang="en-US" dirty="0"/>
              <a:t>X-Ray</a:t>
            </a:r>
            <a:r>
              <a:rPr lang="ru-RU" dirty="0"/>
              <a:t> </a:t>
            </a:r>
            <a:r>
              <a:rPr lang="en-US" dirty="0"/>
              <a:t>Caps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6183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B6BE42-C1D4-6B84-FD17-4F6142DD6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COVID-19 </a:t>
            </a:r>
            <a:r>
              <a:rPr lang="ru-RU" sz="4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Radiography</a:t>
            </a:r>
            <a:r>
              <a:rPr lang="ru-RU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8EDAB7-9DCC-902A-1658-5E6B16058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86600" cy="4351338"/>
          </a:xfrm>
        </p:spPr>
        <p:txBody>
          <a:bodyPr/>
          <a:lstStyle/>
          <a:p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Набор данных COVID-19 </a:t>
            </a:r>
            <a:r>
              <a:rPr lang="ru-RU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Radiography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был разработан исследователями из Университета Катара.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COVID-19 (3 616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изображений)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нормальный (10 192 изображений)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вирусная пневмония (1 345 изображений) </a:t>
            </a:r>
          </a:p>
          <a:p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Сеть легковесная =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можно сохранить в облаке и использовать в режиме реального времени</a:t>
            </a:r>
          </a:p>
          <a:p>
            <a:r>
              <a:rPr lang="ru-RU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XraySetu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на основе </a:t>
            </a:r>
            <a:r>
              <a:rPr lang="ru-RU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WhatsApp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8FB6FCC-26A7-0945-0B3E-CD3BE6CE2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515" y="305435"/>
            <a:ext cx="2897639" cy="618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06729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277</Words>
  <Application>Microsoft Office PowerPoint</Application>
  <PresentationFormat>Широкоэкранный</PresentationFormat>
  <Paragraphs>65</Paragraphs>
  <Slides>15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Тема Office</vt:lpstr>
      <vt:lpstr>Conv-CapsNet   сеть на основе капсул для обнаружения COVID-19 на рентгеновских снимках.</vt:lpstr>
      <vt:lpstr>Преимущества капсульных сетей</vt:lpstr>
      <vt:lpstr>Conv-CapsNet</vt:lpstr>
      <vt:lpstr>Связанные работы(недостатки)</vt:lpstr>
      <vt:lpstr>Джеффри Хинтон </vt:lpstr>
      <vt:lpstr>Архитектура капсульной сети</vt:lpstr>
      <vt:lpstr>Conv-CapsNet</vt:lpstr>
      <vt:lpstr>Восстановление изображения на основе векторов X-Ray Caps</vt:lpstr>
      <vt:lpstr>COVID-19 Radiography Dataset</vt:lpstr>
      <vt:lpstr>Предобработка изображений</vt:lpstr>
      <vt:lpstr>Метрики оценки качества предсказания</vt:lpstr>
      <vt:lpstr>Сравнение Conv-CapsNet и оригинальной капсульной сети</vt:lpstr>
      <vt:lpstr>Сравнение Conv-CapsNet и оригинальной капсульной сети (бинарная классификация)</vt:lpstr>
      <vt:lpstr>Conv-CapsNet: Капсульная сеть + 3 свертки</vt:lpstr>
      <vt:lpstr>Архитектура капсульной сети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Conv-CapsNet   сеть на основе капсул для обнаружения COVID-19 на рентгеновских снимках.</dc:title>
  <dc:creator>Кондратьева Аэлина Максимовна</dc:creator>
  <cp:lastModifiedBy>Кондратьева Аэлина Максимовна</cp:lastModifiedBy>
  <cp:revision>38</cp:revision>
  <dcterms:created xsi:type="dcterms:W3CDTF">2023-03-29T07:15:28Z</dcterms:created>
  <dcterms:modified xsi:type="dcterms:W3CDTF">2023-03-29T09:28:21Z</dcterms:modified>
</cp:coreProperties>
</file>