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8" r:id="rId2"/>
    <p:sldId id="261" r:id="rId3"/>
    <p:sldId id="279" r:id="rId4"/>
    <p:sldId id="280" r:id="rId5"/>
    <p:sldId id="262" r:id="rId6"/>
    <p:sldId id="263" r:id="rId7"/>
    <p:sldId id="264" r:id="rId8"/>
    <p:sldId id="265" r:id="rId9"/>
    <p:sldId id="274" r:id="rId10"/>
    <p:sldId id="281" r:id="rId11"/>
    <p:sldId id="267" r:id="rId12"/>
    <p:sldId id="275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48F28-7703-4FCE-8821-61115EFAC4B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A6C48-E80C-4976-B538-E515F65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0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A6C48-E80C-4976-B538-E515F656A2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4D9D-04D7-4576-81AE-8E36EE19E82D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ЮФУ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261F-CE8B-452C-9EA7-6BD7BEECD7C1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ЮФУ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3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9DA-97F4-4630-AF72-46308599FA9E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ЮФУ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415D-BBB6-4E9F-A7C6-EAF36B8EB123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ЮФУ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195A-4F54-4810-98FF-35F0167D8670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ЮФУ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1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912A-8CF7-40EB-96D5-EEE21B160405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ЮФУ 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E5C5-BC29-4BA3-9374-223880EF0FD1}" type="datetime1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ЮФУ 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D502-C8F8-4AD4-A8D6-A0221B2700E9}" type="datetime1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ЮФУ 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3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9A78-4F1E-400B-8223-0D387C451F67}" type="datetime1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ЮФУ 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6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515C-335E-476F-BCC0-3D99E64DBD6A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ЮФУ 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4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F0A2-C07A-47B2-8B3C-2C0D32286AB8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ЮФУ 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E2630-220F-421E-9F54-92579B709AFE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ЮФУ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176E-EBC8-4645-94DF-C02DE42D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6B1CD-2412-4EBF-B323-B2F9D1AA6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897712"/>
            <a:ext cx="9144000" cy="269575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МОБИЛЬНОГО ПРИЛОЖЕНИЯ ДЛЯ РАСПОЗНАВАНИЯ ДОСТОПРИМЕЧАТЕЛЬНОСТЕЙ НА ИЗОБРАЖЕНИИ СРЕДСТВАМИ</a:t>
            </a:r>
            <a:b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МАШИННОГО ОБУЧЕНИЯ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59C3E8-7E2B-442B-BEA6-B28AC218C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54" y="3806625"/>
            <a:ext cx="9144000" cy="1094766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Кондратьева А.М.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02.04.02 Фундаментальная информатика и информационные технологии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A1BEB34-FE0A-4B13-96D3-A1FD16B2EFDB}"/>
              </a:ext>
            </a:extLst>
          </p:cNvPr>
          <p:cNvSpPr txBox="1">
            <a:spLocks/>
          </p:cNvSpPr>
          <p:nvPr/>
        </p:nvSpPr>
        <p:spPr>
          <a:xfrm>
            <a:off x="5531700" y="5558168"/>
            <a:ext cx="3366625" cy="85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200"/>
              </a:spcBef>
              <a:spcAft>
                <a:spcPts val="12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  <a:b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доц., к. т. н. Я. М.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Демяненко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D8F2CAE-E291-959A-9D2E-85679F60403F}"/>
              </a:ext>
            </a:extLst>
          </p:cNvPr>
          <p:cNvSpPr txBox="1">
            <a:spLocks/>
          </p:cNvSpPr>
          <p:nvPr/>
        </p:nvSpPr>
        <p:spPr>
          <a:xfrm>
            <a:off x="86509" y="6417271"/>
            <a:ext cx="9057491" cy="110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ЮФУ 2024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9536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C769-0268-2BB7-13FF-8FD62A9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79" y="4789"/>
            <a:ext cx="78867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Ансамбль и голосование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464034-A512-94EC-F7FD-9D9238B31E4B}"/>
              </a:ext>
            </a:extLst>
          </p:cNvPr>
          <p:cNvSpPr txBox="1"/>
          <p:nvPr/>
        </p:nvSpPr>
        <p:spPr>
          <a:xfrm>
            <a:off x="302701" y="4512765"/>
            <a:ext cx="7710678" cy="1987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0160" lvl="0" indent="-342900" fontAlgn="base">
              <a:lnSpc>
                <a:spcPct val="107000"/>
              </a:lnSpc>
              <a:spcAft>
                <a:spcPts val="81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MobileNetV</a:t>
            </a:r>
            <a:r>
              <a:rPr lang="ru-RU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 полностью обученный в течении 60 эпох; </a:t>
            </a:r>
            <a:endParaRPr lang="en-US" sz="2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10160" lvl="0" indent="-342900" fontAlgn="base">
              <a:lnSpc>
                <a:spcPct val="107000"/>
              </a:lnSpc>
              <a:spcAft>
                <a:spcPts val="74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EfficientNetLite</a:t>
            </a:r>
            <a:r>
              <a:rPr lang="ru-RU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0 </a:t>
            </a:r>
            <a:r>
              <a:rPr lang="ru-RU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трансферно</a:t>
            </a:r>
            <a:r>
              <a:rPr lang="ru-RU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обученный в течении 50 эпох; </a:t>
            </a:r>
            <a:endParaRPr lang="en-US" sz="2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10160" lvl="0" indent="-342900" fontAlgn="base">
              <a:lnSpc>
                <a:spcPct val="154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EfficientNetLite</a:t>
            </a:r>
            <a:r>
              <a:rPr lang="ru-RU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 полностью обученный в течении 50 эпох; </a:t>
            </a:r>
            <a:endParaRPr lang="en-US" sz="2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10160" lvl="0" indent="-342900" fontAlgn="base">
              <a:lnSpc>
                <a:spcPct val="154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EfficientNetLite</a:t>
            </a:r>
            <a:r>
              <a:rPr lang="ru-RU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 полностью обученный в течении 50 эпох.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D0324-37DF-0B6E-4DA0-EF0EA1D7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C3BDF-7365-4952-1474-716571C4C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0" y="1116104"/>
            <a:ext cx="9031519" cy="3396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92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036069-697A-36FE-9AB0-CBB52B6B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879" y="60779"/>
            <a:ext cx="3104254" cy="6736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508A6-075D-CCE5-3888-B225C7BAB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5399" y="5059680"/>
            <a:ext cx="1296672" cy="1296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FFCED-53EC-1FFA-981B-28D0D0516C99}"/>
              </a:ext>
            </a:extLst>
          </p:cNvPr>
          <p:cNvSpPr txBox="1"/>
          <p:nvPr/>
        </p:nvSpPr>
        <p:spPr>
          <a:xfrm>
            <a:off x="882867" y="256388"/>
            <a:ext cx="3379811" cy="183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10160" indent="-6350" algn="ctr">
              <a:lnSpc>
                <a:spcPct val="107000"/>
              </a:lnSpc>
              <a:spcAft>
                <a:spcPts val="15"/>
              </a:spcAft>
            </a:pPr>
            <a:r>
              <a:rPr lang="ru-RU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Главный экран приложения </a:t>
            </a:r>
            <a:r>
              <a:rPr lang="en-US" sz="36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RndGuid</a:t>
            </a:r>
            <a:r>
              <a:rPr lang="en-US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AAD65-410F-875D-FAEC-C8275551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2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FFFCED-53EC-1FFA-981B-28D0D0516C99}"/>
              </a:ext>
            </a:extLst>
          </p:cNvPr>
          <p:cNvSpPr txBox="1"/>
          <p:nvPr/>
        </p:nvSpPr>
        <p:spPr>
          <a:xfrm>
            <a:off x="178501" y="331279"/>
            <a:ext cx="5106851" cy="1237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10160" indent="-6350" algn="ctr">
              <a:lnSpc>
                <a:spcPct val="107000"/>
              </a:lnSpc>
              <a:spcAft>
                <a:spcPts val="15"/>
              </a:spcAf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разрешений при первом использовании</a:t>
            </a:r>
            <a:endParaRPr lang="en-US" sz="3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2F480-7DB1-5C48-1AD2-D3DF7006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888" y="0"/>
            <a:ext cx="3168943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E8D83-82DF-A7E0-66B4-018E751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EC1E0C-04F2-5286-DADF-10EC5F409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5399" y="5059680"/>
            <a:ext cx="1296672" cy="12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7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FFFCED-53EC-1FFA-981B-28D0D0516C99}"/>
              </a:ext>
            </a:extLst>
          </p:cNvPr>
          <p:cNvSpPr txBox="1"/>
          <p:nvPr/>
        </p:nvSpPr>
        <p:spPr>
          <a:xfrm>
            <a:off x="97013" y="378828"/>
            <a:ext cx="5209378" cy="1237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10160" indent="-6350" algn="ctr">
              <a:lnSpc>
                <a:spcPct val="107000"/>
              </a:lnSpc>
              <a:spcAft>
                <a:spcPts val="15"/>
              </a:spcAf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распознавания достопримечательности</a:t>
            </a:r>
            <a:endParaRPr lang="en-US" sz="3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2F5C7-192D-7300-49F3-2448D3C3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391" y="0"/>
            <a:ext cx="3157369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CB1FF-8B93-0EB2-0B59-441F0381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2FDB5C-18D5-4D35-5B88-9237C92CD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5399" y="5059680"/>
            <a:ext cx="1296672" cy="12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7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FFFCED-53EC-1FFA-981B-28D0D0516C99}"/>
              </a:ext>
            </a:extLst>
          </p:cNvPr>
          <p:cNvSpPr txBox="1"/>
          <p:nvPr/>
        </p:nvSpPr>
        <p:spPr>
          <a:xfrm>
            <a:off x="529096" y="293614"/>
            <a:ext cx="3847832" cy="1237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10160" indent="-6350" algn="ctr">
              <a:lnSpc>
                <a:spcPct val="107000"/>
              </a:lnSpc>
              <a:spcAft>
                <a:spcPts val="15"/>
              </a:spcAft>
            </a:pPr>
            <a:r>
              <a:rPr lang="ru-RU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Интеграция</a:t>
            </a:r>
            <a:endParaRPr lang="en-US" sz="3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" marR="10160" indent="-6350" algn="ctr">
              <a:lnSpc>
                <a:spcPct val="107000"/>
              </a:lnSpc>
              <a:spcAft>
                <a:spcPts val="15"/>
              </a:spcAft>
            </a:pPr>
            <a:r>
              <a:rPr lang="en-US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ru-RU" sz="36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ru-RU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A3B5F-B52A-7F83-EFD4-AFA12F3C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485" y="0"/>
            <a:ext cx="3166467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EF7BC-90B5-CE52-863A-85F0F16C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2E8277-831D-90E5-F5C9-1CAD2B6D3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5399" y="5059680"/>
            <a:ext cx="1296672" cy="12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1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C769-0268-2BB7-13FF-8FD62A9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03" y="0"/>
            <a:ext cx="78867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B5F3-04C3-15EA-CB67-42F4FC17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904" y="1125856"/>
            <a:ext cx="8566193" cy="5499013"/>
          </a:xfrm>
        </p:spPr>
        <p:txBody>
          <a:bodyPr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12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роведен анализ существующих методов решения задачи классификации достопримечательностей</a:t>
            </a:r>
            <a:r>
              <a:rPr lang="ru-RU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датасетов</a:t>
            </a:r>
            <a:endParaRPr lang="ru-RU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12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 </a:t>
            </a:r>
            <a:r>
              <a:rPr lang="ru-RU" sz="2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датасет</a:t>
            </a: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RnDLandmark</a:t>
            </a: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достопримечательностей</a:t>
            </a:r>
            <a:r>
              <a:rPr lang="ru-RU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ru-RU" sz="2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Ростова</a:t>
            </a: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-на-Дону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(более 2 </a:t>
            </a:r>
            <a:r>
              <a:rPr lang="ru-RU" sz="2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тыс</a:t>
            </a: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изображений для 46 классов)</a:t>
            </a: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собрана информационная</a:t>
            </a: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база, дополняющая изображения (краткое описание, </a:t>
            </a:r>
            <a:r>
              <a:rPr lang="ru-RU" sz="2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геоданные</a:t>
            </a: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роведены эксперименты с обучением различных моделей</a:t>
            </a: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составлен ансамбль из 4 наиболее подходящих (размер, качество) моделей</a:t>
            </a:r>
            <a:endParaRPr lang="ru-RU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мобильное приложение для ансамбля нейросетей</a:t>
            </a:r>
            <a:endParaRPr lang="en-US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интегрированно 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Maps </a:t>
            </a:r>
            <a:r>
              <a:rPr lang="en-US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SDK </a:t>
            </a:r>
          </a:p>
          <a:p>
            <a:pPr marL="0" lvl="0" indent="0">
              <a:lnSpc>
                <a:spcPct val="107000"/>
              </a:lnSpc>
              <a:spcAft>
                <a:spcPts val="120"/>
              </a:spcAft>
              <a:buNone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https://github.com/Aelina29/RnDGuid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2780F-5721-9B7E-EF0F-F70FFED9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C769-0268-2BB7-13FF-8FD62A9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31" y="0"/>
            <a:ext cx="78867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B5F3-04C3-15EA-CB67-42F4FC17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40" y="1136211"/>
            <a:ext cx="8269119" cy="53521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790"/>
              </a:spcAft>
              <a:buNone/>
            </a:pP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создание мобильного приложения под платформу 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распознающего достопримечательность на фото, средствами машинного обучения. Приложение должно работать без доступа к геологическим данным и сети интернет</a:t>
            </a:r>
            <a:endParaRPr lang="en-US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790"/>
              </a:spcAft>
              <a:buNone/>
            </a:pPr>
            <a:r>
              <a:rPr lang="ru-RU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Задачи:</a:t>
            </a:r>
            <a:endParaRPr lang="en-US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79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проанализировать существующие методы решения задачи классификации достопримечательностей, основанные на машинном обучении</a:t>
            </a:r>
            <a:endParaRPr lang="en-US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79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оптимальную архитектуру нейросети</a:t>
            </a:r>
            <a:endParaRPr lang="en-US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79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обучить и протестировать модель</a:t>
            </a:r>
            <a:endParaRPr lang="en-US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79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мобильное приложение</a:t>
            </a:r>
            <a:endParaRPr lang="en-US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550B4-6393-10A6-6F26-284FC0ED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5960-21B8-D85B-D26B-905E39D2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нужно учесть?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6E44-48CB-0E50-FEB6-B6554BD54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Времена года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Темное и светлое время суток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Ракурс съемки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Погодные условия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Перекрытие объектов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камер мобильных устройств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E9C4F-9155-C0F5-F0FD-5835BC4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4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6F2C-8473-8B00-37DC-DF3E4AF2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58" y="2588"/>
            <a:ext cx="6607904" cy="1325563"/>
          </a:xfrm>
        </p:spPr>
        <p:txBody>
          <a:bodyPr/>
          <a:lstStyle/>
          <a:p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Датасет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GoogleLandmarks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5FCC6-3F4B-C224-225D-483E7B02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91682-35F0-9286-E2DD-69138CA34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60731"/>
            <a:ext cx="3533821" cy="50667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31CED3-40E7-1802-F5A8-8B0B7545E743}"/>
              </a:ext>
            </a:extLst>
          </p:cNvPr>
          <p:cNvSpPr txBox="1">
            <a:spLocks/>
          </p:cNvSpPr>
          <p:nvPr/>
        </p:nvSpPr>
        <p:spPr>
          <a:xfrm>
            <a:off x="4016374" y="4344443"/>
            <a:ext cx="4688080" cy="19003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marR="10160" indent="0">
              <a:lnSpc>
                <a:spcPct val="100000"/>
              </a:lnSpc>
              <a:spcAft>
                <a:spcPts val="15"/>
              </a:spcAft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млн изображений:</a:t>
            </a:r>
          </a:p>
          <a:p>
            <a:pPr marL="349250" marR="10160" indent="-342900">
              <a:lnSpc>
                <a:spcPct val="100000"/>
              </a:lnSpc>
              <a:spcAft>
                <a:spcPts val="15"/>
              </a:spcAf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Обучающая выборка – 4 млн</a:t>
            </a:r>
          </a:p>
          <a:p>
            <a:pPr marL="349250" marR="10160" indent="-342900">
              <a:lnSpc>
                <a:spcPct val="100000"/>
              </a:lnSpc>
              <a:spcAft>
                <a:spcPts val="15"/>
              </a:spcAf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Тестовая выборка – 117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тыс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marR="10160" indent="-342900">
              <a:lnSpc>
                <a:spcPct val="100000"/>
              </a:lnSpc>
              <a:spcAft>
                <a:spcPts val="15"/>
              </a:spcAf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Индексная выборка – 761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тыс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Picture background">
            <a:extLst>
              <a:ext uri="{FF2B5EF4-FFF2-40B4-BE49-F238E27FC236}">
                <a16:creationId xmlns:a16="http://schemas.microsoft.com/office/drawing/2014/main" id="{B0D7109B-2D88-60F1-A50E-747BFB8D1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459" y="1563384"/>
            <a:ext cx="3533821" cy="247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ED1AA0-849F-7F68-4EED-40483581499F}"/>
              </a:ext>
            </a:extLst>
          </p:cNvPr>
          <p:cNvSpPr txBox="1"/>
          <p:nvPr/>
        </p:nvSpPr>
        <p:spPr>
          <a:xfrm>
            <a:off x="7101075" y="1040382"/>
            <a:ext cx="12722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Эльбрус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055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2BA725B-C46A-AE67-151E-3A2F0C50B8B5}"/>
              </a:ext>
            </a:extLst>
          </p:cNvPr>
          <p:cNvSpPr/>
          <p:nvPr/>
        </p:nvSpPr>
        <p:spPr>
          <a:xfrm>
            <a:off x="5227194" y="3568098"/>
            <a:ext cx="3333146" cy="270460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7C769-0268-2BB7-13FF-8FD62A9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65" y="110846"/>
            <a:ext cx="7886700" cy="1325563"/>
          </a:xfrm>
        </p:spPr>
        <p:txBody>
          <a:bodyPr>
            <a:normAutofit/>
          </a:bodyPr>
          <a:lstStyle/>
          <a:p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RnDLandmark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BEC2DCB-F900-7C1F-4260-99CF33D74304}"/>
              </a:ext>
            </a:extLst>
          </p:cNvPr>
          <p:cNvGrpSpPr/>
          <p:nvPr/>
        </p:nvGrpSpPr>
        <p:grpSpPr>
          <a:xfrm>
            <a:off x="5376804" y="742826"/>
            <a:ext cx="3112002" cy="2111726"/>
            <a:chOff x="1104039" y="3263075"/>
            <a:chExt cx="3112002" cy="211172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FCEB08-071B-483A-48D9-6EFC9A4A71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6" t="20454" r="78130" b="22945"/>
            <a:stretch/>
          </p:blipFill>
          <p:spPr>
            <a:xfrm>
              <a:off x="1104039" y="3263075"/>
              <a:ext cx="483486" cy="48348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2237E26-DFC1-C438-D0F1-652A1C1CC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269" y="3735334"/>
              <a:ext cx="452380" cy="452380"/>
            </a:xfrm>
            <a:prstGeom prst="rect">
              <a:avLst/>
            </a:prstGeom>
          </p:spPr>
        </p:pic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4B62DC66-99A5-CED7-2198-780F0411B14E}"/>
                </a:ext>
              </a:extLst>
            </p:cNvPr>
            <p:cNvSpPr txBox="1">
              <a:spLocks/>
            </p:cNvSpPr>
            <p:nvPr/>
          </p:nvSpPr>
          <p:spPr>
            <a:xfrm>
              <a:off x="1628421" y="3306910"/>
              <a:ext cx="2587620" cy="2067891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0160" indent="0">
                <a:lnSpc>
                  <a:spcPct val="100000"/>
                </a:lnSpc>
                <a:spcAft>
                  <a:spcPts val="15"/>
                </a:spcAft>
                <a:buNone/>
              </a:pPr>
              <a:r>
                <a: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Яндекс Карты</a:t>
              </a:r>
            </a:p>
            <a:p>
              <a:pPr marL="6350" marR="10160" indent="0">
                <a:lnSpc>
                  <a:spcPct val="100000"/>
                </a:lnSpc>
                <a:spcAft>
                  <a:spcPts val="15"/>
                </a:spcAft>
                <a:buNone/>
              </a:pPr>
              <a:r>
                <a: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Яндекс Картинки</a:t>
              </a:r>
            </a:p>
            <a:p>
              <a:pPr marL="6350" marR="10160" indent="0">
                <a:lnSpc>
                  <a:spcPct val="100000"/>
                </a:lnSpc>
                <a:spcAft>
                  <a:spcPts val="15"/>
                </a:spcAft>
                <a:buNone/>
              </a:pPr>
              <a:r>
                <a:rPr lang="en-US" sz="2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Googl</a:t>
              </a:r>
              <a:r>
                <a: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е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Картинки</a:t>
              </a:r>
            </a:p>
            <a:p>
              <a:pPr marL="6350" marR="10160" indent="0">
                <a:lnSpc>
                  <a:spcPct val="100000"/>
                </a:lnSpc>
                <a:spcAft>
                  <a:spcPts val="15"/>
                </a:spcAft>
                <a:buNone/>
              </a:pPr>
              <a:r>
                <a: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Социальные сети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E692197-221A-5A6D-34C7-DFBA0F9B7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10" t="7299" r="15562" b="7299"/>
            <a:stretch/>
          </p:blipFill>
          <p:spPr>
            <a:xfrm>
              <a:off x="1120822" y="4196824"/>
              <a:ext cx="452380" cy="44927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C16088A-0703-22BC-4399-6F9E939B9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982" y="4707455"/>
              <a:ext cx="452380" cy="452380"/>
            </a:xfrm>
            <a:prstGeom prst="rect">
              <a:avLst/>
            </a:prstGeom>
          </p:spPr>
        </p:pic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26223C7D-4345-AEDA-9C98-4F680CFA6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8" y="1722387"/>
            <a:ext cx="667707" cy="85603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1C44326-6AD3-6CFC-A034-55A8FEC44946}"/>
              </a:ext>
            </a:extLst>
          </p:cNvPr>
          <p:cNvSpPr txBox="1"/>
          <p:nvPr/>
        </p:nvSpPr>
        <p:spPr>
          <a:xfrm>
            <a:off x="1476309" y="1901214"/>
            <a:ext cx="27126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10160" indent="0">
              <a:lnSpc>
                <a:spcPct val="100000"/>
              </a:lnSpc>
              <a:spcAft>
                <a:spcPts val="15"/>
              </a:spcAft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снимков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346AC0-8158-A240-D8B7-D9FC0CA128A2}"/>
              </a:ext>
            </a:extLst>
          </p:cNvPr>
          <p:cNvSpPr txBox="1"/>
          <p:nvPr/>
        </p:nvSpPr>
        <p:spPr>
          <a:xfrm>
            <a:off x="655194" y="3289902"/>
            <a:ext cx="4572000" cy="2549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0160" lvl="0" indent="-342900" fontAlgn="base">
              <a:lnSpc>
                <a:spcPct val="107000"/>
              </a:lnSpc>
              <a:spcAft>
                <a:spcPts val="58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samsung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galaxy S9 </a:t>
            </a:r>
          </a:p>
          <a:p>
            <a:pPr marL="342900" marR="10160" lvl="0" indent="-342900" fontAlgn="base">
              <a:lnSpc>
                <a:spcPct val="107000"/>
              </a:lnSpc>
              <a:spcAft>
                <a:spcPts val="59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samsung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galaxy S22+ </a:t>
            </a:r>
          </a:p>
          <a:p>
            <a:pPr marL="342900" marR="10160" lvl="0" indent="-342900" fontAlgn="base">
              <a:lnSpc>
                <a:spcPct val="107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iphone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15 </a:t>
            </a:r>
          </a:p>
          <a:p>
            <a:pPr marL="342900" marR="10160" lvl="0" indent="-342900" fontAlgn="base">
              <a:lnSpc>
                <a:spcPct val="107000"/>
              </a:lnSpc>
              <a:spcAft>
                <a:spcPts val="6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iphone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9 </a:t>
            </a:r>
          </a:p>
          <a:p>
            <a:pPr marL="342900" marR="10160" lvl="0" indent="-342900" fontAlgn="base">
              <a:lnSpc>
                <a:spcPct val="107000"/>
              </a:lnSpc>
              <a:spcAft>
                <a:spcPts val="59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samsung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J6+ </a:t>
            </a:r>
          </a:p>
          <a:p>
            <a:pPr marL="342900" marR="10160" lvl="0" indent="-342900" fontAlgn="base">
              <a:lnSpc>
                <a:spcPct val="107000"/>
              </a:lnSpc>
              <a:spcAft>
                <a:spcPts val="61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honor 5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CE542D-7F93-4990-4DD6-67D35E518C24}"/>
              </a:ext>
            </a:extLst>
          </p:cNvPr>
          <p:cNvSpPr txBox="1"/>
          <p:nvPr/>
        </p:nvSpPr>
        <p:spPr>
          <a:xfrm>
            <a:off x="5376803" y="3775537"/>
            <a:ext cx="3112003" cy="2289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160" lvl="0" algn="ctr" fontAlgn="base">
              <a:lnSpc>
                <a:spcPct val="107000"/>
              </a:lnSpc>
              <a:spcAft>
                <a:spcPts val="770"/>
              </a:spcAft>
              <a:buClr>
                <a:srgbClr val="000000"/>
              </a:buClr>
              <a:buSzPts val="1200"/>
            </a:pPr>
            <a:r>
              <a:rPr lang="ru-RU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Информационная база</a:t>
            </a:r>
          </a:p>
          <a:p>
            <a:pPr marL="285750" marR="10160" lvl="0" indent="-285750" fontAlgn="base">
              <a:lnSpc>
                <a:spcPct val="107000"/>
              </a:lnSpc>
              <a:spcAft>
                <a:spcPts val="77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ru-RU" sz="22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Название</a:t>
            </a:r>
          </a:p>
          <a:p>
            <a:pPr marL="285750" marR="10160" lvl="0" indent="-285750" fontAlgn="base">
              <a:lnSpc>
                <a:spcPct val="107000"/>
              </a:lnSpc>
              <a:spcAft>
                <a:spcPts val="77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ru-RU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Краткое описание</a:t>
            </a:r>
          </a:p>
          <a:p>
            <a:pPr marL="285750" marR="10160" lvl="0" indent="-285750" fontAlgn="base">
              <a:lnSpc>
                <a:spcPct val="107000"/>
              </a:lnSpc>
              <a:spcAft>
                <a:spcPts val="77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ru-RU" sz="2200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Геоданные</a:t>
            </a:r>
            <a:endParaRPr lang="ru-RU" sz="22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marR="10160" lvl="0" indent="-285750" fontAlgn="base">
              <a:lnSpc>
                <a:spcPct val="107000"/>
              </a:lnSpc>
              <a:spcAft>
                <a:spcPts val="77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url</a:t>
            </a:r>
            <a:endParaRPr lang="ru-RU" sz="2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A468E-97AF-57A7-0A23-3AA375D3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2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C769-0268-2BB7-13FF-8FD62A9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54" y="184617"/>
            <a:ext cx="78867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ResNet101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49986-6D0E-BB91-5E00-23BBFF250244}"/>
              </a:ext>
            </a:extLst>
          </p:cNvPr>
          <p:cNvPicPr/>
          <p:nvPr/>
        </p:nvPicPr>
        <p:blipFill rotWithShape="1">
          <a:blip r:embed="rId2"/>
          <a:srcRect l="7896" t="6762" r="9191" b="2974"/>
          <a:stretch/>
        </p:blipFill>
        <p:spPr>
          <a:xfrm>
            <a:off x="952906" y="1510180"/>
            <a:ext cx="7438619" cy="3831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87E14-275E-01C4-FFCF-D4EAEF7AB68C}"/>
              </a:ext>
            </a:extLst>
          </p:cNvPr>
          <p:cNvSpPr txBox="1"/>
          <p:nvPr/>
        </p:nvSpPr>
        <p:spPr>
          <a:xfrm>
            <a:off x="888258" y="5734614"/>
            <a:ext cx="73674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pth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	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onnx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			pb			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tflite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		=	34 Gb</a:t>
            </a:r>
            <a:endParaRPr lang="ru-RU" sz="2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1C2C29-B538-FBD8-BA1E-409A7ABAC59D}"/>
              </a:ext>
            </a:extLst>
          </p:cNvPr>
          <p:cNvCxnSpPr/>
          <p:nvPr/>
        </p:nvCxnSpPr>
        <p:spPr>
          <a:xfrm>
            <a:off x="1575881" y="5997020"/>
            <a:ext cx="651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7634DC-92DC-8F0D-D319-EFC7F35F533B}"/>
              </a:ext>
            </a:extLst>
          </p:cNvPr>
          <p:cNvCxnSpPr/>
          <p:nvPr/>
        </p:nvCxnSpPr>
        <p:spPr>
          <a:xfrm>
            <a:off x="3313889" y="5997020"/>
            <a:ext cx="651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B9BB4D-F15A-D558-CE6B-2E3EDA21608E}"/>
              </a:ext>
            </a:extLst>
          </p:cNvPr>
          <p:cNvCxnSpPr/>
          <p:nvPr/>
        </p:nvCxnSpPr>
        <p:spPr>
          <a:xfrm>
            <a:off x="4721158" y="5997020"/>
            <a:ext cx="651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8C564C-2AEC-1B85-41B6-1FB13205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5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C769-0268-2BB7-13FF-8FD62A9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82" y="154232"/>
            <a:ext cx="8330667" cy="1325563"/>
          </a:xfrm>
        </p:spPr>
        <p:txBody>
          <a:bodyPr>
            <a:normAutofit/>
          </a:bodyPr>
          <a:lstStyle/>
          <a:p>
            <a:r>
              <a:rPr lang="ru-RU" sz="36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Библиотка</a:t>
            </a:r>
            <a:r>
              <a:rPr lang="ru-RU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TensorFlow Lite Model Maker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F1363-3E23-2261-EABE-5224F3EF6340}"/>
              </a:ext>
            </a:extLst>
          </p:cNvPr>
          <p:cNvPicPr/>
          <p:nvPr/>
        </p:nvPicPr>
        <p:blipFill rotWithShape="1">
          <a:blip r:embed="rId2"/>
          <a:srcRect r="20781"/>
          <a:stretch/>
        </p:blipFill>
        <p:spPr>
          <a:xfrm>
            <a:off x="314248" y="3158821"/>
            <a:ext cx="2154590" cy="162956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9B877B-A112-94F3-03DC-E1BF9A2B1A26}"/>
              </a:ext>
            </a:extLst>
          </p:cNvPr>
          <p:cNvGrpSpPr/>
          <p:nvPr/>
        </p:nvGrpSpPr>
        <p:grpSpPr>
          <a:xfrm>
            <a:off x="2822568" y="2574478"/>
            <a:ext cx="2719772" cy="3106449"/>
            <a:chOff x="2863505" y="-866584"/>
            <a:chExt cx="3289935" cy="38760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E14ADB-1D2E-96DE-873B-7C24312101F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63505" y="-866584"/>
              <a:ext cx="3289935" cy="20332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541C0C-A090-F5AF-7E2B-F36D84F2B1CE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107690" y="1166686"/>
              <a:ext cx="2926715" cy="184277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FFA670-CC59-FB71-5EA2-A55A0144104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99530" y="3476745"/>
            <a:ext cx="2872205" cy="2384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90DB5A-BD11-BA07-BCE0-472DD11FF6CF}"/>
              </a:ext>
            </a:extLst>
          </p:cNvPr>
          <p:cNvSpPr txBox="1"/>
          <p:nvPr/>
        </p:nvSpPr>
        <p:spPr>
          <a:xfrm>
            <a:off x="5779884" y="2291053"/>
            <a:ext cx="3364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Масштабирование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depth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width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resolution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94F12-A152-0FB8-F56D-5DC29C929727}"/>
              </a:ext>
            </a:extLst>
          </p:cNvPr>
          <p:cNvSpPr txBox="1"/>
          <p:nvPr/>
        </p:nvSpPr>
        <p:spPr>
          <a:xfrm>
            <a:off x="680080" y="1607952"/>
            <a:ext cx="82243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ResNet50				MobileNetV2			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EfficientNet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-4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763E7-D465-E2F4-90B9-FDB84A07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8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C769-0268-2BB7-13FF-8FD62A9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42955" cy="138184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эпохи и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батчи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CE671-3048-0D38-986D-DA615FE16800}"/>
              </a:ext>
            </a:extLst>
          </p:cNvPr>
          <p:cNvPicPr/>
          <p:nvPr/>
        </p:nvPicPr>
        <p:blipFill rotWithShape="1">
          <a:blip r:embed="rId2"/>
          <a:srcRect l="8189" t="5963" r="8348" b="3419"/>
          <a:stretch/>
        </p:blipFill>
        <p:spPr>
          <a:xfrm>
            <a:off x="2998880" y="131563"/>
            <a:ext cx="6054252" cy="32411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434DBF-2D0E-3868-BA7B-5198807AFDA8}"/>
              </a:ext>
            </a:extLst>
          </p:cNvPr>
          <p:cNvSpPr txBox="1"/>
          <p:nvPr/>
        </p:nvSpPr>
        <p:spPr>
          <a:xfrm>
            <a:off x="690948" y="2116744"/>
            <a:ext cx="2519464" cy="86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10160" indent="-6350" algn="ctr">
              <a:lnSpc>
                <a:spcPct val="107000"/>
              </a:lnSpc>
              <a:spcAft>
                <a:spcPts val="575"/>
              </a:spcAft>
            </a:pPr>
            <a:r>
              <a:rPr lang="en-US" sz="2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EfficientNetLite</a:t>
            </a: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</a:p>
          <a:p>
            <a:pPr marL="6350" marR="10160" indent="-6350" algn="ctr">
              <a:lnSpc>
                <a:spcPct val="107000"/>
              </a:lnSpc>
              <a:spcAft>
                <a:spcPts val="575"/>
              </a:spcAft>
            </a:pP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40 эпох </a:t>
            </a:r>
            <a:endParaRPr lang="en-US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00B11C-F46B-7543-343E-FF3A2FB9FE2A}"/>
              </a:ext>
            </a:extLst>
          </p:cNvPr>
          <p:cNvPicPr/>
          <p:nvPr/>
        </p:nvPicPr>
        <p:blipFill rotWithShape="1">
          <a:blip r:embed="rId3"/>
          <a:srcRect l="7710" t="5240" r="8827" b="4142"/>
          <a:stretch/>
        </p:blipFill>
        <p:spPr>
          <a:xfrm>
            <a:off x="12488" y="3429000"/>
            <a:ext cx="5972783" cy="33487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1B60CD-F8FC-0250-723D-C5D7272AF501}"/>
              </a:ext>
            </a:extLst>
          </p:cNvPr>
          <p:cNvSpPr txBox="1"/>
          <p:nvPr/>
        </p:nvSpPr>
        <p:spPr>
          <a:xfrm>
            <a:off x="5985271" y="4436487"/>
            <a:ext cx="1348497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10160" indent="-6350" algn="ctr">
              <a:lnSpc>
                <a:spcPct val="107000"/>
              </a:lnSpc>
              <a:spcAft>
                <a:spcPts val="15"/>
              </a:spcAft>
            </a:pPr>
            <a:r>
              <a:rPr lang="en-US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Resnet50</a:t>
            </a:r>
            <a:endParaRPr lang="ru-RU" sz="2200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10160" indent="-6350" algn="ctr">
              <a:lnSpc>
                <a:spcPct val="107000"/>
              </a:lnSpc>
              <a:spcAft>
                <a:spcPts val="15"/>
              </a:spcAft>
            </a:pPr>
            <a:r>
              <a:rPr lang="ru-RU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80 эпох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7F3531-F22B-71DD-55A9-3FE87AF8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C769-0268-2BB7-13FF-8FD62A9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43" y="121559"/>
            <a:ext cx="8502879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на тестовом наборе данных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ECA474-1345-B895-166D-7160793F1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79403"/>
              </p:ext>
            </p:extLst>
          </p:nvPr>
        </p:nvGraphicFramePr>
        <p:xfrm>
          <a:off x="320561" y="1419165"/>
          <a:ext cx="8502878" cy="4616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2009">
                  <a:extLst>
                    <a:ext uri="{9D8B030D-6E8A-4147-A177-3AD203B41FA5}">
                      <a16:colId xmlns:a16="http://schemas.microsoft.com/office/drawing/2014/main" val="1920006567"/>
                    </a:ext>
                  </a:extLst>
                </a:gridCol>
                <a:gridCol w="2081392">
                  <a:extLst>
                    <a:ext uri="{9D8B030D-6E8A-4147-A177-3AD203B41FA5}">
                      <a16:colId xmlns:a16="http://schemas.microsoft.com/office/drawing/2014/main" val="2507440061"/>
                    </a:ext>
                  </a:extLst>
                </a:gridCol>
                <a:gridCol w="2518825">
                  <a:extLst>
                    <a:ext uri="{9D8B030D-6E8A-4147-A177-3AD203B41FA5}">
                      <a16:colId xmlns:a16="http://schemas.microsoft.com/office/drawing/2014/main" val="1657604785"/>
                    </a:ext>
                  </a:extLst>
                </a:gridCol>
                <a:gridCol w="1630652">
                  <a:extLst>
                    <a:ext uri="{9D8B030D-6E8A-4147-A177-3AD203B41FA5}">
                      <a16:colId xmlns:a16="http://schemas.microsoft.com/office/drawing/2014/main" val="1933221863"/>
                    </a:ext>
                  </a:extLst>
                </a:gridCol>
              </a:tblGrid>
              <a:tr h="899153">
                <a:tc>
                  <a:txBody>
                    <a:bodyPr/>
                    <a:lstStyle/>
                    <a:p>
                      <a:pPr marL="519430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 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ru-RU" sz="2200" kern="100" dirty="0">
                          <a:effectLst/>
                        </a:rPr>
                        <a:t>Т</a:t>
                      </a:r>
                      <a:r>
                        <a:rPr lang="en-US" sz="2200" kern="100" dirty="0" err="1">
                          <a:effectLst/>
                        </a:rPr>
                        <a:t>рансферное</a:t>
                      </a:r>
                      <a:endParaRPr lang="ru-RU" sz="2200" kern="100" dirty="0">
                        <a:effectLst/>
                      </a:endParaRPr>
                    </a:p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 err="1">
                          <a:effectLst/>
                        </a:rPr>
                        <a:t>обучение</a:t>
                      </a:r>
                      <a:r>
                        <a:rPr lang="en-US" sz="2200" kern="100" dirty="0">
                          <a:effectLst/>
                        </a:rPr>
                        <a:t> 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ru-RU" sz="2200" kern="100" dirty="0">
                          <a:effectLst/>
                        </a:rPr>
                        <a:t>О</a:t>
                      </a:r>
                      <a:r>
                        <a:rPr lang="en-US" sz="2200" kern="100" dirty="0" err="1">
                          <a:effectLst/>
                        </a:rPr>
                        <a:t>бучение</a:t>
                      </a:r>
                      <a:endParaRPr lang="ru-RU" sz="2200" kern="100" dirty="0">
                        <a:effectLst/>
                      </a:endParaRPr>
                    </a:p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 err="1">
                          <a:effectLst/>
                        </a:rPr>
                        <a:t>всей</a:t>
                      </a:r>
                      <a:r>
                        <a:rPr lang="en-US" sz="2200" kern="100" dirty="0">
                          <a:effectLst/>
                        </a:rPr>
                        <a:t> </a:t>
                      </a:r>
                      <a:r>
                        <a:rPr lang="en-US" sz="2200" kern="100" dirty="0" err="1">
                          <a:effectLst/>
                        </a:rPr>
                        <a:t>модели</a:t>
                      </a:r>
                      <a:r>
                        <a:rPr lang="en-US" sz="2200" kern="100" dirty="0">
                          <a:effectLst/>
                        </a:rPr>
                        <a:t> 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ru-RU" sz="2200" kern="100" dirty="0">
                          <a:effectLst/>
                        </a:rPr>
                        <a:t>И</a:t>
                      </a:r>
                      <a:r>
                        <a:rPr lang="en-US" sz="2200" kern="100" dirty="0" err="1">
                          <a:effectLst/>
                        </a:rPr>
                        <a:t>зменение</a:t>
                      </a:r>
                      <a:r>
                        <a:rPr lang="en-US" sz="2200" kern="100" dirty="0">
                          <a:effectLst/>
                        </a:rPr>
                        <a:t> </a:t>
                      </a:r>
                      <a:r>
                        <a:rPr lang="en-US" sz="2200" kern="100" dirty="0" err="1">
                          <a:effectLst/>
                        </a:rPr>
                        <a:t>точности</a:t>
                      </a:r>
                      <a:r>
                        <a:rPr lang="en-US" sz="2200" kern="100" dirty="0">
                          <a:effectLst/>
                        </a:rPr>
                        <a:t> 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4118356"/>
                  </a:ext>
                </a:extLst>
              </a:tr>
              <a:tr h="531023">
                <a:tc>
                  <a:txBody>
                    <a:bodyPr/>
                    <a:lstStyle/>
                    <a:p>
                      <a:pPr marL="222250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resnet_50 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0.946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0,91</a:t>
                      </a:r>
                      <a:r>
                        <a:rPr lang="ru-RU" sz="2200" kern="100" dirty="0">
                          <a:effectLst/>
                        </a:rPr>
                        <a:t>5</a:t>
                      </a:r>
                      <a:r>
                        <a:rPr lang="en-US" sz="2200" kern="100" dirty="0">
                          <a:effectLst/>
                        </a:rPr>
                        <a:t> 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38100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>
                          <a:effectLst/>
                        </a:rPr>
                        <a:t>-3.49% </a:t>
                      </a:r>
                      <a:endParaRPr lang="en-US" sz="2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7316869"/>
                  </a:ext>
                </a:extLst>
              </a:tr>
              <a:tr h="531023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>
                          <a:effectLst/>
                        </a:rPr>
                        <a:t>efficientnet_lite0 </a:t>
                      </a:r>
                      <a:endParaRPr lang="en-US" sz="2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0.968 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0,946 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38100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>
                          <a:effectLst/>
                        </a:rPr>
                        <a:t>-2.25% </a:t>
                      </a:r>
                      <a:endParaRPr lang="en-US" sz="2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59863346"/>
                  </a:ext>
                </a:extLst>
              </a:tr>
              <a:tr h="531023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>
                          <a:effectLst/>
                        </a:rPr>
                        <a:t>efficientnet_lite1 </a:t>
                      </a:r>
                      <a:endParaRPr lang="en-US" sz="2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0,893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0,936 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3619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>
                          <a:effectLst/>
                        </a:rPr>
                        <a:t>4.55% </a:t>
                      </a:r>
                      <a:endParaRPr lang="en-US" sz="2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79634961"/>
                  </a:ext>
                </a:extLst>
              </a:tr>
              <a:tr h="531023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>
                          <a:effectLst/>
                        </a:rPr>
                        <a:t>efficientnet_lite2 </a:t>
                      </a:r>
                      <a:endParaRPr lang="en-US" sz="2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0,936 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0,946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3619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>
                          <a:effectLst/>
                        </a:rPr>
                        <a:t>1.12% </a:t>
                      </a:r>
                      <a:endParaRPr lang="en-US" sz="2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53529157"/>
                  </a:ext>
                </a:extLst>
              </a:tr>
              <a:tr h="531023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>
                          <a:effectLst/>
                        </a:rPr>
                        <a:t>efficientnet_lite3 </a:t>
                      </a:r>
                      <a:endParaRPr lang="en-US" sz="2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0,882 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0,925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3619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>
                          <a:effectLst/>
                        </a:rPr>
                        <a:t>4.6% </a:t>
                      </a:r>
                      <a:endParaRPr lang="en-US" sz="2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69092723"/>
                  </a:ext>
                </a:extLst>
              </a:tr>
              <a:tr h="531023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>
                          <a:effectLst/>
                        </a:rPr>
                        <a:t>efficientnet_lite4 </a:t>
                      </a:r>
                      <a:endParaRPr lang="en-US" sz="2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0,924 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0,968 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3619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4,47% 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39096738"/>
                  </a:ext>
                </a:extLst>
              </a:tr>
              <a:tr h="531023">
                <a:tc>
                  <a:txBody>
                    <a:bodyPr/>
                    <a:lstStyle/>
                    <a:p>
                      <a:pPr marL="100330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mobilenet_v2 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0.882 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0,936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36195" indent="-63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2200" kern="100" dirty="0">
                          <a:effectLst/>
                        </a:rPr>
                        <a:t>5.68% </a:t>
                      </a:r>
                      <a:endParaRPr lang="en-US" sz="2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995925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47AF7-4543-F6D5-F80C-05BCDE64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176E-EBC8-4645-94DF-C02DE42D4F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1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640</TotalTime>
  <Words>461</Words>
  <Application>Microsoft Office PowerPoint</Application>
  <PresentationFormat>On-screen Show (4:3)</PresentationFormat>
  <Paragraphs>122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Office Theme</vt:lpstr>
      <vt:lpstr>РАЗРАБОТКА МОБИЛЬНОГО ПРИЛОЖЕНИЯ ДЛЯ РАСПОЗНАВАНИЯ ДОСТОПРИМЕЧАТЕЛЬНОСТЕЙ НА ИЗОБРАЖЕНИИ СРЕДСТВАМИ МАШИННОГО ОБУЧЕНИЯ</vt:lpstr>
      <vt:lpstr>Постановка задачи</vt:lpstr>
      <vt:lpstr>Что нужно учесть?</vt:lpstr>
      <vt:lpstr>Датасет GoogleLandmarks</vt:lpstr>
      <vt:lpstr>Датасет RnDLandmark</vt:lpstr>
      <vt:lpstr>Обучение ResNet101 на PyTorch</vt:lpstr>
      <vt:lpstr>Библиотка TensorFlow Lite Model Maker </vt:lpstr>
      <vt:lpstr>Обучение эпохи и батчи</vt:lpstr>
      <vt:lpstr>Точность на тестовом наборе данных</vt:lpstr>
      <vt:lpstr>Ансамбль и голосование</vt:lpstr>
      <vt:lpstr>PowerPoint Presentation</vt:lpstr>
      <vt:lpstr>PowerPoint Presentation</vt:lpstr>
      <vt:lpstr>PowerPoint Presentation</vt:lpstr>
      <vt:lpstr>PowerPoint Presentation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РАСПОЗНАВАНИЯ ДОСТОПРИМЕЧАТЕЛЬНОСТЕЙ НА ИЗОБРАЖЕНИИ СРЕДСТВАМИ МАШИННОГО ОБУЧЕНИЯ</dc:title>
  <dc:creator>AelinaKond</dc:creator>
  <cp:lastModifiedBy>AelinaKond</cp:lastModifiedBy>
  <cp:revision>89</cp:revision>
  <dcterms:created xsi:type="dcterms:W3CDTF">2024-05-27T10:50:47Z</dcterms:created>
  <dcterms:modified xsi:type="dcterms:W3CDTF">2024-06-12T18:15:29Z</dcterms:modified>
</cp:coreProperties>
</file>