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DC7645-7452-45D4-BE75-18C11AA666BA}">
  <a:tblStyle styleId="{D1DC7645-7452-45D4-BE75-18C11AA666BA}"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bold.fntdata"/><Relationship Id="rId16" Type="http://schemas.openxmlformats.org/officeDocument/2006/relationships/slide" Target="slides/slide11.xml"/><Relationship Id="rId38" Type="http://schemas.openxmlformats.org/officeDocument/2006/relationships/font" Target="fonts/PTSans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php-fig.org/ps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symfony.com/doc/current/contributing/code/convent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GB"/>
              <a:t>TodoList</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GB"/>
              <a:t>Présentation du projet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Qu’est ce que la </a:t>
            </a:r>
            <a:r>
              <a:rPr lang="en-GB"/>
              <a:t>performance</a:t>
            </a:r>
            <a:r>
              <a:rPr lang="en-GB"/>
              <a:t> ?</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GB"/>
              <a:t>C’est la rapidité d’affichage de la page, pour l’utilisateur final.</a:t>
            </a:r>
          </a:p>
          <a:p>
            <a:pPr lvl="0">
              <a:spcBef>
                <a:spcPts val="0"/>
              </a:spcBef>
              <a:buNone/>
            </a:pPr>
            <a:r>
              <a:rPr lang="en-GB"/>
              <a:t>Elle est </a:t>
            </a:r>
            <a:r>
              <a:rPr lang="en-GB"/>
              <a:t>influencée</a:t>
            </a:r>
            <a:r>
              <a:rPr lang="en-GB"/>
              <a:t> par deux types d’actions :</a:t>
            </a:r>
          </a:p>
          <a:p>
            <a:pPr indent="-228600" lvl="0" marL="457200" rtl="0">
              <a:spcBef>
                <a:spcPts val="0"/>
              </a:spcBef>
              <a:buChar char="-"/>
            </a:pPr>
            <a:r>
              <a:rPr lang="en-GB"/>
              <a:t>Les actions Backend : temps d’exécution côté serveur.</a:t>
            </a:r>
          </a:p>
          <a:p>
            <a:pPr indent="-228600" lvl="0" marL="457200">
              <a:spcBef>
                <a:spcPts val="0"/>
              </a:spcBef>
              <a:buChar char="-"/>
            </a:pPr>
            <a:r>
              <a:rPr lang="en-GB"/>
              <a:t>Les actions Frontend : temps d’exécutions </a:t>
            </a:r>
            <a:r>
              <a:rPr lang="en-GB"/>
              <a:t>côté</a:t>
            </a:r>
            <a:r>
              <a:rPr lang="en-GB"/>
              <a:t> client et temps d’échanges avec le serveur.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Pourquoi se soucier de la performance ?</a:t>
            </a:r>
          </a:p>
        </p:txBody>
      </p:sp>
      <p:sp>
        <p:nvSpPr>
          <p:cNvPr id="130" name="Shape 130"/>
          <p:cNvSpPr txBox="1"/>
          <p:nvPr>
            <p:ph idx="1" type="body"/>
          </p:nvPr>
        </p:nvSpPr>
        <p:spPr>
          <a:xfrm>
            <a:off x="3942125" y="1266325"/>
            <a:ext cx="4890300" cy="3480900"/>
          </a:xfrm>
          <a:prstGeom prst="rect">
            <a:avLst/>
          </a:prstGeom>
        </p:spPr>
        <p:txBody>
          <a:bodyPr anchorCtr="0" anchor="t" bIns="91425" lIns="91425" rIns="91425" wrap="square" tIns="91425">
            <a:noAutofit/>
          </a:bodyPr>
          <a:lstStyle/>
          <a:p>
            <a:pPr lvl="0">
              <a:spcBef>
                <a:spcPts val="0"/>
              </a:spcBef>
              <a:buNone/>
            </a:pPr>
            <a:r>
              <a:rPr lang="en-GB"/>
              <a:t>D’après la dernière étude de google :</a:t>
            </a:r>
          </a:p>
          <a:p>
            <a:pPr lvl="0">
              <a:spcBef>
                <a:spcPts val="0"/>
              </a:spcBef>
              <a:buNone/>
            </a:pPr>
            <a:r>
              <a:rPr b="1" lang="en-GB" sz="1400" u="sng"/>
              <a:t>1 s :</a:t>
            </a:r>
            <a:r>
              <a:rPr lang="en-GB" sz="1400"/>
              <a:t> c’est la durée maximale ou l’utilisateur garde l’impression de fluidité.</a:t>
            </a:r>
          </a:p>
          <a:p>
            <a:pPr lvl="0">
              <a:spcBef>
                <a:spcPts val="0"/>
              </a:spcBef>
              <a:buNone/>
            </a:pPr>
            <a:r>
              <a:rPr lang="en-GB" sz="1400"/>
              <a:t>Au delà de ce délai le taux de rebond augmente très rapidement, garder l’utilisateur permet donc d’augmenter les profits.</a:t>
            </a:r>
          </a:p>
          <a:p>
            <a:pPr lvl="0">
              <a:spcBef>
                <a:spcPts val="0"/>
              </a:spcBef>
              <a:buNone/>
            </a:pPr>
            <a:r>
              <a:rPr lang="en-GB" sz="1400"/>
              <a:t>Cependant, l’amélioration des </a:t>
            </a:r>
            <a:r>
              <a:rPr lang="en-GB" sz="1400"/>
              <a:t>performances</a:t>
            </a:r>
            <a:r>
              <a:rPr lang="en-GB" sz="1400"/>
              <a:t> à aussi un coût.</a:t>
            </a:r>
          </a:p>
          <a:p>
            <a:pPr lvl="0">
              <a:spcBef>
                <a:spcPts val="0"/>
              </a:spcBef>
              <a:buNone/>
            </a:pPr>
            <a:r>
              <a:rPr lang="en-GB" sz="1400"/>
              <a:t>Il faut donc trouver </a:t>
            </a:r>
            <a:r>
              <a:rPr b="1" lang="en-GB" sz="1400"/>
              <a:t>le bon compromis </a:t>
            </a:r>
            <a:r>
              <a:rPr b="1" lang="en-GB" sz="1400"/>
              <a:t>performances</a:t>
            </a:r>
            <a:r>
              <a:rPr b="1" lang="en-GB" sz="1400"/>
              <a:t> / gain financier envisageable.</a:t>
            </a:r>
          </a:p>
        </p:txBody>
      </p:sp>
      <p:pic>
        <p:nvPicPr>
          <p:cNvPr descr="mobile-page-speed-768x536.png" id="131" name="Shape 131"/>
          <p:cNvPicPr preferRelativeResize="0"/>
          <p:nvPr/>
        </p:nvPicPr>
        <p:blipFill>
          <a:blip r:embed="rId3">
            <a:alphaModFix/>
          </a:blip>
          <a:stretch>
            <a:fillRect/>
          </a:stretch>
        </p:blipFill>
        <p:spPr>
          <a:xfrm>
            <a:off x="311700" y="1591700"/>
            <a:ext cx="3630424" cy="252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Performances : Backend</a:t>
            </a:r>
          </a:p>
        </p:txBody>
      </p:sp>
      <p:sp>
        <p:nvSpPr>
          <p:cNvPr id="137" name="Shape 137"/>
          <p:cNvSpPr txBox="1"/>
          <p:nvPr>
            <p:ph idx="1" type="body"/>
          </p:nvPr>
        </p:nvSpPr>
        <p:spPr>
          <a:xfrm>
            <a:off x="311700" y="1266325"/>
            <a:ext cx="8520600" cy="3508800"/>
          </a:xfrm>
          <a:prstGeom prst="rect">
            <a:avLst/>
          </a:prstGeom>
        </p:spPr>
        <p:txBody>
          <a:bodyPr anchorCtr="0" anchor="t" bIns="91425" lIns="91425" rIns="91425" wrap="square" tIns="91425">
            <a:noAutofit/>
          </a:bodyPr>
          <a:lstStyle/>
          <a:p>
            <a:pPr lvl="0">
              <a:spcBef>
                <a:spcPts val="0"/>
              </a:spcBef>
              <a:buNone/>
            </a:pPr>
            <a:r>
              <a:rPr lang="en-GB"/>
              <a:t>Métriques (relevés blackfire)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GB"/>
              <a:t>Temps d’exécution très </a:t>
            </a:r>
            <a:r>
              <a:rPr lang="en-GB"/>
              <a:t>raisonnables</a:t>
            </a:r>
            <a:r>
              <a:rPr lang="en-GB"/>
              <a:t>.</a:t>
            </a:r>
          </a:p>
          <a:p>
            <a:pPr lvl="0">
              <a:spcBef>
                <a:spcPts val="0"/>
              </a:spcBef>
              <a:buNone/>
            </a:pPr>
            <a:r>
              <a:t/>
            </a:r>
            <a:endParaRPr/>
          </a:p>
        </p:txBody>
      </p:sp>
      <p:graphicFrame>
        <p:nvGraphicFramePr>
          <p:cNvPr id="138" name="Shape 138"/>
          <p:cNvGraphicFramePr/>
          <p:nvPr/>
        </p:nvGraphicFramePr>
        <p:xfrm>
          <a:off x="396450" y="1678975"/>
          <a:ext cx="3000000" cy="3000000"/>
        </p:xfrm>
        <a:graphic>
          <a:graphicData uri="http://schemas.openxmlformats.org/drawingml/2006/table">
            <a:tbl>
              <a:tblPr>
                <a:noFill/>
                <a:tableStyleId>{D1DC7645-7452-45D4-BE75-18C11AA666BA}</a:tableStyleId>
              </a:tblPr>
              <a:tblGrid>
                <a:gridCol w="1206500"/>
                <a:gridCol w="1206500"/>
                <a:gridCol w="1206500"/>
                <a:gridCol w="1206500"/>
                <a:gridCol w="1206500"/>
                <a:gridCol w="1206500"/>
              </a:tblGrid>
              <a:tr h="381000">
                <a:tc>
                  <a:txBody>
                    <a:bodyPr>
                      <a:noAutofit/>
                    </a:bodyPr>
                    <a:lstStyle/>
                    <a:p>
                      <a:pPr lvl="0" rtl="0" algn="ctr">
                        <a:spcBef>
                          <a:spcPts val="0"/>
                        </a:spcBef>
                        <a:buNone/>
                      </a:pPr>
                      <a:r>
                        <a:rPr b="1" lang="en-GB" sz="1200">
                          <a:latin typeface="Times New Roman"/>
                          <a:ea typeface="Times New Roman"/>
                          <a:cs typeface="Times New Roman"/>
                          <a:sym typeface="Times New Roman"/>
                        </a:rPr>
                        <a:t>URI</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Temps execution Total</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I/O</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CPU</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Mémoire</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Réseau</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/users/create</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247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187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60.2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17.8 MB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719 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/tasks/create</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250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191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59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17.7 MB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1.28 KB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/tasks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351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292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58.9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16.3 MB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1.39 KB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/login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218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173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44.6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8.96 MB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0 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244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193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50.2</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14.1 MB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719 B</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Conseils d’amélioration : Backend</a:t>
            </a:r>
          </a:p>
        </p:txBody>
      </p:sp>
      <p:sp>
        <p:nvSpPr>
          <p:cNvPr id="144" name="Shape 14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GB"/>
              <a:t>Cependant</a:t>
            </a:r>
            <a:r>
              <a:rPr lang="en-GB"/>
              <a:t>, certaines pratiques peuvent être mises en place avec un coût relativement faible tout en améliorant grandement ces métriques et permettraient de prévenir une éventuelle surcharge du serveur en cas de forte affluence sur le site :</a:t>
            </a:r>
          </a:p>
          <a:p>
            <a:pPr indent="-228600" lvl="0" marL="457200" rtl="0">
              <a:lnSpc>
                <a:spcPct val="150000"/>
              </a:lnSpc>
              <a:spcBef>
                <a:spcPts val="0"/>
              </a:spcBef>
              <a:buChar char="-"/>
            </a:pPr>
            <a:r>
              <a:rPr lang="en-GB"/>
              <a:t>Mise en place du cache Symfony</a:t>
            </a:r>
          </a:p>
          <a:p>
            <a:pPr indent="-228600" lvl="0" marL="457200" rtl="0">
              <a:lnSpc>
                <a:spcPct val="150000"/>
              </a:lnSpc>
              <a:spcBef>
                <a:spcPts val="0"/>
              </a:spcBef>
              <a:buChar char="-"/>
            </a:pPr>
            <a:r>
              <a:rPr lang="en-GB"/>
              <a:t>Mise en place du cache Doctrine</a:t>
            </a:r>
          </a:p>
          <a:p>
            <a:pPr indent="-228600" lvl="0" marL="457200">
              <a:lnSpc>
                <a:spcPct val="150000"/>
              </a:lnSpc>
              <a:spcBef>
                <a:spcPts val="0"/>
              </a:spcBef>
              <a:buChar char="-"/>
            </a:pPr>
            <a:r>
              <a:rPr lang="en-GB"/>
              <a:t>Intégration des tests de performance dans les test phpunit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Performances</a:t>
            </a:r>
            <a:r>
              <a:rPr lang="en-GB"/>
              <a:t> : Frontend</a:t>
            </a:r>
          </a:p>
        </p:txBody>
      </p:sp>
      <p:sp>
        <p:nvSpPr>
          <p:cNvPr id="150" name="Shape 15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GB"/>
              <a:t>Il est difficile de relever des métriques sur ce point car le site est encore en local, mais certains points peuvent être relevés :</a:t>
            </a:r>
          </a:p>
          <a:p>
            <a:pPr indent="-228600" lvl="0" marL="457200" rtl="0">
              <a:lnSpc>
                <a:spcPct val="150000"/>
              </a:lnSpc>
              <a:spcBef>
                <a:spcPts val="0"/>
              </a:spcBef>
              <a:buChar char="-"/>
            </a:pPr>
            <a:r>
              <a:rPr lang="en-GB"/>
              <a:t>Les librairies JQuery et Bootstrap sont hébergées en local, il serait mieux venu d’appeler un CDN pour les charger.</a:t>
            </a:r>
          </a:p>
          <a:p>
            <a:pPr indent="-228600" lvl="0" marL="457200">
              <a:lnSpc>
                <a:spcPct val="150000"/>
              </a:lnSpc>
              <a:spcBef>
                <a:spcPts val="0"/>
              </a:spcBef>
              <a:buChar char="-"/>
            </a:pPr>
            <a:r>
              <a:rPr lang="en-GB"/>
              <a:t>Les fichiers CSS et JS ne sont ni minifiés, ni regroupés, un outils comme GULP pourrait permettre d’automatiser ces </a:t>
            </a:r>
            <a:r>
              <a:rPr lang="en-GB"/>
              <a:t>tâches</a:t>
            </a:r>
            <a:r>
              <a:rPr lang="en-GB"/>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Conclusion de l’audit :</a:t>
            </a:r>
          </a:p>
        </p:txBody>
      </p:sp>
      <p:sp>
        <p:nvSpPr>
          <p:cNvPr id="156" name="Shape 156"/>
          <p:cNvSpPr txBox="1"/>
          <p:nvPr>
            <p:ph idx="1" type="body"/>
          </p:nvPr>
        </p:nvSpPr>
        <p:spPr>
          <a:xfrm>
            <a:off x="311700" y="1898825"/>
            <a:ext cx="8520600" cy="1993500"/>
          </a:xfrm>
          <a:prstGeom prst="rect">
            <a:avLst/>
          </a:prstGeom>
        </p:spPr>
        <p:txBody>
          <a:bodyPr anchorCtr="0" anchor="t" bIns="91425" lIns="91425" rIns="91425" wrap="square" tIns="91425">
            <a:noAutofit/>
          </a:bodyPr>
          <a:lstStyle/>
          <a:p>
            <a:pPr lvl="0">
              <a:spcBef>
                <a:spcPts val="0"/>
              </a:spcBef>
              <a:buNone/>
            </a:pPr>
            <a:r>
              <a:rPr lang="en-GB"/>
              <a:t>Les principaux besoins en terme de refactoring sont d’ordre </a:t>
            </a:r>
            <a:r>
              <a:rPr lang="en-GB"/>
              <a:t>qualitatifs</a:t>
            </a:r>
            <a:r>
              <a:rPr lang="en-GB"/>
              <a:t>.</a:t>
            </a:r>
          </a:p>
          <a:p>
            <a:pPr lvl="0">
              <a:spcBef>
                <a:spcPts val="0"/>
              </a:spcBef>
              <a:buNone/>
            </a:pPr>
            <a:r>
              <a:t/>
            </a:r>
            <a:endParaRPr/>
          </a:p>
          <a:p>
            <a:pPr lvl="0">
              <a:spcBef>
                <a:spcPts val="0"/>
              </a:spcBef>
              <a:buNone/>
            </a:pPr>
            <a:r>
              <a:rPr lang="en-GB"/>
              <a:t>Cependant, certaines améliorations de </a:t>
            </a:r>
            <a:r>
              <a:rPr lang="en-GB"/>
              <a:t>performances</a:t>
            </a:r>
            <a:r>
              <a:rPr lang="en-GB"/>
              <a:t> sont faciles à mettre en place, et </a:t>
            </a:r>
            <a:r>
              <a:rPr lang="en-GB"/>
              <a:t>mériteraient</a:t>
            </a:r>
            <a:r>
              <a:rPr lang="en-GB"/>
              <a:t> donc d’être faites.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GB"/>
              <a:t>Documentation technique</a:t>
            </a:r>
          </a:p>
        </p:txBody>
      </p:sp>
      <p:sp>
        <p:nvSpPr>
          <p:cNvPr id="162" name="Shape 162"/>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GB"/>
              <a:t>La sécurité</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Préambule:</a:t>
            </a:r>
          </a:p>
        </p:txBody>
      </p:sp>
      <p:sp>
        <p:nvSpPr>
          <p:cNvPr id="168" name="Shape 16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GB"/>
              <a:t>La documentation technique fournie contient une description de chaque point d’entrée du site.</a:t>
            </a:r>
          </a:p>
          <a:p>
            <a:pPr lvl="0">
              <a:spcBef>
                <a:spcPts val="0"/>
              </a:spcBef>
              <a:buNone/>
            </a:pPr>
            <a:r>
              <a:t/>
            </a:r>
            <a:endParaRPr/>
          </a:p>
          <a:p>
            <a:pPr lvl="0">
              <a:spcBef>
                <a:spcPts val="0"/>
              </a:spcBef>
              <a:buNone/>
            </a:pPr>
            <a:r>
              <a:rPr lang="en-GB"/>
              <a:t>La demande concernant plus particulièrement l’authentification, je m’attarderai plus particulièrement à développer ce point.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1244100"/>
          </a:xfrm>
          <a:prstGeom prst="rect">
            <a:avLst/>
          </a:prstGeom>
        </p:spPr>
        <p:txBody>
          <a:bodyPr anchorCtr="0" anchor="t" bIns="91425" lIns="91425" rIns="91425" wrap="square" tIns="91425">
            <a:noAutofit/>
          </a:bodyPr>
          <a:lstStyle/>
          <a:p>
            <a:pPr lvl="0">
              <a:spcBef>
                <a:spcPts val="0"/>
              </a:spcBef>
              <a:buNone/>
            </a:pPr>
            <a:r>
              <a:rPr lang="en-GB"/>
              <a:t>Fonctionnement du processus d’autorisation Symfony :</a:t>
            </a:r>
          </a:p>
        </p:txBody>
      </p:sp>
      <p:pic>
        <p:nvPicPr>
          <p:cNvPr descr="420468.png" id="174" name="Shape 174"/>
          <p:cNvPicPr preferRelativeResize="0"/>
          <p:nvPr/>
        </p:nvPicPr>
        <p:blipFill>
          <a:blip r:embed="rId3">
            <a:alphaModFix/>
          </a:blip>
          <a:stretch>
            <a:fillRect/>
          </a:stretch>
        </p:blipFill>
        <p:spPr>
          <a:xfrm>
            <a:off x="2343450" y="1535700"/>
            <a:ext cx="4457100" cy="3149574"/>
          </a:xfrm>
          <a:prstGeom prst="rect">
            <a:avLst/>
          </a:prstGeom>
          <a:noFill/>
          <a:ln>
            <a:noFill/>
          </a:ln>
        </p:spPr>
      </p:pic>
      <p:sp>
        <p:nvSpPr>
          <p:cNvPr id="175" name="Shape 175"/>
          <p:cNvSpPr txBox="1"/>
          <p:nvPr/>
        </p:nvSpPr>
        <p:spPr>
          <a:xfrm>
            <a:off x="6422425" y="4601350"/>
            <a:ext cx="2409900" cy="236400"/>
          </a:xfrm>
          <a:prstGeom prst="rect">
            <a:avLst/>
          </a:prstGeom>
          <a:noFill/>
          <a:ln>
            <a:noFill/>
          </a:ln>
        </p:spPr>
        <p:txBody>
          <a:bodyPr anchorCtr="0" anchor="t" bIns="91425" lIns="91425" rIns="91425" wrap="square" tIns="91425">
            <a:noAutofit/>
          </a:bodyPr>
          <a:lstStyle/>
          <a:p>
            <a:pPr lvl="0">
              <a:spcBef>
                <a:spcPts val="0"/>
              </a:spcBef>
              <a:buNone/>
            </a:pPr>
            <a:r>
              <a:rPr b="1" lang="en-GB" sz="900"/>
              <a:t>Source :</a:t>
            </a:r>
            <a:r>
              <a:rPr lang="en-GB" sz="900"/>
              <a:t> http://www.openclassrooms.com</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Configuration :</a:t>
            </a:r>
          </a:p>
        </p:txBody>
      </p:sp>
      <p:sp>
        <p:nvSpPr>
          <p:cNvPr id="181" name="Shape 181"/>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GB"/>
              <a:t>S’effectue dans le fichier “</a:t>
            </a:r>
            <a:r>
              <a:rPr i="1" lang="en-GB"/>
              <a:t>app/config/security.yml</a:t>
            </a:r>
            <a:r>
              <a:rPr lang="en-GB"/>
              <a:t>” :</a:t>
            </a:r>
          </a:p>
          <a:p>
            <a:pPr lvl="0">
              <a:spcBef>
                <a:spcPts val="0"/>
              </a:spcBef>
              <a:buNone/>
            </a:pPr>
            <a:r>
              <a:rPr lang="en-GB"/>
              <a:t>Sous la clef “</a:t>
            </a:r>
            <a:r>
              <a:rPr i="1" lang="en-GB"/>
              <a:t>security</a:t>
            </a:r>
            <a:r>
              <a:rPr lang="en-GB"/>
              <a:t>” :</a:t>
            </a:r>
          </a:p>
          <a:p>
            <a:pPr indent="-317500" lvl="0" marL="457200" rtl="0">
              <a:spcBef>
                <a:spcPts val="0"/>
              </a:spcBef>
              <a:buSzPct val="100000"/>
              <a:buChar char="-"/>
            </a:pPr>
            <a:r>
              <a:rPr b="1" lang="en-GB" sz="1400"/>
              <a:t>encoders :</a:t>
            </a:r>
            <a:r>
              <a:rPr lang="en-GB" sz="1400"/>
              <a:t> définit le type d’encodage pour les mots de passe. </a:t>
            </a:r>
            <a:r>
              <a:rPr lang="en-GB" sz="1400">
                <a:solidFill>
                  <a:srgbClr val="FF0000"/>
                </a:solidFill>
              </a:rPr>
              <a:t>(Les mots de passe doivent </a:t>
            </a:r>
            <a:r>
              <a:rPr b="1" lang="en-GB" sz="1400">
                <a:solidFill>
                  <a:srgbClr val="FF0000"/>
                </a:solidFill>
              </a:rPr>
              <a:t>toujours</a:t>
            </a:r>
            <a:r>
              <a:rPr lang="en-GB" sz="1400">
                <a:solidFill>
                  <a:srgbClr val="FF0000"/>
                </a:solidFill>
              </a:rPr>
              <a:t> être cryptés).</a:t>
            </a:r>
          </a:p>
          <a:p>
            <a:pPr indent="-317500" lvl="0" marL="457200" rtl="0">
              <a:spcBef>
                <a:spcPts val="0"/>
              </a:spcBef>
              <a:buSzPct val="100000"/>
              <a:buChar char="-"/>
            </a:pPr>
            <a:r>
              <a:rPr b="1" lang="en-GB" sz="1400"/>
              <a:t>role-hierarchy :</a:t>
            </a:r>
            <a:r>
              <a:rPr lang="en-GB" sz="1400"/>
              <a:t> Définit les différents rôles, et leurs relations.</a:t>
            </a:r>
          </a:p>
          <a:p>
            <a:pPr indent="-317500" lvl="0" marL="457200" rtl="0">
              <a:spcBef>
                <a:spcPts val="0"/>
              </a:spcBef>
              <a:buSzPct val="100000"/>
              <a:buChar char="-"/>
            </a:pPr>
            <a:r>
              <a:rPr b="1" lang="en-GB" sz="1400"/>
              <a:t>providers : </a:t>
            </a:r>
            <a:r>
              <a:rPr lang="en-GB" sz="1400"/>
              <a:t>Indique à quel endroit retrouver l’utilisateur.</a:t>
            </a:r>
          </a:p>
          <a:p>
            <a:pPr indent="-317500" lvl="0" marL="457200" rtl="0">
              <a:spcBef>
                <a:spcPts val="0"/>
              </a:spcBef>
              <a:buSzPct val="100000"/>
              <a:buChar char="-"/>
            </a:pPr>
            <a:r>
              <a:rPr b="1" lang="en-GB" sz="1400"/>
              <a:t>firewalls :</a:t>
            </a:r>
            <a:r>
              <a:rPr lang="en-GB" sz="1400"/>
              <a:t> définit les paramètres des différents firewalls. C’est ici que nous retrouvons les différents paramètres de login, de logout, etc…</a:t>
            </a:r>
          </a:p>
          <a:p>
            <a:pPr indent="-317500" lvl="0" marL="457200">
              <a:spcBef>
                <a:spcPts val="0"/>
              </a:spcBef>
              <a:buSzPct val="100000"/>
              <a:buChar char="-"/>
            </a:pPr>
            <a:r>
              <a:rPr b="1" lang="en-GB" sz="1400"/>
              <a:t> acces_control :</a:t>
            </a:r>
            <a:r>
              <a:rPr lang="en-GB" sz="1400"/>
              <a:t> Définit les droits nécessaires pour accéder à une ressource.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Présentation de la demande :</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228600" lvl="0" marL="457200" rtl="0">
              <a:lnSpc>
                <a:spcPct val="200000"/>
              </a:lnSpc>
              <a:spcBef>
                <a:spcPts val="0"/>
              </a:spcBef>
              <a:buChar char="-"/>
            </a:pPr>
            <a:r>
              <a:rPr lang="en-GB"/>
              <a:t>Initialement une MVP</a:t>
            </a:r>
          </a:p>
          <a:p>
            <a:pPr indent="-228600" lvl="0" marL="457200" rtl="0">
              <a:lnSpc>
                <a:spcPct val="200000"/>
              </a:lnSpc>
              <a:spcBef>
                <a:spcPts val="0"/>
              </a:spcBef>
              <a:buChar char="-"/>
            </a:pPr>
            <a:r>
              <a:rPr lang="en-GB"/>
              <a:t>Amélioration et correction de bugs</a:t>
            </a:r>
          </a:p>
          <a:p>
            <a:pPr indent="-228600" lvl="0" marL="457200" rtl="0">
              <a:lnSpc>
                <a:spcPct val="200000"/>
              </a:lnSpc>
              <a:spcBef>
                <a:spcPts val="0"/>
              </a:spcBef>
              <a:buChar char="-"/>
            </a:pPr>
            <a:r>
              <a:rPr lang="en-GB"/>
              <a:t>Rédaction d’un audit de qualité et de </a:t>
            </a:r>
            <a:r>
              <a:rPr lang="en-GB"/>
              <a:t>performances</a:t>
            </a:r>
          </a:p>
          <a:p>
            <a:pPr indent="-228600" lvl="0" marL="457200" rtl="0">
              <a:lnSpc>
                <a:spcPct val="200000"/>
              </a:lnSpc>
              <a:spcBef>
                <a:spcPts val="0"/>
              </a:spcBef>
              <a:buChar char="-"/>
            </a:pPr>
            <a:r>
              <a:rPr lang="en-GB"/>
              <a:t>Rédaction d’une </a:t>
            </a:r>
            <a:r>
              <a:rPr lang="en-GB"/>
              <a:t>documentation</a:t>
            </a:r>
            <a:r>
              <a:rPr lang="en-GB"/>
              <a:t> technique</a:t>
            </a:r>
          </a:p>
          <a:p>
            <a:pPr indent="-228600" lvl="0" marL="457200" rtl="0">
              <a:lnSpc>
                <a:spcPct val="200000"/>
              </a:lnSpc>
              <a:spcBef>
                <a:spcPts val="0"/>
              </a:spcBef>
              <a:buChar char="-"/>
            </a:pPr>
            <a:r>
              <a:rPr lang="en-GB"/>
              <a:t>Rédaction d’un document de contribution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1257900"/>
          </a:xfrm>
          <a:prstGeom prst="rect">
            <a:avLst/>
          </a:prstGeom>
        </p:spPr>
        <p:txBody>
          <a:bodyPr anchorCtr="0" anchor="t" bIns="91425" lIns="91425" rIns="91425" wrap="square" tIns="91425">
            <a:noAutofit/>
          </a:bodyPr>
          <a:lstStyle/>
          <a:p>
            <a:pPr lvl="0">
              <a:spcBef>
                <a:spcPts val="0"/>
              </a:spcBef>
              <a:buNone/>
            </a:pPr>
            <a:r>
              <a:rPr lang="en-GB"/>
              <a:t>Afficher une partie de la page en </a:t>
            </a:r>
            <a:r>
              <a:rPr lang="en-GB"/>
              <a:t>fonction</a:t>
            </a:r>
            <a:r>
              <a:rPr lang="en-GB"/>
              <a:t> des droits :</a:t>
            </a:r>
          </a:p>
        </p:txBody>
      </p:sp>
      <p:sp>
        <p:nvSpPr>
          <p:cNvPr id="187" name="Shape 187"/>
          <p:cNvSpPr txBox="1"/>
          <p:nvPr>
            <p:ph idx="1" type="body"/>
          </p:nvPr>
        </p:nvSpPr>
        <p:spPr>
          <a:xfrm>
            <a:off x="311700" y="1584750"/>
            <a:ext cx="8520600" cy="3419700"/>
          </a:xfrm>
          <a:prstGeom prst="rect">
            <a:avLst/>
          </a:prstGeom>
        </p:spPr>
        <p:txBody>
          <a:bodyPr anchorCtr="0" anchor="t" bIns="91425" lIns="91425" rIns="91425" wrap="square" tIns="91425">
            <a:noAutofit/>
          </a:bodyPr>
          <a:lstStyle/>
          <a:p>
            <a:pPr lvl="0">
              <a:spcBef>
                <a:spcPts val="0"/>
              </a:spcBef>
              <a:buNone/>
            </a:pPr>
            <a:r>
              <a:rPr lang="en-GB"/>
              <a:t>Twig permet aussi de personnaliser la vue en fonction des droits de l’utilisateur. Pour </a:t>
            </a:r>
            <a:r>
              <a:rPr lang="en-GB"/>
              <a:t>cela</a:t>
            </a:r>
            <a:r>
              <a:rPr lang="en-GB"/>
              <a:t> il suffit d’utiliser la même syntaxe que pour la gestion de l’affichage du bouton “créer un utilisateur” :</a:t>
            </a:r>
          </a:p>
          <a:p>
            <a:pPr lvl="0">
              <a:lnSpc>
                <a:spcPct val="100000"/>
              </a:lnSpc>
              <a:spcBef>
                <a:spcPts val="0"/>
              </a:spcBef>
              <a:spcAft>
                <a:spcPts val="0"/>
              </a:spcAft>
              <a:buNone/>
            </a:pPr>
            <a:r>
              <a:rPr lang="en-GB" sz="1100">
                <a:solidFill>
                  <a:srgbClr val="F8F8F2"/>
                </a:solidFill>
                <a:highlight>
                  <a:srgbClr val="272822"/>
                </a:highlight>
                <a:latin typeface="Arial"/>
                <a:ea typeface="Arial"/>
                <a:cs typeface="Arial"/>
                <a:sym typeface="Arial"/>
              </a:rPr>
              <a:t>{% </a:t>
            </a:r>
            <a:r>
              <a:rPr lang="en-GB" sz="1100">
                <a:solidFill>
                  <a:srgbClr val="F92672"/>
                </a:solidFill>
                <a:highlight>
                  <a:srgbClr val="272822"/>
                </a:highlight>
                <a:latin typeface="Arial"/>
                <a:ea typeface="Arial"/>
                <a:cs typeface="Arial"/>
                <a:sym typeface="Arial"/>
              </a:rPr>
              <a:t>if </a:t>
            </a:r>
            <a:r>
              <a:rPr lang="en-GB" sz="1100">
                <a:solidFill>
                  <a:srgbClr val="F8F8F2"/>
                </a:solidFill>
                <a:highlight>
                  <a:srgbClr val="272822"/>
                </a:highlight>
                <a:latin typeface="Arial"/>
                <a:ea typeface="Arial"/>
                <a:cs typeface="Arial"/>
                <a:sym typeface="Arial"/>
              </a:rPr>
              <a:t>is_granted(</a:t>
            </a:r>
            <a:r>
              <a:rPr lang="en-GB" sz="1100">
                <a:solidFill>
                  <a:srgbClr val="E6DB74"/>
                </a:solidFill>
                <a:highlight>
                  <a:srgbClr val="272822"/>
                </a:highlight>
                <a:latin typeface="Arial"/>
                <a:ea typeface="Arial"/>
                <a:cs typeface="Arial"/>
                <a:sym typeface="Arial"/>
              </a:rPr>
              <a:t>'ROLE_ADMIN'</a:t>
            </a:r>
            <a:r>
              <a:rPr lang="en-GB" sz="1100">
                <a:solidFill>
                  <a:srgbClr val="F8F8F2"/>
                </a:solidFill>
                <a:highlight>
                  <a:srgbClr val="272822"/>
                </a:highlight>
                <a:latin typeface="Arial"/>
                <a:ea typeface="Arial"/>
                <a:cs typeface="Arial"/>
                <a:sym typeface="Arial"/>
              </a:rPr>
              <a:t>) %}</a:t>
            </a:r>
          </a:p>
          <a:p>
            <a:pPr lvl="0">
              <a:lnSpc>
                <a:spcPct val="100000"/>
              </a:lnSpc>
              <a:spcBef>
                <a:spcPts val="0"/>
              </a:spcBef>
              <a:spcAft>
                <a:spcPts val="0"/>
              </a:spcAft>
              <a:buNone/>
            </a:pPr>
            <a:r>
              <a:rPr lang="en-GB" sz="1100">
                <a:solidFill>
                  <a:srgbClr val="F8F8F2"/>
                </a:solidFill>
                <a:highlight>
                  <a:srgbClr val="272822"/>
                </a:highlight>
                <a:latin typeface="Arial"/>
                <a:ea typeface="Arial"/>
                <a:cs typeface="Arial"/>
                <a:sym typeface="Arial"/>
              </a:rPr>
              <a:t>&lt;</a:t>
            </a:r>
            <a:r>
              <a:rPr b="1" lang="en-GB" sz="1100">
                <a:solidFill>
                  <a:srgbClr val="E3E3FF"/>
                </a:solidFill>
                <a:highlight>
                  <a:srgbClr val="272822"/>
                </a:highlight>
                <a:latin typeface="Arial"/>
                <a:ea typeface="Arial"/>
                <a:cs typeface="Arial"/>
                <a:sym typeface="Arial"/>
              </a:rPr>
              <a:t>a </a:t>
            </a:r>
            <a:r>
              <a:rPr lang="en-GB" sz="1100">
                <a:solidFill>
                  <a:srgbClr val="A6E22E"/>
                </a:solidFill>
                <a:highlight>
                  <a:srgbClr val="272822"/>
                </a:highlight>
                <a:latin typeface="Arial"/>
                <a:ea typeface="Arial"/>
                <a:cs typeface="Arial"/>
                <a:sym typeface="Arial"/>
              </a:rPr>
              <a:t>href=</a:t>
            </a:r>
            <a:r>
              <a:rPr b="1" lang="en-GB" sz="1100">
                <a:solidFill>
                  <a:srgbClr val="E6DB74"/>
                </a:solidFill>
                <a:highlight>
                  <a:srgbClr val="272822"/>
                </a:highlight>
                <a:latin typeface="Arial"/>
                <a:ea typeface="Arial"/>
                <a:cs typeface="Arial"/>
                <a:sym typeface="Arial"/>
              </a:rPr>
              <a:t>"</a:t>
            </a:r>
            <a:r>
              <a:rPr lang="en-GB" sz="1100">
                <a:solidFill>
                  <a:srgbClr val="F8F8F2"/>
                </a:solidFill>
                <a:highlight>
                  <a:srgbClr val="272822"/>
                </a:highlight>
                <a:latin typeface="Arial"/>
                <a:ea typeface="Arial"/>
                <a:cs typeface="Arial"/>
                <a:sym typeface="Arial"/>
              </a:rPr>
              <a:t>{{ path(</a:t>
            </a:r>
            <a:r>
              <a:rPr lang="en-GB" sz="1100">
                <a:solidFill>
                  <a:srgbClr val="E6DB74"/>
                </a:solidFill>
                <a:highlight>
                  <a:srgbClr val="272822"/>
                </a:highlight>
                <a:latin typeface="Arial"/>
                <a:ea typeface="Arial"/>
                <a:cs typeface="Arial"/>
                <a:sym typeface="Arial"/>
              </a:rPr>
              <a:t>'user_create'</a:t>
            </a:r>
            <a:r>
              <a:rPr lang="en-GB" sz="1100">
                <a:solidFill>
                  <a:srgbClr val="F8F8F2"/>
                </a:solidFill>
                <a:highlight>
                  <a:srgbClr val="272822"/>
                </a:highlight>
                <a:latin typeface="Arial"/>
                <a:ea typeface="Arial"/>
                <a:cs typeface="Arial"/>
                <a:sym typeface="Arial"/>
              </a:rPr>
              <a:t>) }}</a:t>
            </a:r>
            <a:r>
              <a:rPr b="1" lang="en-GB" sz="1100">
                <a:solidFill>
                  <a:srgbClr val="E6DB74"/>
                </a:solidFill>
                <a:highlight>
                  <a:srgbClr val="272822"/>
                </a:highlight>
                <a:latin typeface="Arial"/>
                <a:ea typeface="Arial"/>
                <a:cs typeface="Arial"/>
                <a:sym typeface="Arial"/>
              </a:rPr>
              <a:t>" </a:t>
            </a:r>
            <a:r>
              <a:rPr lang="en-GB" sz="1100">
                <a:solidFill>
                  <a:srgbClr val="A6E22E"/>
                </a:solidFill>
                <a:highlight>
                  <a:srgbClr val="272822"/>
                </a:highlight>
                <a:latin typeface="Arial"/>
                <a:ea typeface="Arial"/>
                <a:cs typeface="Arial"/>
                <a:sym typeface="Arial"/>
              </a:rPr>
              <a:t>class=</a:t>
            </a:r>
            <a:r>
              <a:rPr b="1" lang="en-GB" sz="1100">
                <a:solidFill>
                  <a:srgbClr val="E6DB74"/>
                </a:solidFill>
                <a:highlight>
                  <a:srgbClr val="272822"/>
                </a:highlight>
                <a:latin typeface="Arial"/>
                <a:ea typeface="Arial"/>
                <a:cs typeface="Arial"/>
                <a:sym typeface="Arial"/>
              </a:rPr>
              <a:t>"btn btn-primary"</a:t>
            </a:r>
            <a:r>
              <a:rPr lang="en-GB" sz="1100">
                <a:solidFill>
                  <a:srgbClr val="F8F8F2"/>
                </a:solidFill>
                <a:highlight>
                  <a:srgbClr val="272822"/>
                </a:highlight>
                <a:latin typeface="Arial"/>
                <a:ea typeface="Arial"/>
                <a:cs typeface="Arial"/>
                <a:sym typeface="Arial"/>
              </a:rPr>
              <a:t>&gt;</a:t>
            </a:r>
            <a:r>
              <a:rPr b="1" lang="en-GB" sz="1100">
                <a:solidFill>
                  <a:srgbClr val="F8F8F2"/>
                </a:solidFill>
                <a:highlight>
                  <a:srgbClr val="272822"/>
                </a:highlight>
                <a:latin typeface="Arial"/>
                <a:ea typeface="Arial"/>
                <a:cs typeface="Arial"/>
                <a:sym typeface="Arial"/>
              </a:rPr>
              <a:t>Créer un utilisateur</a:t>
            </a:r>
            <a:r>
              <a:rPr lang="en-GB" sz="1100">
                <a:solidFill>
                  <a:srgbClr val="F8F8F2"/>
                </a:solidFill>
                <a:highlight>
                  <a:srgbClr val="272822"/>
                </a:highlight>
                <a:latin typeface="Arial"/>
                <a:ea typeface="Arial"/>
                <a:cs typeface="Arial"/>
                <a:sym typeface="Arial"/>
              </a:rPr>
              <a:t>&lt;/</a:t>
            </a:r>
            <a:r>
              <a:rPr b="1" lang="en-GB" sz="1100">
                <a:solidFill>
                  <a:srgbClr val="E3E3FF"/>
                </a:solidFill>
                <a:highlight>
                  <a:srgbClr val="272822"/>
                </a:highlight>
                <a:latin typeface="Arial"/>
                <a:ea typeface="Arial"/>
                <a:cs typeface="Arial"/>
                <a:sym typeface="Arial"/>
              </a:rPr>
              <a:t>a</a:t>
            </a:r>
            <a:r>
              <a:rPr lang="en-GB" sz="1100">
                <a:solidFill>
                  <a:srgbClr val="F8F8F2"/>
                </a:solidFill>
                <a:highlight>
                  <a:srgbClr val="272822"/>
                </a:highlight>
                <a:latin typeface="Arial"/>
                <a:ea typeface="Arial"/>
                <a:cs typeface="Arial"/>
                <a:sym typeface="Arial"/>
              </a:rPr>
              <a:t>&gt;</a:t>
            </a:r>
          </a:p>
          <a:p>
            <a:pPr lvl="0" rtl="0">
              <a:lnSpc>
                <a:spcPct val="100000"/>
              </a:lnSpc>
              <a:spcBef>
                <a:spcPts val="0"/>
              </a:spcBef>
              <a:spcAft>
                <a:spcPts val="0"/>
              </a:spcAft>
              <a:buNone/>
            </a:pPr>
            <a:r>
              <a:rPr lang="en-GB" sz="1100">
                <a:solidFill>
                  <a:srgbClr val="F8F8F2"/>
                </a:solidFill>
                <a:highlight>
                  <a:srgbClr val="272822"/>
                </a:highlight>
                <a:latin typeface="Arial"/>
                <a:ea typeface="Arial"/>
                <a:cs typeface="Arial"/>
                <a:sym typeface="Arial"/>
              </a:rPr>
              <a:t>{% </a:t>
            </a:r>
            <a:r>
              <a:rPr lang="en-GB" sz="1100">
                <a:solidFill>
                  <a:srgbClr val="F92672"/>
                </a:solidFill>
                <a:highlight>
                  <a:srgbClr val="272822"/>
                </a:highlight>
                <a:latin typeface="Arial"/>
                <a:ea typeface="Arial"/>
                <a:cs typeface="Arial"/>
                <a:sym typeface="Arial"/>
              </a:rPr>
              <a:t>endif </a:t>
            </a:r>
            <a:r>
              <a:rPr lang="en-GB" sz="1100">
                <a:solidFill>
                  <a:srgbClr val="F8F8F2"/>
                </a:solidFill>
                <a:highlight>
                  <a:srgbClr val="272822"/>
                </a:highlight>
                <a:latin typeface="Arial"/>
                <a:ea typeface="Arial"/>
                <a:cs typeface="Arial"/>
                <a:sym typeface="Arial"/>
              </a:rPr>
              <a:t>%}</a:t>
            </a:r>
          </a:p>
          <a:p>
            <a:pPr lvl="0">
              <a:lnSpc>
                <a:spcPct val="100000"/>
              </a:lnSpc>
              <a:spcBef>
                <a:spcPts val="0"/>
              </a:spcBef>
              <a:spcAft>
                <a:spcPts val="0"/>
              </a:spcAft>
              <a:buNone/>
            </a:pPr>
            <a:r>
              <a:t/>
            </a:r>
            <a:endParaRPr sz="1100">
              <a:solidFill>
                <a:srgbClr val="F8F8F2"/>
              </a:solidFill>
              <a:highlight>
                <a:srgbClr val="272822"/>
              </a:highlight>
              <a:latin typeface="Arial"/>
              <a:ea typeface="Arial"/>
              <a:cs typeface="Arial"/>
              <a:sym typeface="Arial"/>
            </a:endParaRPr>
          </a:p>
          <a:p>
            <a:pPr lvl="0">
              <a:spcBef>
                <a:spcPts val="0"/>
              </a:spcBef>
              <a:buNone/>
            </a:pPr>
            <a:r>
              <a:rPr lang="en-GB"/>
              <a:t>On peut aussi, par exemple, faire appel à des paramètres du firewall tels que : </a:t>
            </a:r>
          </a:p>
          <a:p>
            <a:pPr lvl="0" rtl="0">
              <a:lnSpc>
                <a:spcPct val="100000"/>
              </a:lnSpc>
              <a:spcBef>
                <a:spcPts val="0"/>
              </a:spcBef>
              <a:spcAft>
                <a:spcPts val="0"/>
              </a:spcAft>
              <a:buNone/>
            </a:pPr>
            <a:r>
              <a:rPr lang="en-GB" sz="1100">
                <a:solidFill>
                  <a:srgbClr val="000000"/>
                </a:solidFill>
                <a:highlight>
                  <a:srgbClr val="FFFFFF"/>
                </a:highlight>
                <a:latin typeface="Arial"/>
                <a:ea typeface="Arial"/>
                <a:cs typeface="Arial"/>
                <a:sym typeface="Arial"/>
              </a:rPr>
              <a:t>    </a:t>
            </a:r>
            <a:r>
              <a:rPr lang="en-GB" sz="1100">
                <a:solidFill>
                  <a:srgbClr val="F8F8F2"/>
                </a:solidFill>
                <a:highlight>
                  <a:srgbClr val="272822"/>
                </a:highlight>
                <a:latin typeface="Arial"/>
                <a:ea typeface="Arial"/>
                <a:cs typeface="Arial"/>
                <a:sym typeface="Arial"/>
              </a:rPr>
              <a:t>{% </a:t>
            </a:r>
            <a:r>
              <a:rPr lang="en-GB" sz="1100">
                <a:solidFill>
                  <a:srgbClr val="F92672"/>
                </a:solidFill>
                <a:highlight>
                  <a:srgbClr val="272822"/>
                </a:highlight>
                <a:latin typeface="Arial"/>
                <a:ea typeface="Arial"/>
                <a:cs typeface="Arial"/>
                <a:sym typeface="Arial"/>
              </a:rPr>
              <a:t>if </a:t>
            </a:r>
            <a:r>
              <a:rPr lang="en-GB" sz="1100">
                <a:solidFill>
                  <a:srgbClr val="F8F8F2"/>
                </a:solidFill>
                <a:highlight>
                  <a:srgbClr val="272822"/>
                </a:highlight>
                <a:latin typeface="Arial"/>
                <a:ea typeface="Arial"/>
                <a:cs typeface="Arial"/>
                <a:sym typeface="Arial"/>
              </a:rPr>
              <a:t>is_granted(</a:t>
            </a:r>
            <a:r>
              <a:rPr lang="en-GB" sz="1100">
                <a:solidFill>
                  <a:srgbClr val="E6DB74"/>
                </a:solidFill>
                <a:highlight>
                  <a:srgbClr val="272822"/>
                </a:highlight>
                <a:latin typeface="Arial"/>
                <a:ea typeface="Arial"/>
                <a:cs typeface="Arial"/>
                <a:sym typeface="Arial"/>
              </a:rPr>
              <a:t>'IS_AUTHENTICATED_FULLY’</a:t>
            </a:r>
            <a:r>
              <a:rPr lang="en-GB" sz="1100">
                <a:solidFill>
                  <a:srgbClr val="F8F8F2"/>
                </a:solidFill>
                <a:highlight>
                  <a:srgbClr val="272822"/>
                </a:highlight>
                <a:latin typeface="Arial"/>
                <a:ea typeface="Arial"/>
                <a:cs typeface="Arial"/>
                <a:sym typeface="Arial"/>
              </a:rPr>
              <a:t>) %}</a:t>
            </a:r>
          </a:p>
          <a:p>
            <a:pPr lvl="0" rtl="0">
              <a:lnSpc>
                <a:spcPct val="100000"/>
              </a:lnSpc>
              <a:spcBef>
                <a:spcPts val="0"/>
              </a:spcBef>
              <a:spcAft>
                <a:spcPts val="0"/>
              </a:spcAft>
              <a:buNone/>
            </a:pPr>
            <a:r>
              <a:t/>
            </a:r>
            <a:endParaRPr sz="1100">
              <a:solidFill>
                <a:srgbClr val="F8F8F2"/>
              </a:solidFill>
              <a:highlight>
                <a:srgbClr val="272822"/>
              </a:highlight>
              <a:latin typeface="Arial"/>
              <a:ea typeface="Arial"/>
              <a:cs typeface="Arial"/>
              <a:sym typeface="Arial"/>
            </a:endParaRPr>
          </a:p>
          <a:p>
            <a:pPr lvl="0" rtl="0">
              <a:lnSpc>
                <a:spcPct val="115000"/>
              </a:lnSpc>
              <a:spcBef>
                <a:spcPts val="0"/>
              </a:spcBef>
              <a:spcAft>
                <a:spcPts val="1000"/>
              </a:spcAft>
              <a:buNone/>
            </a:pPr>
            <a:r>
              <a:rPr lang="en-GB"/>
              <a:t>On peut aussi récupérer l’entité User directement dans la vue par exemple :</a:t>
            </a:r>
          </a:p>
          <a:p>
            <a:pPr indent="0" lvl="0" marL="139700" marR="139700" rtl="0">
              <a:lnSpc>
                <a:spcPct val="115000"/>
              </a:lnSpc>
              <a:spcBef>
                <a:spcPts val="0"/>
              </a:spcBef>
              <a:spcAft>
                <a:spcPts val="0"/>
              </a:spcAft>
              <a:buNone/>
            </a:pPr>
            <a:r>
              <a:rPr lang="en-GB" sz="1100">
                <a:solidFill>
                  <a:srgbClr val="CCCCCC"/>
                </a:solidFill>
                <a:highlight>
                  <a:srgbClr val="18171B"/>
                </a:highlight>
                <a:latin typeface="Consolas"/>
                <a:ea typeface="Consolas"/>
                <a:cs typeface="Consolas"/>
                <a:sym typeface="Consolas"/>
              </a:rPr>
              <a:t>&lt;p&gt;</a:t>
            </a:r>
            <a:r>
              <a:rPr lang="en-GB" sz="1100">
                <a:solidFill>
                  <a:srgbClr val="FFFFFF"/>
                </a:solidFill>
                <a:highlight>
                  <a:srgbClr val="18171B"/>
                </a:highlight>
                <a:latin typeface="Consolas"/>
                <a:ea typeface="Consolas"/>
                <a:cs typeface="Consolas"/>
                <a:sym typeface="Consolas"/>
              </a:rPr>
              <a:t>Username: </a:t>
            </a:r>
            <a:r>
              <a:rPr lang="en-GB" sz="1100">
                <a:solidFill>
                  <a:srgbClr val="A0A0A0"/>
                </a:solidFill>
                <a:highlight>
                  <a:srgbClr val="18171B"/>
                </a:highlight>
                <a:latin typeface="Consolas"/>
                <a:ea typeface="Consolas"/>
                <a:cs typeface="Consolas"/>
                <a:sym typeface="Consolas"/>
              </a:rPr>
              <a:t>{{</a:t>
            </a:r>
            <a:r>
              <a:rPr lang="en-GB" sz="1100">
                <a:solidFill>
                  <a:srgbClr val="FFFFFF"/>
                </a:solidFill>
                <a:highlight>
                  <a:srgbClr val="18171B"/>
                </a:highlight>
                <a:latin typeface="Consolas"/>
                <a:ea typeface="Consolas"/>
                <a:cs typeface="Consolas"/>
                <a:sym typeface="Consolas"/>
              </a:rPr>
              <a:t> app.user.username </a:t>
            </a:r>
            <a:r>
              <a:rPr lang="en-GB" sz="1100">
                <a:solidFill>
                  <a:srgbClr val="A0A0A0"/>
                </a:solidFill>
                <a:highlight>
                  <a:srgbClr val="18171B"/>
                </a:highlight>
                <a:latin typeface="Consolas"/>
                <a:ea typeface="Consolas"/>
                <a:cs typeface="Consolas"/>
                <a:sym typeface="Consolas"/>
              </a:rPr>
              <a:t>}}</a:t>
            </a:r>
            <a:r>
              <a:rPr lang="en-GB" sz="1100">
                <a:solidFill>
                  <a:srgbClr val="CCCCCC"/>
                </a:solidFill>
                <a:highlight>
                  <a:srgbClr val="18171B"/>
                </a:highlight>
                <a:latin typeface="Consolas"/>
                <a:ea typeface="Consolas"/>
                <a:cs typeface="Consolas"/>
                <a:sym typeface="Consolas"/>
              </a:rPr>
              <a:t>&lt;/p&gt;</a:t>
            </a:r>
          </a:p>
          <a:p>
            <a:pPr lvl="0" rtl="0">
              <a:lnSpc>
                <a:spcPct val="100000"/>
              </a:lnSpc>
              <a:spcBef>
                <a:spcPts val="0"/>
              </a:spcBef>
              <a:spcAft>
                <a:spcPts val="0"/>
              </a:spcAft>
              <a:buNone/>
            </a:pPr>
            <a:r>
              <a:t/>
            </a:r>
            <a:endParaRPr sz="1100">
              <a:solidFill>
                <a:srgbClr val="F8F8F2"/>
              </a:solidFill>
              <a:highlight>
                <a:srgbClr val="272822"/>
              </a:highlight>
              <a:latin typeface="Arial"/>
              <a:ea typeface="Arial"/>
              <a:cs typeface="Arial"/>
              <a:sym typeface="Arial"/>
            </a:endParaRPr>
          </a:p>
          <a:p>
            <a:pPr lvl="0" rtl="0">
              <a:lnSpc>
                <a:spcPct val="100000"/>
              </a:lnSpc>
              <a:spcBef>
                <a:spcPts val="0"/>
              </a:spcBef>
              <a:spcAft>
                <a:spcPts val="0"/>
              </a:spcAft>
              <a:buNone/>
            </a:pPr>
            <a:r>
              <a:t/>
            </a:r>
            <a:endParaRPr sz="1100">
              <a:solidFill>
                <a:srgbClr val="F8F8F2"/>
              </a:solidFill>
              <a:highlight>
                <a:srgbClr val="272822"/>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Les droits dans un contrôleur :</a:t>
            </a:r>
          </a:p>
        </p:txBody>
      </p:sp>
      <p:sp>
        <p:nvSpPr>
          <p:cNvPr id="193" name="Shape 193"/>
          <p:cNvSpPr txBox="1"/>
          <p:nvPr>
            <p:ph idx="1" type="body"/>
          </p:nvPr>
        </p:nvSpPr>
        <p:spPr>
          <a:xfrm>
            <a:off x="311700" y="1266325"/>
            <a:ext cx="8520600" cy="3675600"/>
          </a:xfrm>
          <a:prstGeom prst="rect">
            <a:avLst/>
          </a:prstGeom>
        </p:spPr>
        <p:txBody>
          <a:bodyPr anchorCtr="0" anchor="t" bIns="91425" lIns="91425" rIns="91425" wrap="square" tIns="91425">
            <a:noAutofit/>
          </a:bodyPr>
          <a:lstStyle/>
          <a:p>
            <a:pPr lvl="0">
              <a:spcBef>
                <a:spcPts val="0"/>
              </a:spcBef>
              <a:buNone/>
            </a:pPr>
            <a:r>
              <a:rPr lang="en-GB"/>
              <a:t>Il est possible de conditionner l’affichage d’un </a:t>
            </a:r>
            <a:r>
              <a:rPr lang="en-GB"/>
              <a:t>contrôleur</a:t>
            </a:r>
            <a:r>
              <a:rPr lang="en-GB"/>
              <a:t> via les annotations :</a:t>
            </a:r>
          </a:p>
          <a:p>
            <a:pPr indent="0" lvl="0" marL="139700" marR="139700" rtl="0">
              <a:lnSpc>
                <a:spcPct val="100000"/>
              </a:lnSpc>
              <a:spcBef>
                <a:spcPts val="0"/>
              </a:spcBef>
              <a:spcAft>
                <a:spcPts val="0"/>
              </a:spcAft>
              <a:buNone/>
            </a:pPr>
            <a:r>
              <a:rPr lang="en-GB" sz="1000">
                <a:solidFill>
                  <a:srgbClr val="FF8400"/>
                </a:solidFill>
                <a:highlight>
                  <a:srgbClr val="18171B"/>
                </a:highlight>
                <a:latin typeface="Consolas"/>
                <a:ea typeface="Consolas"/>
                <a:cs typeface="Consolas"/>
                <a:sym typeface="Consolas"/>
              </a:rPr>
              <a:t>use</a:t>
            </a:r>
            <a:r>
              <a:rPr lang="en-GB" sz="1000">
                <a:solidFill>
                  <a:srgbClr val="FFFFFF"/>
                </a:solidFill>
                <a:highlight>
                  <a:srgbClr val="18171B"/>
                </a:highlight>
                <a:latin typeface="Consolas"/>
                <a:ea typeface="Consolas"/>
                <a:cs typeface="Consolas"/>
                <a:sym typeface="Consolas"/>
              </a:rPr>
              <a:t> Sensio\Bundle\FrameworkExtraBundle\Configuration\Security</a:t>
            </a:r>
            <a:r>
              <a:rPr lang="en-GB" sz="1000">
                <a:solidFill>
                  <a:srgbClr val="939393"/>
                </a:solidFill>
                <a:highlight>
                  <a:srgbClr val="18171B"/>
                </a:highlight>
                <a:latin typeface="Consolas"/>
                <a:ea typeface="Consolas"/>
                <a:cs typeface="Consolas"/>
                <a:sym typeface="Consolas"/>
              </a:rPr>
              <a:t>;</a:t>
            </a:r>
            <a:br>
              <a:rPr lang="en-GB" sz="1000">
                <a:solidFill>
                  <a:srgbClr val="FFFFFF"/>
                </a:solidFill>
                <a:highlight>
                  <a:srgbClr val="18171B"/>
                </a:highlight>
                <a:latin typeface="Consolas"/>
                <a:ea typeface="Consolas"/>
                <a:cs typeface="Consolas"/>
                <a:sym typeface="Consolas"/>
              </a:rPr>
            </a:br>
            <a:br>
              <a:rPr lang="en-GB" sz="1000">
                <a:solidFill>
                  <a:srgbClr val="FFFFFF"/>
                </a:solidFill>
                <a:highlight>
                  <a:srgbClr val="18171B"/>
                </a:highlight>
                <a:latin typeface="Consolas"/>
                <a:ea typeface="Consolas"/>
                <a:cs typeface="Consolas"/>
                <a:sym typeface="Consolas"/>
              </a:rPr>
            </a:br>
            <a:r>
              <a:rPr i="1" lang="en-GB" sz="1000">
                <a:solidFill>
                  <a:srgbClr val="B729D9"/>
                </a:solidFill>
                <a:highlight>
                  <a:srgbClr val="18171B"/>
                </a:highlight>
                <a:latin typeface="Consolas"/>
                <a:ea typeface="Consolas"/>
                <a:cs typeface="Consolas"/>
                <a:sym typeface="Consolas"/>
              </a:rPr>
              <a:t>/**</a:t>
            </a:r>
            <a:br>
              <a:rPr lang="en-GB" sz="1000">
                <a:solidFill>
                  <a:srgbClr val="FFFFFF"/>
                </a:solidFill>
                <a:highlight>
                  <a:srgbClr val="18171B"/>
                </a:highlight>
                <a:latin typeface="Consolas"/>
                <a:ea typeface="Consolas"/>
                <a:cs typeface="Consolas"/>
                <a:sym typeface="Consolas"/>
              </a:rPr>
            </a:br>
            <a:r>
              <a:rPr i="1" lang="en-GB" sz="1000">
                <a:solidFill>
                  <a:srgbClr val="B729D9"/>
                </a:solidFill>
                <a:highlight>
                  <a:srgbClr val="18171B"/>
                </a:highlight>
                <a:latin typeface="Consolas"/>
                <a:ea typeface="Consolas"/>
                <a:cs typeface="Consolas"/>
                <a:sym typeface="Consolas"/>
              </a:rPr>
              <a:t> * @Security("has_role('ROLE_ADMIN')")</a:t>
            </a:r>
            <a:br>
              <a:rPr lang="en-GB" sz="1000">
                <a:solidFill>
                  <a:srgbClr val="FFFFFF"/>
                </a:solidFill>
                <a:highlight>
                  <a:srgbClr val="18171B"/>
                </a:highlight>
                <a:latin typeface="Consolas"/>
                <a:ea typeface="Consolas"/>
                <a:cs typeface="Consolas"/>
                <a:sym typeface="Consolas"/>
              </a:rPr>
            </a:br>
            <a:r>
              <a:rPr i="1" lang="en-GB" sz="1000">
                <a:solidFill>
                  <a:srgbClr val="B729D9"/>
                </a:solidFill>
                <a:highlight>
                  <a:srgbClr val="18171B"/>
                </a:highlight>
                <a:latin typeface="Consolas"/>
                <a:ea typeface="Consolas"/>
                <a:cs typeface="Consolas"/>
                <a:sym typeface="Consolas"/>
              </a:rPr>
              <a:t> */</a:t>
            </a:r>
            <a:br>
              <a:rPr lang="en-GB" sz="1000">
                <a:solidFill>
                  <a:srgbClr val="FFFFFF"/>
                </a:solidFill>
                <a:highlight>
                  <a:srgbClr val="18171B"/>
                </a:highlight>
                <a:latin typeface="Consolas"/>
                <a:ea typeface="Consolas"/>
                <a:cs typeface="Consolas"/>
                <a:sym typeface="Consolas"/>
              </a:rPr>
            </a:br>
            <a:r>
              <a:rPr lang="en-GB" sz="1000">
                <a:solidFill>
                  <a:srgbClr val="FF8400"/>
                </a:solidFill>
                <a:highlight>
                  <a:srgbClr val="18171B"/>
                </a:highlight>
                <a:latin typeface="Consolas"/>
                <a:ea typeface="Consolas"/>
                <a:cs typeface="Consolas"/>
                <a:sym typeface="Consolas"/>
              </a:rPr>
              <a:t>public</a:t>
            </a:r>
            <a:r>
              <a:rPr lang="en-GB" sz="1000">
                <a:solidFill>
                  <a:srgbClr val="FFFFFF"/>
                </a:solidFill>
                <a:highlight>
                  <a:srgbClr val="18171B"/>
                </a:highlight>
                <a:latin typeface="Consolas"/>
                <a:ea typeface="Consolas"/>
                <a:cs typeface="Consolas"/>
                <a:sym typeface="Consolas"/>
              </a:rPr>
              <a:t> </a:t>
            </a:r>
            <a:r>
              <a:rPr lang="en-GB" sz="1000">
                <a:solidFill>
                  <a:srgbClr val="FF8400"/>
                </a:solidFill>
                <a:highlight>
                  <a:srgbClr val="18171B"/>
                </a:highlight>
                <a:latin typeface="Consolas"/>
                <a:ea typeface="Consolas"/>
                <a:cs typeface="Consolas"/>
                <a:sym typeface="Consolas"/>
              </a:rPr>
              <a:t>function</a:t>
            </a:r>
            <a:r>
              <a:rPr lang="en-GB" sz="1000">
                <a:solidFill>
                  <a:srgbClr val="FFFFFF"/>
                </a:solidFill>
                <a:highlight>
                  <a:srgbClr val="18171B"/>
                </a:highlight>
                <a:latin typeface="Consolas"/>
                <a:ea typeface="Consolas"/>
                <a:cs typeface="Consolas"/>
                <a:sym typeface="Consolas"/>
              </a:rPr>
              <a:t> helloAction</a:t>
            </a:r>
            <a:r>
              <a:rPr lang="en-GB" sz="1000">
                <a:solidFill>
                  <a:srgbClr val="939393"/>
                </a:solidFill>
                <a:highlight>
                  <a:srgbClr val="18171B"/>
                </a:highlight>
                <a:latin typeface="Consolas"/>
                <a:ea typeface="Consolas"/>
                <a:cs typeface="Consolas"/>
                <a:sym typeface="Consolas"/>
              </a:rPr>
              <a:t>(</a:t>
            </a:r>
            <a:r>
              <a:rPr lang="en-GB" sz="1000">
                <a:solidFill>
                  <a:srgbClr val="FFFFFF"/>
                </a:solidFill>
                <a:highlight>
                  <a:srgbClr val="18171B"/>
                </a:highlight>
                <a:latin typeface="Consolas"/>
                <a:ea typeface="Consolas"/>
                <a:cs typeface="Consolas"/>
                <a:sym typeface="Consolas"/>
              </a:rPr>
              <a:t>$name</a:t>
            </a:r>
            <a:r>
              <a:rPr lang="en-GB" sz="1000">
                <a:solidFill>
                  <a:srgbClr val="939393"/>
                </a:solidFill>
                <a:highlight>
                  <a:srgbClr val="18171B"/>
                </a:highlight>
                <a:latin typeface="Consolas"/>
                <a:ea typeface="Consolas"/>
                <a:cs typeface="Consolas"/>
                <a:sym typeface="Consolas"/>
              </a:rPr>
              <a:t>)</a:t>
            </a:r>
            <a:br>
              <a:rPr lang="en-GB" sz="1000">
                <a:solidFill>
                  <a:srgbClr val="FFFFFF"/>
                </a:solidFill>
                <a:highlight>
                  <a:srgbClr val="18171B"/>
                </a:highlight>
                <a:latin typeface="Consolas"/>
                <a:ea typeface="Consolas"/>
                <a:cs typeface="Consolas"/>
                <a:sym typeface="Consolas"/>
              </a:rPr>
            </a:br>
            <a:r>
              <a:rPr lang="en-GB" sz="1000">
                <a:solidFill>
                  <a:srgbClr val="939393"/>
                </a:solidFill>
                <a:highlight>
                  <a:srgbClr val="18171B"/>
                </a:highlight>
                <a:latin typeface="Consolas"/>
                <a:ea typeface="Consolas"/>
                <a:cs typeface="Consolas"/>
                <a:sym typeface="Consolas"/>
              </a:rPr>
              <a:t>{</a:t>
            </a:r>
            <a:br>
              <a:rPr lang="en-GB" sz="1000">
                <a:solidFill>
                  <a:srgbClr val="FFFFFF"/>
                </a:solidFill>
                <a:highlight>
                  <a:srgbClr val="18171B"/>
                </a:highlight>
                <a:latin typeface="Consolas"/>
                <a:ea typeface="Consolas"/>
                <a:cs typeface="Consolas"/>
                <a:sym typeface="Consolas"/>
              </a:rPr>
            </a:br>
            <a:r>
              <a:rPr lang="en-GB" sz="1000">
                <a:solidFill>
                  <a:srgbClr val="FFFFFF"/>
                </a:solidFill>
                <a:highlight>
                  <a:srgbClr val="18171B"/>
                </a:highlight>
                <a:latin typeface="Consolas"/>
                <a:ea typeface="Consolas"/>
                <a:cs typeface="Consolas"/>
                <a:sym typeface="Consolas"/>
              </a:rPr>
              <a:t>    </a:t>
            </a:r>
            <a:r>
              <a:rPr i="1" lang="en-GB" sz="1000">
                <a:solidFill>
                  <a:srgbClr val="B729D9"/>
                </a:solidFill>
                <a:highlight>
                  <a:srgbClr val="18171B"/>
                </a:highlight>
                <a:latin typeface="Consolas"/>
                <a:ea typeface="Consolas"/>
                <a:cs typeface="Consolas"/>
                <a:sym typeface="Consolas"/>
              </a:rPr>
              <a:t>// ...</a:t>
            </a:r>
            <a:br>
              <a:rPr lang="en-GB" sz="1000">
                <a:solidFill>
                  <a:srgbClr val="FFFFFF"/>
                </a:solidFill>
                <a:highlight>
                  <a:srgbClr val="18171B"/>
                </a:highlight>
                <a:latin typeface="Consolas"/>
                <a:ea typeface="Consolas"/>
                <a:cs typeface="Consolas"/>
                <a:sym typeface="Consolas"/>
              </a:rPr>
            </a:br>
            <a:r>
              <a:rPr lang="en-GB" sz="1000">
                <a:solidFill>
                  <a:srgbClr val="939393"/>
                </a:solidFill>
                <a:highlight>
                  <a:srgbClr val="18171B"/>
                </a:highlight>
                <a:latin typeface="Consolas"/>
                <a:ea typeface="Consolas"/>
                <a:cs typeface="Consolas"/>
                <a:sym typeface="Consolas"/>
              </a:rPr>
              <a:t>}</a:t>
            </a:r>
          </a:p>
          <a:p>
            <a:pPr indent="0" lvl="0" marL="139700" marR="139700" rtl="0">
              <a:lnSpc>
                <a:spcPct val="100000"/>
              </a:lnSpc>
              <a:spcBef>
                <a:spcPts val="0"/>
              </a:spcBef>
              <a:spcAft>
                <a:spcPts val="0"/>
              </a:spcAft>
              <a:buNone/>
            </a:pPr>
            <a:r>
              <a:t/>
            </a:r>
            <a:endParaRPr sz="1000">
              <a:solidFill>
                <a:srgbClr val="939393"/>
              </a:solidFill>
              <a:highlight>
                <a:srgbClr val="18171B"/>
              </a:highlight>
              <a:latin typeface="Consolas"/>
              <a:ea typeface="Consolas"/>
              <a:cs typeface="Consolas"/>
              <a:sym typeface="Consolas"/>
            </a:endParaRPr>
          </a:p>
          <a:p>
            <a:pPr lvl="0">
              <a:spcBef>
                <a:spcPts val="0"/>
              </a:spcBef>
              <a:buNone/>
            </a:pPr>
            <a:r>
              <a:rPr lang="en-GB"/>
              <a:t>Ou bien directement dans le contrôleur :</a:t>
            </a:r>
          </a:p>
          <a:p>
            <a:pPr indent="0" lvl="0" marL="139700" marR="139700" rtl="0">
              <a:lnSpc>
                <a:spcPct val="160000"/>
              </a:lnSpc>
              <a:spcBef>
                <a:spcPts val="0"/>
              </a:spcBef>
              <a:spcAft>
                <a:spcPts val="0"/>
              </a:spcAft>
              <a:buNone/>
            </a:pPr>
            <a:r>
              <a:rPr lang="en-GB" sz="1000">
                <a:solidFill>
                  <a:srgbClr val="FFFFFF"/>
                </a:solidFill>
                <a:highlight>
                  <a:srgbClr val="18171B"/>
                </a:highlight>
                <a:latin typeface="Consolas"/>
                <a:ea typeface="Consolas"/>
                <a:cs typeface="Consolas"/>
                <a:sym typeface="Consolas"/>
              </a:rPr>
              <a:t>$this</a:t>
            </a:r>
            <a:r>
              <a:rPr lang="en-GB" sz="1000">
                <a:solidFill>
                  <a:srgbClr val="E67700"/>
                </a:solidFill>
                <a:highlight>
                  <a:srgbClr val="18171B"/>
                </a:highlight>
                <a:latin typeface="Consolas"/>
                <a:ea typeface="Consolas"/>
                <a:cs typeface="Consolas"/>
                <a:sym typeface="Consolas"/>
              </a:rPr>
              <a:t>-&gt;</a:t>
            </a:r>
            <a:r>
              <a:rPr lang="en-GB" sz="1000">
                <a:solidFill>
                  <a:srgbClr val="FFFFFF"/>
                </a:solidFill>
                <a:highlight>
                  <a:srgbClr val="18171B"/>
                </a:highlight>
                <a:latin typeface="Consolas"/>
                <a:ea typeface="Consolas"/>
                <a:cs typeface="Consolas"/>
                <a:sym typeface="Consolas"/>
              </a:rPr>
              <a:t>get</a:t>
            </a:r>
            <a:r>
              <a:rPr lang="en-GB" sz="1000">
                <a:solidFill>
                  <a:srgbClr val="939393"/>
                </a:solidFill>
                <a:highlight>
                  <a:srgbClr val="18171B"/>
                </a:highlight>
                <a:latin typeface="Consolas"/>
                <a:ea typeface="Consolas"/>
                <a:cs typeface="Consolas"/>
                <a:sym typeface="Consolas"/>
              </a:rPr>
              <a:t>(</a:t>
            </a:r>
            <a:r>
              <a:rPr lang="en-GB" sz="1000">
                <a:solidFill>
                  <a:srgbClr val="56DB3A"/>
                </a:solidFill>
                <a:highlight>
                  <a:srgbClr val="18171B"/>
                </a:highlight>
                <a:latin typeface="Consolas"/>
                <a:ea typeface="Consolas"/>
                <a:cs typeface="Consolas"/>
                <a:sym typeface="Consolas"/>
              </a:rPr>
              <a:t>'security.authorization_checker'</a:t>
            </a:r>
            <a:r>
              <a:rPr lang="en-GB" sz="1000">
                <a:solidFill>
                  <a:srgbClr val="939393"/>
                </a:solidFill>
                <a:highlight>
                  <a:srgbClr val="18171B"/>
                </a:highlight>
                <a:latin typeface="Consolas"/>
                <a:ea typeface="Consolas"/>
                <a:cs typeface="Consolas"/>
                <a:sym typeface="Consolas"/>
              </a:rPr>
              <a:t>)</a:t>
            </a:r>
            <a:r>
              <a:rPr lang="en-GB" sz="1000">
                <a:solidFill>
                  <a:srgbClr val="E67700"/>
                </a:solidFill>
                <a:highlight>
                  <a:srgbClr val="18171B"/>
                </a:highlight>
                <a:latin typeface="Consolas"/>
                <a:ea typeface="Consolas"/>
                <a:cs typeface="Consolas"/>
                <a:sym typeface="Consolas"/>
              </a:rPr>
              <a:t>-&gt;</a:t>
            </a:r>
            <a:r>
              <a:rPr lang="en-GB" sz="1000">
                <a:solidFill>
                  <a:srgbClr val="FFFFFF"/>
                </a:solidFill>
                <a:highlight>
                  <a:srgbClr val="18171B"/>
                </a:highlight>
                <a:latin typeface="Consolas"/>
                <a:ea typeface="Consolas"/>
                <a:cs typeface="Consolas"/>
                <a:sym typeface="Consolas"/>
              </a:rPr>
              <a:t>isGranted</a:t>
            </a:r>
            <a:r>
              <a:rPr lang="en-GB" sz="1000">
                <a:solidFill>
                  <a:srgbClr val="939393"/>
                </a:solidFill>
                <a:highlight>
                  <a:srgbClr val="18171B"/>
                </a:highlight>
                <a:latin typeface="Consolas"/>
                <a:ea typeface="Consolas"/>
                <a:cs typeface="Consolas"/>
                <a:sym typeface="Consolas"/>
              </a:rPr>
              <a:t>(</a:t>
            </a:r>
            <a:r>
              <a:rPr lang="en-GB" sz="1000">
                <a:solidFill>
                  <a:srgbClr val="56DB3A"/>
                </a:solidFill>
                <a:highlight>
                  <a:srgbClr val="18171B"/>
                </a:highlight>
                <a:latin typeface="Consolas"/>
                <a:ea typeface="Consolas"/>
                <a:cs typeface="Consolas"/>
                <a:sym typeface="Consolas"/>
              </a:rPr>
              <a:t>'ROLE_ADMIN'</a:t>
            </a:r>
            <a:r>
              <a:rPr lang="en-GB" sz="1000">
                <a:solidFill>
                  <a:srgbClr val="939393"/>
                </a:solidFill>
                <a:highlight>
                  <a:srgbClr val="18171B"/>
                </a:highlight>
                <a:latin typeface="Consolas"/>
                <a:ea typeface="Consolas"/>
                <a:cs typeface="Consolas"/>
                <a:sym typeface="Consolas"/>
              </a:rPr>
              <a:t>)</a:t>
            </a:r>
          </a:p>
          <a:p>
            <a:pPr lvl="0">
              <a:spcBef>
                <a:spcPts val="0"/>
              </a:spcBef>
              <a:buNone/>
            </a:pPr>
            <a:r>
              <a:rPr lang="en-GB"/>
              <a:t>On peut aussi récupérer l’entité User dans un contrôleur :</a:t>
            </a:r>
          </a:p>
          <a:p>
            <a:pPr lvl="0">
              <a:spcBef>
                <a:spcPts val="0"/>
              </a:spcBef>
              <a:buNone/>
            </a:pPr>
            <a:r>
              <a:rPr lang="en-GB" sz="1100">
                <a:solidFill>
                  <a:srgbClr val="9876AA"/>
                </a:solidFill>
                <a:highlight>
                  <a:srgbClr val="272822"/>
                </a:highlight>
                <a:latin typeface="Arial"/>
                <a:ea typeface="Arial"/>
                <a:cs typeface="Arial"/>
                <a:sym typeface="Arial"/>
              </a:rPr>
              <a:t>$this</a:t>
            </a:r>
            <a:r>
              <a:rPr lang="en-GB" sz="1100">
                <a:solidFill>
                  <a:srgbClr val="F92672"/>
                </a:solidFill>
                <a:highlight>
                  <a:srgbClr val="272822"/>
                </a:highlight>
                <a:latin typeface="Arial"/>
                <a:ea typeface="Arial"/>
                <a:cs typeface="Arial"/>
                <a:sym typeface="Arial"/>
              </a:rPr>
              <a:t>-&gt;</a:t>
            </a:r>
            <a:r>
              <a:rPr lang="en-GB" sz="1100">
                <a:solidFill>
                  <a:srgbClr val="A6E22E"/>
                </a:solidFill>
                <a:highlight>
                  <a:srgbClr val="272822"/>
                </a:highlight>
                <a:latin typeface="Arial"/>
                <a:ea typeface="Arial"/>
                <a:cs typeface="Arial"/>
                <a:sym typeface="Arial"/>
              </a:rPr>
              <a:t>get</a:t>
            </a:r>
            <a:r>
              <a:rPr lang="en-GB" sz="1100">
                <a:solidFill>
                  <a:srgbClr val="F8F8F2"/>
                </a:solidFill>
                <a:highlight>
                  <a:srgbClr val="272822"/>
                </a:highlight>
                <a:latin typeface="Arial"/>
                <a:ea typeface="Arial"/>
                <a:cs typeface="Arial"/>
                <a:sym typeface="Arial"/>
              </a:rPr>
              <a:t>(</a:t>
            </a:r>
            <a:r>
              <a:rPr lang="en-GB" sz="1100">
                <a:solidFill>
                  <a:srgbClr val="E6DB74"/>
                </a:solidFill>
                <a:highlight>
                  <a:srgbClr val="272822"/>
                </a:highlight>
                <a:latin typeface="Arial"/>
                <a:ea typeface="Arial"/>
                <a:cs typeface="Arial"/>
                <a:sym typeface="Arial"/>
              </a:rPr>
              <a:t>'security.token_storage'</a:t>
            </a:r>
            <a:r>
              <a:rPr lang="en-GB" sz="1100">
                <a:solidFill>
                  <a:srgbClr val="F8F8F2"/>
                </a:solidFill>
                <a:highlight>
                  <a:srgbClr val="272822"/>
                </a:highlight>
                <a:latin typeface="Arial"/>
                <a:ea typeface="Arial"/>
                <a:cs typeface="Arial"/>
                <a:sym typeface="Arial"/>
              </a:rPr>
              <a:t>)</a:t>
            </a:r>
            <a:r>
              <a:rPr lang="en-GB" sz="1100">
                <a:solidFill>
                  <a:srgbClr val="F92672"/>
                </a:solidFill>
                <a:highlight>
                  <a:srgbClr val="272822"/>
                </a:highlight>
                <a:latin typeface="Arial"/>
                <a:ea typeface="Arial"/>
                <a:cs typeface="Arial"/>
                <a:sym typeface="Arial"/>
              </a:rPr>
              <a:t>-&gt;</a:t>
            </a:r>
            <a:r>
              <a:rPr lang="en-GB" sz="1100">
                <a:solidFill>
                  <a:srgbClr val="A6E22E"/>
                </a:solidFill>
                <a:highlight>
                  <a:srgbClr val="272822"/>
                </a:highlight>
                <a:latin typeface="Arial"/>
                <a:ea typeface="Arial"/>
                <a:cs typeface="Arial"/>
                <a:sym typeface="Arial"/>
              </a:rPr>
              <a:t>getToken</a:t>
            </a:r>
            <a:r>
              <a:rPr lang="en-GB" sz="1100">
                <a:solidFill>
                  <a:srgbClr val="F8F8F2"/>
                </a:solidFill>
                <a:highlight>
                  <a:srgbClr val="272822"/>
                </a:highlight>
                <a:latin typeface="Arial"/>
                <a:ea typeface="Arial"/>
                <a:cs typeface="Arial"/>
                <a:sym typeface="Arial"/>
              </a:rPr>
              <a:t>()</a:t>
            </a:r>
            <a:r>
              <a:rPr lang="en-GB" sz="1100">
                <a:solidFill>
                  <a:srgbClr val="F92672"/>
                </a:solidFill>
                <a:highlight>
                  <a:srgbClr val="272822"/>
                </a:highlight>
                <a:latin typeface="Arial"/>
                <a:ea typeface="Arial"/>
                <a:cs typeface="Arial"/>
                <a:sym typeface="Arial"/>
              </a:rPr>
              <a:t>-&gt;</a:t>
            </a:r>
            <a:r>
              <a:rPr lang="en-GB" sz="1100">
                <a:solidFill>
                  <a:srgbClr val="A6E22E"/>
                </a:solidFill>
                <a:highlight>
                  <a:srgbClr val="272822"/>
                </a:highlight>
                <a:latin typeface="Arial"/>
                <a:ea typeface="Arial"/>
                <a:cs typeface="Arial"/>
                <a:sym typeface="Arial"/>
              </a:rPr>
              <a:t>getUser</a:t>
            </a:r>
            <a:r>
              <a:rPr lang="en-GB" sz="1100">
                <a:solidFill>
                  <a:srgbClr val="F8F8F2"/>
                </a:solidFill>
                <a:highlight>
                  <a:srgbClr val="272822"/>
                </a:highlight>
                <a:latin typeface="Arial"/>
                <a:ea typeface="Arial"/>
                <a:cs typeface="Arial"/>
                <a:sym typeface="Arial"/>
              </a:rPr>
              <a:t>()</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GB"/>
              <a:t>Contribuer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Contribution : respect des bonne pratiques</a:t>
            </a:r>
          </a:p>
        </p:txBody>
      </p:sp>
      <p:sp>
        <p:nvSpPr>
          <p:cNvPr id="204" name="Shape 204"/>
          <p:cNvSpPr txBox="1"/>
          <p:nvPr>
            <p:ph idx="1" type="body"/>
          </p:nvPr>
        </p:nvSpPr>
        <p:spPr>
          <a:xfrm>
            <a:off x="311700" y="1800225"/>
            <a:ext cx="8520600" cy="2768700"/>
          </a:xfrm>
          <a:prstGeom prst="rect">
            <a:avLst/>
          </a:prstGeom>
        </p:spPr>
        <p:txBody>
          <a:bodyPr anchorCtr="0" anchor="t" bIns="91425" lIns="91425" rIns="91425" wrap="square" tIns="91425">
            <a:noAutofit/>
          </a:bodyPr>
          <a:lstStyle/>
          <a:p>
            <a:pPr lvl="0">
              <a:spcBef>
                <a:spcPts val="0"/>
              </a:spcBef>
              <a:buNone/>
            </a:pPr>
            <a:r>
              <a:rPr b="1" lang="en-GB" u="sng"/>
              <a:t>Permet :</a:t>
            </a:r>
          </a:p>
          <a:p>
            <a:pPr indent="-228600" lvl="0" marL="457200" rtl="0">
              <a:spcBef>
                <a:spcPts val="0"/>
              </a:spcBef>
              <a:buChar char="-"/>
            </a:pPr>
            <a:r>
              <a:rPr lang="en-GB"/>
              <a:t>Meilleure compatibilité avec les librairies externes</a:t>
            </a:r>
          </a:p>
          <a:p>
            <a:pPr indent="-228600" lvl="0" marL="457200" rtl="0">
              <a:spcBef>
                <a:spcPts val="0"/>
              </a:spcBef>
              <a:buChar char="-"/>
            </a:pPr>
            <a:r>
              <a:rPr lang="en-GB"/>
              <a:t>Faciliter la scalabilité de l’application</a:t>
            </a:r>
          </a:p>
          <a:p>
            <a:pPr indent="-228600" lvl="0" marL="457200" rtl="0">
              <a:spcBef>
                <a:spcPts val="0"/>
              </a:spcBef>
              <a:buChar char="-"/>
            </a:pPr>
            <a:r>
              <a:rPr lang="en-GB"/>
              <a:t>Facilite la </a:t>
            </a:r>
            <a:r>
              <a:rPr lang="en-GB"/>
              <a:t>compréhension</a:t>
            </a:r>
            <a:r>
              <a:rPr lang="en-GB"/>
              <a:t> du code par les futurs développeurs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Les PSR :</a:t>
            </a:r>
          </a:p>
        </p:txBody>
      </p:sp>
      <p:sp>
        <p:nvSpPr>
          <p:cNvPr id="210" name="Shape 21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GB"/>
              <a:t>Les PHP Standard Recommandations, sont applicables pour tout projet PHP.</a:t>
            </a:r>
          </a:p>
          <a:p>
            <a:pPr lvl="0">
              <a:spcBef>
                <a:spcPts val="0"/>
              </a:spcBef>
              <a:buNone/>
            </a:pPr>
            <a:r>
              <a:rPr lang="en-GB"/>
              <a:t>Elles sont au nombre de 17, disponibles sur le site : </a:t>
            </a:r>
            <a:r>
              <a:rPr lang="en-GB" u="sng">
                <a:solidFill>
                  <a:schemeClr val="hlink"/>
                </a:solidFill>
                <a:hlinkClick r:id="rId3"/>
              </a:rPr>
              <a:t>www.php-fig.org/psr</a:t>
            </a:r>
          </a:p>
          <a:p>
            <a:pPr lvl="0">
              <a:spcBef>
                <a:spcPts val="0"/>
              </a:spcBef>
              <a:buNone/>
            </a:pPr>
            <a:r>
              <a:rPr lang="en-GB"/>
              <a:t>Les plus importantes à respecter dans un projet Symfony sont les :</a:t>
            </a:r>
          </a:p>
          <a:p>
            <a:pPr indent="-228600" lvl="0" marL="457200" rtl="0">
              <a:spcBef>
                <a:spcPts val="0"/>
              </a:spcBef>
              <a:buChar char="-"/>
            </a:pPr>
            <a:r>
              <a:rPr lang="en-GB"/>
              <a:t>PSR-0 : sur l’autoloading (aujourd’hui deprecated, et reprise par la PSR-4)</a:t>
            </a:r>
          </a:p>
          <a:p>
            <a:pPr indent="-228600" lvl="0" marL="457200" rtl="0">
              <a:spcBef>
                <a:spcPts val="0"/>
              </a:spcBef>
              <a:buChar char="-"/>
            </a:pPr>
            <a:r>
              <a:rPr lang="en-GB"/>
              <a:t>PSR-1 : sur les bases des standards de code</a:t>
            </a:r>
          </a:p>
          <a:p>
            <a:pPr indent="-228600" lvl="0" marL="457200" rtl="0">
              <a:spcBef>
                <a:spcPts val="0"/>
              </a:spcBef>
              <a:buChar char="-"/>
            </a:pPr>
            <a:r>
              <a:rPr lang="en-GB"/>
              <a:t>PSR-2 : sur le style de code</a:t>
            </a:r>
          </a:p>
          <a:p>
            <a:pPr indent="-228600" lvl="0" marL="457200">
              <a:spcBef>
                <a:spcPts val="0"/>
              </a:spcBef>
              <a:buChar char="-"/>
            </a:pPr>
            <a:r>
              <a:rPr lang="en-GB"/>
              <a:t>PSR-4 : sur l’autoloading (</a:t>
            </a:r>
            <a:r>
              <a:rPr lang="en-GB"/>
              <a:t>reprenant</a:t>
            </a:r>
            <a:r>
              <a:rPr lang="en-GB"/>
              <a:t> </a:t>
            </a:r>
            <a:r>
              <a:rPr lang="en-GB"/>
              <a:t>notamment</a:t>
            </a:r>
            <a:r>
              <a:rPr lang="en-GB"/>
              <a:t> la PSR-0)</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Les conventions particulières à Symfony :</a:t>
            </a:r>
          </a:p>
        </p:txBody>
      </p:sp>
      <p:sp>
        <p:nvSpPr>
          <p:cNvPr id="216" name="Shape 216"/>
          <p:cNvSpPr txBox="1"/>
          <p:nvPr>
            <p:ph idx="1" type="body"/>
          </p:nvPr>
        </p:nvSpPr>
        <p:spPr>
          <a:xfrm>
            <a:off x="311700" y="1744625"/>
            <a:ext cx="8520600" cy="2824500"/>
          </a:xfrm>
          <a:prstGeom prst="rect">
            <a:avLst/>
          </a:prstGeom>
        </p:spPr>
        <p:txBody>
          <a:bodyPr anchorCtr="0" anchor="t" bIns="91425" lIns="91425" rIns="91425" wrap="square" tIns="91425">
            <a:noAutofit/>
          </a:bodyPr>
          <a:lstStyle/>
          <a:p>
            <a:pPr lvl="0">
              <a:spcBef>
                <a:spcPts val="0"/>
              </a:spcBef>
              <a:buNone/>
            </a:pPr>
            <a:r>
              <a:rPr lang="en-GB"/>
              <a:t>Quelques conventions particulières à Symfony sont aussi applicables :</a:t>
            </a:r>
          </a:p>
          <a:p>
            <a:pPr lvl="0">
              <a:spcBef>
                <a:spcPts val="0"/>
              </a:spcBef>
              <a:buNone/>
            </a:pPr>
            <a:r>
              <a:rPr lang="en-GB"/>
              <a:t>Elles sont consultable</a:t>
            </a:r>
            <a:r>
              <a:rPr lang="en-GB"/>
              <a:t>s sur le site :</a:t>
            </a:r>
          </a:p>
          <a:p>
            <a:pPr lvl="0">
              <a:spcBef>
                <a:spcPts val="0"/>
              </a:spcBef>
              <a:buNone/>
            </a:pPr>
            <a:r>
              <a:rPr lang="en-GB" u="sng">
                <a:solidFill>
                  <a:srgbClr val="1155CC"/>
                </a:solidFill>
                <a:highlight>
                  <a:srgbClr val="FFFFFF"/>
                </a:highlight>
                <a:hlinkClick r:id="rId3"/>
              </a:rPr>
              <a:t>https://symfony.com/doc/current/contributing/code/conventions.html</a:t>
            </a:r>
          </a:p>
          <a:p>
            <a:pPr lvl="0">
              <a:spcBef>
                <a:spcPts val="0"/>
              </a:spcBef>
              <a:buNone/>
            </a:pPr>
            <a:r>
              <a:rPr lang="en-GB"/>
              <a:t>et portent notamment sur la manière de nommer les méthodes dans un projet Symfony.</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Les revues de code :</a:t>
            </a:r>
          </a:p>
        </p:txBody>
      </p:sp>
      <p:sp>
        <p:nvSpPr>
          <p:cNvPr id="222" name="Shape 222"/>
          <p:cNvSpPr txBox="1"/>
          <p:nvPr>
            <p:ph idx="1" type="body"/>
          </p:nvPr>
        </p:nvSpPr>
        <p:spPr>
          <a:xfrm>
            <a:off x="311700" y="1056500"/>
            <a:ext cx="8520600" cy="3795000"/>
          </a:xfrm>
          <a:prstGeom prst="rect">
            <a:avLst/>
          </a:prstGeom>
        </p:spPr>
        <p:txBody>
          <a:bodyPr anchorCtr="0" anchor="t" bIns="91425" lIns="91425" rIns="91425" wrap="square" tIns="91425">
            <a:noAutofit/>
          </a:bodyPr>
          <a:lstStyle/>
          <a:p>
            <a:pPr lvl="0">
              <a:spcBef>
                <a:spcPts val="0"/>
              </a:spcBef>
              <a:buNone/>
            </a:pPr>
            <a:r>
              <a:rPr lang="en-GB"/>
              <a:t>Processus pour les revues de code :</a:t>
            </a:r>
          </a:p>
          <a:p>
            <a:pPr indent="-228600" lvl="0" marL="457200" rtl="0">
              <a:spcBef>
                <a:spcPts val="0"/>
              </a:spcBef>
              <a:buChar char="-"/>
            </a:pPr>
            <a:r>
              <a:rPr lang="en-GB"/>
              <a:t>Cloner le projet sur github, branche master</a:t>
            </a:r>
          </a:p>
          <a:p>
            <a:pPr indent="-228600" lvl="0" marL="457200" rtl="0">
              <a:spcBef>
                <a:spcPts val="0"/>
              </a:spcBef>
              <a:buChar char="-"/>
            </a:pPr>
            <a:r>
              <a:rPr lang="en-GB"/>
              <a:t>Créer une branche de travail et apportez les modifications voulues au projet.</a:t>
            </a:r>
          </a:p>
          <a:p>
            <a:pPr indent="-228600" lvl="0" marL="457200" rtl="0">
              <a:spcBef>
                <a:spcPts val="0"/>
              </a:spcBef>
              <a:buChar char="-"/>
            </a:pPr>
            <a:r>
              <a:rPr lang="en-GB"/>
              <a:t>Selon</a:t>
            </a:r>
            <a:r>
              <a:rPr lang="en-GB"/>
              <a:t> votre méthode de travail, n’oubliez pas de rédiger les tests, et de les </a:t>
            </a:r>
            <a:r>
              <a:rPr lang="en-GB"/>
              <a:t>exécuter</a:t>
            </a:r>
            <a:r>
              <a:rPr lang="en-GB"/>
              <a:t> afin de s’assurer que les modifications n’aient pas créé d’erreurs dans le projet.</a:t>
            </a:r>
          </a:p>
          <a:p>
            <a:pPr indent="-228600" lvl="0" marL="457200" rtl="0">
              <a:spcBef>
                <a:spcPts val="0"/>
              </a:spcBef>
              <a:buChar char="-"/>
            </a:pPr>
            <a:r>
              <a:rPr lang="en-GB"/>
              <a:t>Vérifiez que les standards de code aient été respectés, grâce à l’outil sensiolabInsight.</a:t>
            </a:r>
          </a:p>
          <a:p>
            <a:pPr indent="-228600" lvl="0" marL="457200" rtl="0">
              <a:spcBef>
                <a:spcPts val="0"/>
              </a:spcBef>
              <a:buChar char="-"/>
            </a:pPr>
            <a:r>
              <a:rPr lang="en-GB"/>
              <a:t>Créez une pull request sur le repository github.</a:t>
            </a:r>
          </a:p>
          <a:p>
            <a:pPr indent="-228600" lvl="0" marL="457200">
              <a:spcBef>
                <a:spcPts val="0"/>
              </a:spcBef>
              <a:buChar char="-"/>
            </a:pPr>
            <a:r>
              <a:rPr lang="en-GB"/>
              <a:t>Après vérification, la branche sera mergée avec la branche master.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GB"/>
              <a:t>Pour terminer</a:t>
            </a:r>
          </a:p>
        </p:txBody>
      </p:sp>
      <p:sp>
        <p:nvSpPr>
          <p:cNvPr id="228" name="Shape 228"/>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GB"/>
              <a:t>Le projet après analyse et </a:t>
            </a:r>
            <a:r>
              <a:rPr lang="en-GB"/>
              <a:t>améliorations</a:t>
            </a:r>
            <a:r>
              <a:rPr lang="en-GB"/>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Les modifications apportées :</a:t>
            </a:r>
          </a:p>
        </p:txBody>
      </p:sp>
      <p:sp>
        <p:nvSpPr>
          <p:cNvPr id="234" name="Shape 234"/>
          <p:cNvSpPr txBox="1"/>
          <p:nvPr>
            <p:ph idx="1" type="body"/>
          </p:nvPr>
        </p:nvSpPr>
        <p:spPr>
          <a:xfrm>
            <a:off x="311700" y="1591700"/>
            <a:ext cx="8520600" cy="2977200"/>
          </a:xfrm>
          <a:prstGeom prst="rect">
            <a:avLst/>
          </a:prstGeom>
        </p:spPr>
        <p:txBody>
          <a:bodyPr anchorCtr="0" anchor="t" bIns="91425" lIns="91425" rIns="91425" wrap="square" tIns="91425">
            <a:noAutofit/>
          </a:bodyPr>
          <a:lstStyle/>
          <a:p>
            <a:pPr indent="-228600" lvl="0" marL="457200" rtl="0">
              <a:spcBef>
                <a:spcPts val="0"/>
              </a:spcBef>
              <a:buChar char="-"/>
            </a:pPr>
            <a:r>
              <a:rPr lang="en-GB"/>
              <a:t>Le securityController et l’entité User ont été déplacés dans un Bundle à part.</a:t>
            </a:r>
          </a:p>
          <a:p>
            <a:pPr indent="-228600" lvl="0" marL="457200" rtl="0">
              <a:spcBef>
                <a:spcPts val="0"/>
              </a:spcBef>
              <a:buChar char="-"/>
            </a:pPr>
            <a:r>
              <a:rPr lang="en-GB"/>
              <a:t>Les ajouts et correctifs demandés, ont été apportés.</a:t>
            </a:r>
          </a:p>
          <a:p>
            <a:pPr indent="-228600" lvl="0" marL="457200" rtl="0">
              <a:spcBef>
                <a:spcPts val="0"/>
              </a:spcBef>
              <a:buChar char="-"/>
            </a:pPr>
            <a:r>
              <a:rPr lang="en-GB"/>
              <a:t>Les test ont été rédigés.</a:t>
            </a:r>
          </a:p>
          <a:p>
            <a:pPr indent="-228600" lvl="0" marL="457200" rtl="0">
              <a:spcBef>
                <a:spcPts val="0"/>
              </a:spcBef>
              <a:buChar char="-"/>
            </a:pPr>
            <a:r>
              <a:rPr lang="en-GB"/>
              <a:t>Les librairies JQuery et Bootstrap sont maintenant chargées depuis un CDN.</a:t>
            </a:r>
          </a:p>
          <a:p>
            <a:pPr indent="-228600" lvl="0" marL="457200" rtl="0">
              <a:spcBef>
                <a:spcPts val="0"/>
              </a:spcBef>
              <a:buChar char="-"/>
            </a:pPr>
            <a:r>
              <a:rPr lang="en-GB"/>
              <a:t>Les caches Doctrine et Symfony ont été mis en place.</a:t>
            </a:r>
          </a:p>
          <a:p>
            <a:pPr indent="-228600" lvl="0" marL="457200">
              <a:spcBef>
                <a:spcPts val="0"/>
              </a:spcBef>
              <a:buChar char="-"/>
            </a:pPr>
            <a:r>
              <a:rPr lang="en-GB"/>
              <a:t>Les </a:t>
            </a:r>
            <a:r>
              <a:rPr lang="en-GB"/>
              <a:t>Améliorations</a:t>
            </a:r>
            <a:r>
              <a:rPr lang="en-GB"/>
              <a:t> </a:t>
            </a:r>
            <a:r>
              <a:rPr lang="en-GB"/>
              <a:t>nécessaires</a:t>
            </a:r>
            <a:r>
              <a:rPr lang="en-GB"/>
              <a:t> à la qualité du code ont été mises en place.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La qualité :</a:t>
            </a:r>
          </a:p>
        </p:txBody>
      </p:sp>
      <p:pic>
        <p:nvPicPr>
          <p:cNvPr descr="final_quality.png" id="240" name="Shape 240"/>
          <p:cNvPicPr preferRelativeResize="0"/>
          <p:nvPr/>
        </p:nvPicPr>
        <p:blipFill>
          <a:blip r:embed="rId3">
            <a:alphaModFix/>
          </a:blip>
          <a:stretch>
            <a:fillRect/>
          </a:stretch>
        </p:blipFill>
        <p:spPr>
          <a:xfrm>
            <a:off x="2303497" y="0"/>
            <a:ext cx="6840504"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GB"/>
              <a:t>Audit</a:t>
            </a:r>
          </a:p>
        </p:txBody>
      </p:sp>
      <p:sp>
        <p:nvSpPr>
          <p:cNvPr id="79" name="Shape 79"/>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GB"/>
              <a:t>de qualité</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La </a:t>
            </a:r>
            <a:r>
              <a:rPr lang="en-GB"/>
              <a:t>performance</a:t>
            </a:r>
            <a:r>
              <a:rPr lang="en-GB"/>
              <a:t> :</a:t>
            </a:r>
          </a:p>
        </p:txBody>
      </p:sp>
      <p:sp>
        <p:nvSpPr>
          <p:cNvPr id="246" name="Shape 246"/>
          <p:cNvSpPr txBox="1"/>
          <p:nvPr>
            <p:ph idx="1" type="body"/>
          </p:nvPr>
        </p:nvSpPr>
        <p:spPr>
          <a:xfrm>
            <a:off x="311700" y="3836775"/>
            <a:ext cx="8520600" cy="590700"/>
          </a:xfrm>
          <a:prstGeom prst="rect">
            <a:avLst/>
          </a:prstGeom>
        </p:spPr>
        <p:txBody>
          <a:bodyPr anchorCtr="0" anchor="t" bIns="91425" lIns="91425" rIns="91425" wrap="square" tIns="91425">
            <a:noAutofit/>
          </a:bodyPr>
          <a:lstStyle/>
          <a:p>
            <a:pPr lvl="0" algn="ctr">
              <a:spcBef>
                <a:spcPts val="0"/>
              </a:spcBef>
              <a:buNone/>
            </a:pPr>
            <a:r>
              <a:rPr lang="en-GB"/>
              <a:t>En moyenne, l’application s’exécute 12,7 fois plus rapidement.</a:t>
            </a:r>
          </a:p>
        </p:txBody>
      </p:sp>
      <p:graphicFrame>
        <p:nvGraphicFramePr>
          <p:cNvPr id="247" name="Shape 247"/>
          <p:cNvGraphicFramePr/>
          <p:nvPr/>
        </p:nvGraphicFramePr>
        <p:xfrm>
          <a:off x="1022000" y="1152425"/>
          <a:ext cx="3000000" cy="3000000"/>
        </p:xfrm>
        <a:graphic>
          <a:graphicData uri="http://schemas.openxmlformats.org/drawingml/2006/table">
            <a:tbl>
              <a:tblPr>
                <a:noFill/>
                <a:tableStyleId>{D1DC7645-7452-45D4-BE75-18C11AA666BA}</a:tableStyleId>
              </a:tblPr>
              <a:tblGrid>
                <a:gridCol w="1447800"/>
                <a:gridCol w="1447800"/>
                <a:gridCol w="1447800"/>
                <a:gridCol w="1447800"/>
                <a:gridCol w="1447800"/>
              </a:tblGrid>
              <a:tr h="381000">
                <a:tc>
                  <a:txBody>
                    <a:bodyPr>
                      <a:noAutofit/>
                    </a:bodyPr>
                    <a:lstStyle/>
                    <a:p>
                      <a:pPr lvl="0" rtl="0" algn="ctr">
                        <a:spcBef>
                          <a:spcPts val="0"/>
                        </a:spcBef>
                        <a:buNone/>
                      </a:pPr>
                      <a:r>
                        <a:rPr b="1" lang="en-GB" sz="1200">
                          <a:latin typeface="Times New Roman"/>
                          <a:ea typeface="Times New Roman"/>
                          <a:cs typeface="Times New Roman"/>
                          <a:sym typeface="Times New Roman"/>
                        </a:rPr>
                        <a:t>URI</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Temps execution (Ancien)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Temps execution (Nouveau)</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Evolution</a:t>
                      </a:r>
                    </a:p>
                    <a:p>
                      <a:pPr lvl="0" rtl="0" algn="ctr">
                        <a:spcBef>
                          <a:spcPts val="0"/>
                        </a:spcBef>
                        <a:buNone/>
                      </a:pPr>
                      <a:r>
                        <a:rPr b="1" lang="en-GB" sz="1200">
                          <a:latin typeface="Times New Roman"/>
                          <a:ea typeface="Times New Roman"/>
                          <a:cs typeface="Times New Roman"/>
                          <a:sym typeface="Times New Roman"/>
                        </a:rPr>
                        <a:t>(ms)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1200">
                          <a:latin typeface="Times New Roman"/>
                          <a:ea typeface="Times New Roman"/>
                          <a:cs typeface="Times New Roman"/>
                          <a:sym typeface="Times New Roman"/>
                        </a:rPr>
                        <a:t>Evolution</a:t>
                      </a:r>
                    </a:p>
                    <a:p>
                      <a:pPr lvl="0" rtl="0" algn="ctr">
                        <a:spcBef>
                          <a:spcPts val="0"/>
                        </a:spcBef>
                        <a:buNone/>
                      </a:pPr>
                      <a:r>
                        <a:rPr b="1" lang="en-GB" sz="1200">
                          <a:latin typeface="Times New Roman"/>
                          <a:ea typeface="Times New Roman"/>
                          <a:cs typeface="Times New Roman"/>
                          <a:sym typeface="Times New Roman"/>
                        </a:rPr>
                        <a:t>(baisse en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/users/create</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247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19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solidFill>
                            <a:srgbClr val="FF0000"/>
                          </a:solidFill>
                          <a:latin typeface="Times New Roman"/>
                          <a:ea typeface="Times New Roman"/>
                          <a:cs typeface="Times New Roman"/>
                          <a:sym typeface="Times New Roman"/>
                        </a:rPr>
                        <a:t>-228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1300 %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/tasks/create</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250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20.4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solidFill>
                            <a:srgbClr val="FF0000"/>
                          </a:solidFill>
                          <a:latin typeface="Times New Roman"/>
                          <a:ea typeface="Times New Roman"/>
                          <a:cs typeface="Times New Roman"/>
                          <a:sym typeface="Times New Roman"/>
                        </a:rPr>
                        <a:t>-229.6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1225 %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/tasks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351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20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solidFill>
                            <a:srgbClr val="FF0000"/>
                          </a:solidFill>
                          <a:latin typeface="Times New Roman"/>
                          <a:ea typeface="Times New Roman"/>
                          <a:cs typeface="Times New Roman"/>
                          <a:sym typeface="Times New Roman"/>
                        </a:rPr>
                        <a:t>-331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1755 %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/login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218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19.7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solidFill>
                            <a:srgbClr val="FF0000"/>
                          </a:solidFill>
                          <a:latin typeface="Times New Roman"/>
                          <a:ea typeface="Times New Roman"/>
                          <a:cs typeface="Times New Roman"/>
                          <a:sym typeface="Times New Roman"/>
                        </a:rPr>
                        <a:t>-198.3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1106 %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GB" sz="1200">
                          <a:latin typeface="Times New Roman"/>
                          <a:ea typeface="Times New Roman"/>
                          <a:cs typeface="Times New Roman"/>
                          <a:sym typeface="Times New Roman"/>
                        </a:rPr>
                        <a:t>/</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244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24.7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solidFill>
                            <a:srgbClr val="FF0000"/>
                          </a:solidFill>
                          <a:latin typeface="Times New Roman"/>
                          <a:ea typeface="Times New Roman"/>
                          <a:cs typeface="Times New Roman"/>
                          <a:sym typeface="Times New Roman"/>
                        </a:rPr>
                        <a:t>-219.3 ms</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spcBef>
                          <a:spcPts val="0"/>
                        </a:spcBef>
                        <a:buNone/>
                      </a:pPr>
                      <a:r>
                        <a:rPr lang="en-GB" sz="1200">
                          <a:latin typeface="Times New Roman"/>
                          <a:ea typeface="Times New Roman"/>
                          <a:cs typeface="Times New Roman"/>
                          <a:sym typeface="Times New Roman"/>
                        </a:rPr>
                        <a:t>988 %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Code coverage :</a:t>
            </a:r>
          </a:p>
        </p:txBody>
      </p:sp>
      <p:sp>
        <p:nvSpPr>
          <p:cNvPr id="253" name="Shape 253"/>
          <p:cNvSpPr txBox="1"/>
          <p:nvPr>
            <p:ph idx="1" type="body"/>
          </p:nvPr>
        </p:nvSpPr>
        <p:spPr>
          <a:xfrm>
            <a:off x="311700" y="2669050"/>
            <a:ext cx="8520600" cy="2384100"/>
          </a:xfrm>
          <a:prstGeom prst="rect">
            <a:avLst/>
          </a:prstGeom>
        </p:spPr>
        <p:txBody>
          <a:bodyPr anchorCtr="0" anchor="t" bIns="91425" lIns="91425" rIns="91425" wrap="square" tIns="91425">
            <a:noAutofit/>
          </a:bodyPr>
          <a:lstStyle/>
          <a:p>
            <a:pPr lvl="0">
              <a:spcBef>
                <a:spcPts val="0"/>
              </a:spcBef>
              <a:buNone/>
            </a:pPr>
            <a:r>
              <a:rPr lang="en-GB"/>
              <a:t>Le taux de couverture des tests est, au final, de 85 %. </a:t>
            </a:r>
          </a:p>
          <a:p>
            <a:pPr lvl="0">
              <a:spcBef>
                <a:spcPts val="0"/>
              </a:spcBef>
              <a:buNone/>
            </a:pPr>
            <a:r>
              <a:rPr lang="en-GB"/>
              <a:t>Certaines méthodes comme des getters ou setters de certaines entités ne sont pas testés.</a:t>
            </a:r>
          </a:p>
          <a:p>
            <a:pPr lvl="0">
              <a:spcBef>
                <a:spcPts val="0"/>
              </a:spcBef>
              <a:buNone/>
            </a:pPr>
            <a:r>
              <a:rPr lang="en-GB"/>
              <a:t>Le fichier “</a:t>
            </a:r>
            <a:r>
              <a:rPr i="1" lang="en-GB"/>
              <a:t>src/AppBundle/DataFixtures/ORM/LoadData.php</a:t>
            </a:r>
            <a:r>
              <a:rPr lang="en-GB"/>
              <a:t>” n’est pas testé, il s’agit juste d’un fichier destiné à charger des données de tests en base de donnée pour le développement, et n’impacte en rien la production.</a:t>
            </a:r>
          </a:p>
        </p:txBody>
      </p:sp>
      <p:pic>
        <p:nvPicPr>
          <p:cNvPr descr="final_coverage.png" id="254" name="Shape 254"/>
          <p:cNvPicPr preferRelativeResize="0"/>
          <p:nvPr/>
        </p:nvPicPr>
        <p:blipFill>
          <a:blip r:embed="rId3">
            <a:alphaModFix/>
          </a:blip>
          <a:stretch>
            <a:fillRect/>
          </a:stretch>
        </p:blipFill>
        <p:spPr>
          <a:xfrm>
            <a:off x="1892512" y="1099448"/>
            <a:ext cx="5358975" cy="16198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GB"/>
              <a:t>Merci beaucoup</a:t>
            </a:r>
          </a:p>
        </p:txBody>
      </p:sp>
      <p:sp>
        <p:nvSpPr>
          <p:cNvPr id="260" name="Shape 260"/>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GB"/>
              <a:t>Des questions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Qu’est-ce que la qualité ?</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GB"/>
              <a:t>La qualité peut représenter plusieurs choses :</a:t>
            </a:r>
          </a:p>
          <a:p>
            <a:pPr indent="-228600" lvl="0" marL="457200" rtl="0">
              <a:spcBef>
                <a:spcPts val="0"/>
              </a:spcBef>
              <a:buChar char="-"/>
            </a:pPr>
            <a:r>
              <a:rPr lang="en-GB"/>
              <a:t>Qualité ressentie par le développeur :</a:t>
            </a:r>
          </a:p>
          <a:p>
            <a:pPr indent="-228600" lvl="1" marL="914400" rtl="0">
              <a:spcBef>
                <a:spcPts val="0"/>
              </a:spcBef>
              <a:buChar char="-"/>
            </a:pPr>
            <a:r>
              <a:rPr lang="en-GB"/>
              <a:t>Facile à comprendre</a:t>
            </a:r>
          </a:p>
          <a:p>
            <a:pPr indent="-228600" lvl="1" marL="914400" rtl="0">
              <a:spcBef>
                <a:spcPts val="0"/>
              </a:spcBef>
              <a:buChar char="-"/>
            </a:pPr>
            <a:r>
              <a:rPr lang="en-GB"/>
              <a:t>Facile à faire évoluer</a:t>
            </a:r>
          </a:p>
          <a:p>
            <a:pPr indent="-228600" lvl="1" marL="914400" rtl="0">
              <a:spcBef>
                <a:spcPts val="0"/>
              </a:spcBef>
              <a:buChar char="-"/>
            </a:pPr>
            <a:r>
              <a:rPr lang="en-GB"/>
              <a:t>Testé</a:t>
            </a:r>
          </a:p>
          <a:p>
            <a:pPr indent="-228600" lvl="1" marL="914400" rtl="0">
              <a:spcBef>
                <a:spcPts val="0"/>
              </a:spcBef>
              <a:buChar char="-"/>
            </a:pPr>
            <a:r>
              <a:rPr lang="en-GB"/>
              <a:t>Documenté</a:t>
            </a:r>
          </a:p>
          <a:p>
            <a:pPr indent="-228600" lvl="0" marL="457200" rtl="0">
              <a:spcBef>
                <a:spcPts val="0"/>
              </a:spcBef>
              <a:buChar char="-"/>
            </a:pPr>
            <a:r>
              <a:rPr lang="en-GB"/>
              <a:t>Qualité ressentie par l’utilisateur :</a:t>
            </a:r>
          </a:p>
          <a:p>
            <a:pPr indent="-228600" lvl="1" marL="914400" rtl="0">
              <a:spcBef>
                <a:spcPts val="0"/>
              </a:spcBef>
              <a:buChar char="-"/>
            </a:pPr>
            <a:r>
              <a:rPr lang="en-GB"/>
              <a:t>Qualité visuelle</a:t>
            </a:r>
          </a:p>
          <a:p>
            <a:pPr indent="-228600" lvl="1" marL="914400" rtl="0">
              <a:spcBef>
                <a:spcPts val="0"/>
              </a:spcBef>
              <a:buChar char="-"/>
            </a:pPr>
            <a:r>
              <a:rPr lang="en-GB"/>
              <a:t>Application rapide d’execution</a:t>
            </a:r>
          </a:p>
          <a:p>
            <a:pPr indent="-228600" lvl="1" marL="914400">
              <a:spcBef>
                <a:spcPts val="0"/>
              </a:spcBef>
              <a:buChar char="-"/>
            </a:pPr>
            <a:r>
              <a:rPr lang="en-GB"/>
              <a:t>Sans bugs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Préambule</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GB"/>
              <a:t>Cet audit s’appuie sur deux outils :</a:t>
            </a:r>
          </a:p>
          <a:p>
            <a:pPr indent="-228600" lvl="0" marL="457200" rtl="0">
              <a:spcBef>
                <a:spcPts val="0"/>
              </a:spcBef>
              <a:buChar char="-"/>
            </a:pPr>
            <a:r>
              <a:rPr lang="en-GB"/>
              <a:t>SensiolabInsight</a:t>
            </a:r>
          </a:p>
          <a:p>
            <a:pPr indent="-228600" lvl="0" marL="457200" rtl="0">
              <a:spcBef>
                <a:spcPts val="0"/>
              </a:spcBef>
              <a:buChar char="-"/>
            </a:pPr>
            <a:r>
              <a:rPr lang="en-GB"/>
              <a:t>Experience personnelle</a:t>
            </a:r>
          </a:p>
          <a:p>
            <a:pPr lvl="0" rtl="0">
              <a:spcBef>
                <a:spcPts val="0"/>
              </a:spcBef>
              <a:buNone/>
            </a:pPr>
            <a:r>
              <a:t/>
            </a:r>
            <a:endParaRPr/>
          </a:p>
          <a:p>
            <a:pPr lvl="0">
              <a:spcBef>
                <a:spcPts val="0"/>
              </a:spcBef>
              <a:buNone/>
            </a:pPr>
            <a:r>
              <a:rPr lang="en-GB"/>
              <a:t>Étant</a:t>
            </a:r>
            <a:r>
              <a:rPr lang="en-GB"/>
              <a:t> une M.V.P., la qualité visuelle ne sera pas abordée, car elle reste encore à travailler.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1362275" y="0"/>
            <a:ext cx="7470000" cy="707400"/>
          </a:xfrm>
          <a:prstGeom prst="rect">
            <a:avLst/>
          </a:prstGeom>
        </p:spPr>
        <p:txBody>
          <a:bodyPr anchorCtr="0" anchor="t" bIns="91425" lIns="91425" rIns="91425" wrap="square" tIns="91425">
            <a:noAutofit/>
          </a:bodyPr>
          <a:lstStyle/>
          <a:p>
            <a:pPr lvl="0">
              <a:spcBef>
                <a:spcPts val="0"/>
              </a:spcBef>
              <a:buNone/>
            </a:pPr>
            <a:r>
              <a:rPr lang="en-GB"/>
              <a:t>Structure du code :</a:t>
            </a:r>
          </a:p>
        </p:txBody>
      </p:sp>
      <p:sp>
        <p:nvSpPr>
          <p:cNvPr id="97" name="Shape 97"/>
          <p:cNvSpPr txBox="1"/>
          <p:nvPr>
            <p:ph idx="2" type="body"/>
          </p:nvPr>
        </p:nvSpPr>
        <p:spPr>
          <a:xfrm>
            <a:off x="1379675" y="707400"/>
            <a:ext cx="7435200" cy="4345800"/>
          </a:xfrm>
          <a:prstGeom prst="rect">
            <a:avLst/>
          </a:prstGeom>
        </p:spPr>
        <p:txBody>
          <a:bodyPr anchorCtr="0" anchor="t" bIns="91425" lIns="91425" rIns="91425" wrap="square" tIns="91425">
            <a:noAutofit/>
          </a:bodyPr>
          <a:lstStyle/>
          <a:p>
            <a:pPr indent="-228600" lvl="0" marL="457200" rtl="0">
              <a:spcBef>
                <a:spcPts val="0"/>
              </a:spcBef>
              <a:spcAft>
                <a:spcPts val="1000"/>
              </a:spcAft>
              <a:buChar char="-"/>
            </a:pPr>
            <a:r>
              <a:rPr lang="en-GB"/>
              <a:t>Structure</a:t>
            </a:r>
            <a:r>
              <a:rPr lang="en-GB"/>
              <a:t> </a:t>
            </a:r>
            <a:r>
              <a:rPr lang="en-GB"/>
              <a:t>globale standard pour une application Symfony</a:t>
            </a:r>
          </a:p>
          <a:p>
            <a:pPr indent="-228600" lvl="0" marL="457200" rtl="0">
              <a:spcBef>
                <a:spcPts val="0"/>
              </a:spcBef>
              <a:spcAft>
                <a:spcPts val="1000"/>
              </a:spcAft>
              <a:buChar char="-"/>
            </a:pPr>
            <a:r>
              <a:rPr lang="en-GB"/>
              <a:t>Tout est mis dans un seul Bundle (AppBundle)</a:t>
            </a:r>
          </a:p>
          <a:p>
            <a:pPr indent="-228600" lvl="1" marL="914400" rtl="0">
              <a:spcBef>
                <a:spcPts val="0"/>
              </a:spcBef>
              <a:spcAft>
                <a:spcPts val="1000"/>
              </a:spcAft>
              <a:buChar char="-"/>
            </a:pPr>
            <a:r>
              <a:rPr lang="en-GB"/>
              <a:t>Il est conseillé de garder une certaine logique au sein des Bundles de l’application, on aurait donc pu créer deux bundles, un dédié à l’application en elle même, et l’autre dédié à la sécurité.</a:t>
            </a:r>
          </a:p>
          <a:p>
            <a:pPr indent="-228600" lvl="0" marL="457200" rtl="0">
              <a:spcBef>
                <a:spcPts val="0"/>
              </a:spcBef>
              <a:spcAft>
                <a:spcPts val="1000"/>
              </a:spcAft>
              <a:buChar char="-"/>
            </a:pPr>
            <a:r>
              <a:rPr lang="en-GB"/>
              <a:t>Le README.md est peu explicite</a:t>
            </a:r>
          </a:p>
          <a:p>
            <a:pPr indent="-228600" lvl="1" marL="914400" rtl="0">
              <a:spcBef>
                <a:spcPts val="0"/>
              </a:spcBef>
              <a:spcAft>
                <a:spcPts val="1000"/>
              </a:spcAft>
              <a:buChar char="-"/>
            </a:pPr>
            <a:r>
              <a:rPr lang="en-GB"/>
              <a:t>Il serait mieux venu de créer un README plus détaillé, afin de mieux informer les futurs développeurs sur le projet, son but, les méthodologies employées etc…</a:t>
            </a:r>
          </a:p>
          <a:p>
            <a:pPr indent="-228600" lvl="0" marL="457200" rtl="0">
              <a:spcBef>
                <a:spcPts val="0"/>
              </a:spcBef>
              <a:spcAft>
                <a:spcPts val="1000"/>
              </a:spcAft>
              <a:buChar char="-"/>
            </a:pPr>
            <a:r>
              <a:rPr lang="en-GB"/>
              <a:t>La validation des formulaires se fait directement via </a:t>
            </a:r>
            <a:r>
              <a:rPr i="1" lang="en-GB"/>
              <a:t>$form-&gt;isValid(). </a:t>
            </a:r>
            <a:r>
              <a:rPr lang="en-GB"/>
              <a:t>Cette méthode fonctionne, mais est aujourd’hui deprecated, et lèvera une exception de type Warning dans la version 4 de symfony.</a:t>
            </a:r>
          </a:p>
          <a:p>
            <a:pPr indent="-228600" lvl="0" marL="457200" rtl="0">
              <a:spcBef>
                <a:spcPts val="0"/>
              </a:spcBef>
              <a:buChar char="-"/>
            </a:pPr>
            <a:r>
              <a:rPr lang="en-GB"/>
              <a:t>La variable “locale” dans le “config.yml” devrait être à “fr” et non “en”, afin de prévoir une future traduction du site.</a:t>
            </a:r>
          </a:p>
        </p:txBody>
      </p:sp>
      <p:pic>
        <p:nvPicPr>
          <p:cNvPr descr="structure.png" id="98" name="Shape 98"/>
          <p:cNvPicPr preferRelativeResize="0"/>
          <p:nvPr/>
        </p:nvPicPr>
        <p:blipFill>
          <a:blip r:embed="rId3">
            <a:alphaModFix/>
          </a:blip>
          <a:stretch>
            <a:fillRect/>
          </a:stretch>
        </p:blipFill>
        <p:spPr>
          <a:xfrm>
            <a:off x="-9" y="0"/>
            <a:ext cx="1297168"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GB"/>
              <a:t>Les test :</a:t>
            </a:r>
          </a:p>
        </p:txBody>
      </p:sp>
      <p:sp>
        <p:nvSpPr>
          <p:cNvPr id="104" name="Shape 104"/>
          <p:cNvSpPr txBox="1"/>
          <p:nvPr>
            <p:ph idx="1" type="body"/>
          </p:nvPr>
        </p:nvSpPr>
        <p:spPr>
          <a:xfrm>
            <a:off x="311700" y="2824925"/>
            <a:ext cx="8520600" cy="1964100"/>
          </a:xfrm>
          <a:prstGeom prst="rect">
            <a:avLst/>
          </a:prstGeom>
        </p:spPr>
        <p:txBody>
          <a:bodyPr anchorCtr="0" anchor="t" bIns="91425" lIns="91425" rIns="91425" wrap="square" tIns="91425">
            <a:noAutofit/>
          </a:bodyPr>
          <a:lstStyle/>
          <a:p>
            <a:pPr lvl="0">
              <a:spcBef>
                <a:spcPts val="0"/>
              </a:spcBef>
              <a:buNone/>
            </a:pPr>
            <a:r>
              <a:rPr lang="en-GB" sz="1400"/>
              <a:t>Sur la version initiale, les test ne sont pas implémentés. Le taux de couverture est de 0 %.</a:t>
            </a:r>
          </a:p>
          <a:p>
            <a:pPr lvl="0">
              <a:spcBef>
                <a:spcPts val="0"/>
              </a:spcBef>
              <a:buNone/>
            </a:pPr>
            <a:r>
              <a:rPr lang="en-GB" sz="1400"/>
              <a:t>Rien n’est testé. Il est conseillé de tester tous les points d’entrées et de sortie de l’application, afin de s’assurer facilement que tout fonctionne avant de pousser un commit.</a:t>
            </a:r>
          </a:p>
          <a:p>
            <a:pPr lvl="0">
              <a:spcBef>
                <a:spcPts val="0"/>
              </a:spcBef>
              <a:buNone/>
            </a:pPr>
            <a:r>
              <a:rPr lang="en-GB" sz="1400"/>
              <a:t>Pour </a:t>
            </a:r>
            <a:r>
              <a:rPr lang="en-GB" sz="1400"/>
              <a:t>cela</a:t>
            </a:r>
            <a:r>
              <a:rPr lang="en-GB" sz="1400"/>
              <a:t>, l’idéal serait de mettre en place une méthodologie de travail comme le TDD et pourquoi ne pas aller plus loin en utilisant un outil d’intégration continue, tels que Travis, Jenkins ou GitlabCI par exemple.</a:t>
            </a:r>
          </a:p>
        </p:txBody>
      </p:sp>
      <p:pic>
        <p:nvPicPr>
          <p:cNvPr descr="initial_coverage.png" id="105" name="Shape 105"/>
          <p:cNvPicPr preferRelativeResize="0"/>
          <p:nvPr/>
        </p:nvPicPr>
        <p:blipFill>
          <a:blip r:embed="rId3">
            <a:alphaModFix/>
          </a:blip>
          <a:stretch>
            <a:fillRect/>
          </a:stretch>
        </p:blipFill>
        <p:spPr>
          <a:xfrm>
            <a:off x="1879584" y="1009649"/>
            <a:ext cx="5384826" cy="1815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607950" y="180900"/>
            <a:ext cx="5224200" cy="707400"/>
          </a:xfrm>
          <a:prstGeom prst="rect">
            <a:avLst/>
          </a:prstGeom>
        </p:spPr>
        <p:txBody>
          <a:bodyPr anchorCtr="0" anchor="t" bIns="91425" lIns="91425" rIns="91425" wrap="square" tIns="91425">
            <a:noAutofit/>
          </a:bodyPr>
          <a:lstStyle/>
          <a:p>
            <a:pPr lvl="0">
              <a:spcBef>
                <a:spcPts val="0"/>
              </a:spcBef>
              <a:buNone/>
            </a:pPr>
            <a:r>
              <a:rPr lang="en-GB"/>
              <a:t>Le rapport de SensiolabInsight</a:t>
            </a:r>
          </a:p>
        </p:txBody>
      </p:sp>
      <p:sp>
        <p:nvSpPr>
          <p:cNvPr id="111" name="Shape 111"/>
          <p:cNvSpPr txBox="1"/>
          <p:nvPr>
            <p:ph idx="1" type="body"/>
          </p:nvPr>
        </p:nvSpPr>
        <p:spPr>
          <a:xfrm>
            <a:off x="3608125" y="1501350"/>
            <a:ext cx="5224200" cy="3440400"/>
          </a:xfrm>
          <a:prstGeom prst="rect">
            <a:avLst/>
          </a:prstGeom>
        </p:spPr>
        <p:txBody>
          <a:bodyPr anchorCtr="0" anchor="t" bIns="91425" lIns="91425" rIns="91425" wrap="square" tIns="91425">
            <a:noAutofit/>
          </a:bodyPr>
          <a:lstStyle/>
          <a:p>
            <a:pPr indent="-228600" lvl="0" marL="457200" rtl="0">
              <a:lnSpc>
                <a:spcPct val="200000"/>
              </a:lnSpc>
              <a:spcBef>
                <a:spcPts val="0"/>
              </a:spcBef>
              <a:buChar char="-"/>
            </a:pPr>
            <a:r>
              <a:rPr lang="en-GB"/>
              <a:t>16 erreurs levés, divisées en 4 catégories :</a:t>
            </a:r>
          </a:p>
          <a:p>
            <a:pPr indent="-228600" lvl="1" marL="914400" rtl="0">
              <a:lnSpc>
                <a:spcPct val="150000"/>
              </a:lnSpc>
              <a:spcBef>
                <a:spcPts val="0"/>
              </a:spcBef>
              <a:buChar char="-"/>
            </a:pPr>
            <a:r>
              <a:rPr b="1" lang="en-GB">
                <a:solidFill>
                  <a:srgbClr val="FF0000"/>
                </a:solidFill>
              </a:rPr>
              <a:t>Critique :</a:t>
            </a:r>
            <a:r>
              <a:rPr lang="en-GB"/>
              <a:t> risque de mise en péril de l’application.</a:t>
            </a:r>
          </a:p>
          <a:p>
            <a:pPr indent="-228600" lvl="1" marL="914400" rtl="0">
              <a:lnSpc>
                <a:spcPct val="150000"/>
              </a:lnSpc>
              <a:spcBef>
                <a:spcPts val="0"/>
              </a:spcBef>
              <a:buChar char="-"/>
            </a:pPr>
            <a:r>
              <a:rPr b="1" lang="en-GB">
                <a:solidFill>
                  <a:srgbClr val="FF9900"/>
                </a:solidFill>
              </a:rPr>
              <a:t>Major :</a:t>
            </a:r>
            <a:r>
              <a:rPr lang="en-GB"/>
              <a:t> risque de bugs ou de failles de sécurité moins graves que les critiques.</a:t>
            </a:r>
          </a:p>
          <a:p>
            <a:pPr indent="-228600" lvl="1" marL="914400" rtl="0">
              <a:lnSpc>
                <a:spcPct val="150000"/>
              </a:lnSpc>
              <a:spcBef>
                <a:spcPts val="0"/>
              </a:spcBef>
              <a:buChar char="-"/>
            </a:pPr>
            <a:r>
              <a:rPr b="1" lang="en-GB">
                <a:solidFill>
                  <a:srgbClr val="FFFF00"/>
                </a:solidFill>
              </a:rPr>
              <a:t>Minor :</a:t>
            </a:r>
            <a:r>
              <a:rPr lang="en-GB"/>
              <a:t> Essentiellement des problèmes de style ou de lisibilité.</a:t>
            </a:r>
          </a:p>
          <a:p>
            <a:pPr indent="-228600" lvl="1" marL="914400" rtl="0">
              <a:lnSpc>
                <a:spcPct val="150000"/>
              </a:lnSpc>
              <a:spcBef>
                <a:spcPts val="0"/>
              </a:spcBef>
              <a:buChar char="-"/>
            </a:pPr>
            <a:r>
              <a:rPr b="1" lang="en-GB">
                <a:solidFill>
                  <a:schemeClr val="lt2"/>
                </a:solidFill>
              </a:rPr>
              <a:t>Info :</a:t>
            </a:r>
            <a:r>
              <a:rPr lang="en-GB"/>
              <a:t> Points d’informations risquant de lever un problème un jour l’autre.</a:t>
            </a:r>
          </a:p>
          <a:p>
            <a:pPr lvl="0">
              <a:lnSpc>
                <a:spcPct val="150000"/>
              </a:lnSpc>
              <a:spcBef>
                <a:spcPts val="0"/>
              </a:spcBef>
              <a:buNone/>
            </a:pPr>
            <a:r>
              <a:rPr lang="en-GB"/>
              <a:t>Note attribuée en début de projet : 22 / 100</a:t>
            </a:r>
          </a:p>
        </p:txBody>
      </p:sp>
      <p:pic>
        <p:nvPicPr>
          <p:cNvPr descr="qualite_todolist.png" id="112" name="Shape 112"/>
          <p:cNvPicPr preferRelativeResize="0"/>
          <p:nvPr/>
        </p:nvPicPr>
        <p:blipFill>
          <a:blip r:embed="rId3">
            <a:alphaModFix/>
          </a:blip>
          <a:stretch>
            <a:fillRect/>
          </a:stretch>
        </p:blipFill>
        <p:spPr>
          <a:xfrm>
            <a:off x="-2" y="0"/>
            <a:ext cx="360795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GB"/>
              <a:t>Audit</a:t>
            </a:r>
          </a:p>
        </p:txBody>
      </p:sp>
      <p:sp>
        <p:nvSpPr>
          <p:cNvPr id="118" name="Shape 118"/>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GB"/>
              <a:t>de </a:t>
            </a:r>
            <a:r>
              <a:rPr lang="en-GB"/>
              <a:t>performance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