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1AA6-6C28-4297-B798-A96FA3D70ACD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1E7BF-19A0-486E-8E1E-AA83E9E067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9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1E7BF-19A0-486E-8E1E-AA83E9E067F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8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1E7BF-19A0-486E-8E1E-AA83E9E067F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35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6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86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91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44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1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02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5CF348C-17C4-44E6-A95A-96E87468FBDB}" type="datetimeFigureOut">
              <a:rPr lang="id-ID" smtClean="0"/>
              <a:t>15/11/2023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6923-C184-4561-883E-BC383B9C96B3}" type="slidenum">
              <a:rPr lang="id-ID" smtClean="0"/>
              <a:t>‹#›</a:t>
            </a:fld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23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C6B0-A097-37D3-AE67-F315D229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248" y="597311"/>
            <a:ext cx="6443703" cy="1752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Metode</a:t>
            </a:r>
            <a:r>
              <a:rPr lang="en-US" dirty="0"/>
              <a:t> K-Nearest Neighbor (KNN)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AD652-019A-E6DC-AA19-F8C7C1149422}"/>
              </a:ext>
            </a:extLst>
          </p:cNvPr>
          <p:cNvSpPr txBox="1"/>
          <p:nvPr/>
        </p:nvSpPr>
        <p:spPr>
          <a:xfrm>
            <a:off x="2497239" y="3517875"/>
            <a:ext cx="527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- Aelvicko Lindra Kelana     (G.231.21.0083)</a:t>
            </a:r>
          </a:p>
          <a:p>
            <a:r>
              <a:rPr lang="en-US" dirty="0"/>
              <a:t>- M. </a:t>
            </a:r>
            <a:r>
              <a:rPr lang="en-US" dirty="0" err="1"/>
              <a:t>Hasif</a:t>
            </a:r>
            <a:r>
              <a:rPr lang="en-US" dirty="0"/>
              <a:t> Rahman Al </a:t>
            </a:r>
            <a:r>
              <a:rPr lang="en-US" dirty="0" err="1"/>
              <a:t>Zaki</a:t>
            </a:r>
            <a:r>
              <a:rPr lang="en-US" dirty="0"/>
              <a:t>   (G.231.21.0080)</a:t>
            </a:r>
            <a:br>
              <a:rPr lang="en-US" dirty="0"/>
            </a:br>
            <a:r>
              <a:rPr lang="en-US" dirty="0"/>
              <a:t>- Muhammad </a:t>
            </a:r>
            <a:r>
              <a:rPr lang="en-US" dirty="0" err="1"/>
              <a:t>Rozaq</a:t>
            </a:r>
            <a:r>
              <a:rPr lang="en-US" dirty="0"/>
              <a:t> S.        (G.231.21.0156)</a:t>
            </a:r>
          </a:p>
          <a:p>
            <a:r>
              <a:rPr lang="en-US" dirty="0"/>
              <a:t>- Rieke </a:t>
            </a:r>
            <a:r>
              <a:rPr lang="en-US" dirty="0" err="1"/>
              <a:t>Rahma</a:t>
            </a:r>
            <a:r>
              <a:rPr lang="en-US" dirty="0"/>
              <a:t> Dewi C.       (G.231.21.0132)</a:t>
            </a:r>
          </a:p>
          <a:p>
            <a:r>
              <a:rPr lang="en-US" dirty="0"/>
              <a:t>- </a:t>
            </a:r>
            <a:r>
              <a:rPr lang="en-US" dirty="0" err="1"/>
              <a:t>Zerrin</a:t>
            </a:r>
            <a:r>
              <a:rPr lang="en-US" dirty="0"/>
              <a:t> </a:t>
            </a:r>
            <a:r>
              <a:rPr lang="en-US" dirty="0" err="1"/>
              <a:t>Pamungkas</a:t>
            </a:r>
            <a:r>
              <a:rPr lang="en-US" dirty="0"/>
              <a:t>             (G.231.21.0079)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153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728-2651-332F-8A08-83212773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Perhitungan</a:t>
            </a:r>
            <a:r>
              <a:rPr lang="en-US" dirty="0"/>
              <a:t> Manual </a:t>
            </a:r>
            <a:r>
              <a:rPr lang="en-US" dirty="0" err="1"/>
              <a:t>Metode</a:t>
            </a:r>
            <a:r>
              <a:rPr lang="en-US" dirty="0"/>
              <a:t> KNN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manual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data training dan </a:t>
            </a:r>
            <a:r>
              <a:rPr lang="en-US" sz="2000" dirty="0" err="1"/>
              <a:t>dan</a:t>
            </a:r>
            <a:r>
              <a:rPr lang="en-US" sz="2000" dirty="0"/>
              <a:t> data testing.</a:t>
            </a:r>
            <a:endParaRPr lang="id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2BCB-F7A6-ECD5-135C-3BADAFAAE908}"/>
              </a:ext>
            </a:extLst>
          </p:cNvPr>
          <p:cNvSpPr txBox="1"/>
          <p:nvPr/>
        </p:nvSpPr>
        <p:spPr>
          <a:xfrm>
            <a:off x="2300748" y="2434774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Training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F01D3-BA1A-E102-2899-2F0381DE7CB8}"/>
              </a:ext>
            </a:extLst>
          </p:cNvPr>
          <p:cNvSpPr txBox="1"/>
          <p:nvPr/>
        </p:nvSpPr>
        <p:spPr>
          <a:xfrm>
            <a:off x="2300748" y="4982877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Testing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3D105-26E0-84CA-05C8-5F4FF97CB997}"/>
              </a:ext>
            </a:extLst>
          </p:cNvPr>
          <p:cNvSpPr txBox="1"/>
          <p:nvPr/>
        </p:nvSpPr>
        <p:spPr>
          <a:xfrm>
            <a:off x="0" y="0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D6767-651D-459F-FF08-809A2D25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2347" r="499" b="1168"/>
          <a:stretch/>
        </p:blipFill>
        <p:spPr>
          <a:xfrm>
            <a:off x="2400300" y="2849180"/>
            <a:ext cx="4040527" cy="167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62864-89D0-2425-6AAC-8E056FB4B2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5665" r="462" b="3859"/>
          <a:stretch/>
        </p:blipFill>
        <p:spPr>
          <a:xfrm>
            <a:off x="2348863" y="5352209"/>
            <a:ext cx="4133231" cy="5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22F1BF-9FCD-4600-A75E-29BC06BAD054}"/>
              </a:ext>
            </a:extLst>
          </p:cNvPr>
          <p:cNvSpPr txBox="1"/>
          <p:nvPr/>
        </p:nvSpPr>
        <p:spPr>
          <a:xfrm>
            <a:off x="1671484" y="865239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Rumus</a:t>
            </a:r>
            <a:r>
              <a:rPr lang="en-US" sz="2800" dirty="0"/>
              <a:t> Euclidean Distance</a:t>
            </a:r>
            <a:endParaRPr lang="id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FC856-7659-AB7F-A264-AE6F33F44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1" r="3411"/>
          <a:stretch/>
        </p:blipFill>
        <p:spPr>
          <a:xfrm>
            <a:off x="3039311" y="1828799"/>
            <a:ext cx="3485004" cy="1203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521A7-18CA-B868-901D-A2415C74BFDC}"/>
              </a:ext>
            </a:extLst>
          </p:cNvPr>
          <p:cNvSpPr txBox="1"/>
          <p:nvPr/>
        </p:nvSpPr>
        <p:spPr>
          <a:xfrm>
            <a:off x="3039311" y="3579611"/>
            <a:ext cx="4503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Ket :</a:t>
            </a:r>
          </a:p>
          <a:p>
            <a:endParaRPr lang="en-US" sz="2000" dirty="0"/>
          </a:p>
          <a:p>
            <a:r>
              <a:rPr lang="en-US" sz="2000" dirty="0"/>
              <a:t>	d(</a:t>
            </a:r>
            <a:r>
              <a:rPr lang="en-US" sz="2000" dirty="0" err="1"/>
              <a:t>x,y</a:t>
            </a:r>
            <a:r>
              <a:rPr lang="en-US" sz="2000" dirty="0"/>
              <a:t>)	= Jarak data x </a:t>
            </a:r>
            <a:r>
              <a:rPr lang="en-US" sz="2000" dirty="0" err="1"/>
              <a:t>ke</a:t>
            </a:r>
            <a:r>
              <a:rPr lang="en-US" sz="2000" dirty="0"/>
              <a:t> y</a:t>
            </a:r>
          </a:p>
          <a:p>
            <a:r>
              <a:rPr lang="en-US" sz="2000" dirty="0"/>
              <a:t>	xi		= data training </a:t>
            </a:r>
            <a:r>
              <a:rPr lang="en-US" sz="2000" dirty="0" err="1"/>
              <a:t>ke</a:t>
            </a:r>
            <a:r>
              <a:rPr lang="en-US" sz="2000" dirty="0"/>
              <a:t> i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yi</a:t>
            </a:r>
            <a:r>
              <a:rPr lang="en-US" sz="2000" dirty="0"/>
              <a:t>		= data testing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endParaRPr lang="id-ID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8BEA7-194C-C7CA-7721-55D219043742}"/>
              </a:ext>
            </a:extLst>
          </p:cNvPr>
          <p:cNvSpPr txBox="1"/>
          <p:nvPr/>
        </p:nvSpPr>
        <p:spPr>
          <a:xfrm>
            <a:off x="0" y="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628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63B04C9-4716-8465-EACC-B1C97D8A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" y="7778"/>
            <a:ext cx="12306300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1AB5F-2CBA-06E5-F15A-0B244D7518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5665" r="462" b="3859"/>
          <a:stretch/>
        </p:blipFill>
        <p:spPr>
          <a:xfrm>
            <a:off x="1320592" y="2375906"/>
            <a:ext cx="4375703" cy="62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218D2-F803-2F4E-A50E-54B7523769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2347" r="499" b="1168"/>
          <a:stretch/>
        </p:blipFill>
        <p:spPr>
          <a:xfrm>
            <a:off x="1322745" y="331046"/>
            <a:ext cx="4375703" cy="181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7C179-2843-7361-C78B-F5E6A8A7B5A3}"/>
              </a:ext>
            </a:extLst>
          </p:cNvPr>
          <p:cNvSpPr txBox="1"/>
          <p:nvPr/>
        </p:nvSpPr>
        <p:spPr>
          <a:xfrm>
            <a:off x="6096000" y="403123"/>
            <a:ext cx="512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Cara </a:t>
            </a:r>
            <a:r>
              <a:rPr lang="en-US" dirty="0" err="1">
                <a:solidFill>
                  <a:schemeClr val="bg1"/>
                </a:solidFill>
              </a:rPr>
              <a:t>Menyelesaikan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Tentukan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K (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tentukan</a:t>
            </a:r>
            <a:r>
              <a:rPr lang="en-US" dirty="0">
                <a:solidFill>
                  <a:schemeClr val="bg1"/>
                </a:solidFill>
              </a:rPr>
              <a:t> K=3)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Hitung</a:t>
            </a:r>
            <a:r>
              <a:rPr lang="en-US" dirty="0">
                <a:solidFill>
                  <a:schemeClr val="bg1"/>
                </a:solidFill>
              </a:rPr>
              <a:t> Jarak data training dan data testing</a:t>
            </a:r>
            <a:endParaRPr lang="id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E41F34-CD85-59AB-6A99-0608C6E3CDFF}"/>
                  </a:ext>
                </a:extLst>
              </p:cNvPr>
              <p:cNvSpPr txBox="1"/>
              <p:nvPr/>
            </p:nvSpPr>
            <p:spPr>
              <a:xfrm>
                <a:off x="4376457" y="3429000"/>
                <a:ext cx="343170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d-ID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d-ID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</a:t>
                </a:r>
                <a:endParaRPr lang="id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E41F34-CD85-59AB-6A99-0608C6E3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57" y="3429000"/>
                <a:ext cx="3431709" cy="427746"/>
              </a:xfrm>
              <a:prstGeom prst="rect">
                <a:avLst/>
              </a:prstGeom>
              <a:blipFill>
                <a:blip r:embed="rId6"/>
                <a:stretch>
                  <a:fillRect l="-1599" r="-533" b="-185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4D152-9169-1337-2FB9-574E14CDD5A0}"/>
                  </a:ext>
                </a:extLst>
              </p:cNvPr>
              <p:cNvSpPr txBox="1"/>
              <p:nvPr/>
            </p:nvSpPr>
            <p:spPr>
              <a:xfrm>
                <a:off x="4376457" y="3443791"/>
                <a:ext cx="355927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</a:rPr>
                  <a:t>Ed</a:t>
                </a:r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d-ID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d-ID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4D152-9169-1337-2FB9-574E14CD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57" y="3443791"/>
                <a:ext cx="3559277" cy="427746"/>
              </a:xfrm>
              <a:prstGeom prst="rect">
                <a:avLst/>
              </a:prstGeom>
              <a:blipFill>
                <a:blip r:embed="rId7"/>
                <a:stretch>
                  <a:fillRect l="-1541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E20EB5B-67D4-BBEF-BE67-A466E40908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382" y="3971417"/>
            <a:ext cx="4090544" cy="1744163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A6A548-A3B0-EA96-99AF-59F3619425D3}"/>
              </a:ext>
            </a:extLst>
          </p:cNvPr>
          <p:cNvSpPr/>
          <p:nvPr/>
        </p:nvSpPr>
        <p:spPr>
          <a:xfrm>
            <a:off x="5321666" y="3998190"/>
            <a:ext cx="432619" cy="432619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AD44B37-4F35-8773-7AE3-F025B306D254}"/>
              </a:ext>
            </a:extLst>
          </p:cNvPr>
          <p:cNvSpPr/>
          <p:nvPr/>
        </p:nvSpPr>
        <p:spPr>
          <a:xfrm>
            <a:off x="1799301" y="652479"/>
            <a:ext cx="432619" cy="29373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C3365B0-276F-D563-354F-9FE2C65775D2}"/>
              </a:ext>
            </a:extLst>
          </p:cNvPr>
          <p:cNvSpPr/>
          <p:nvPr/>
        </p:nvSpPr>
        <p:spPr>
          <a:xfrm>
            <a:off x="5777553" y="4003103"/>
            <a:ext cx="432619" cy="432619"/>
          </a:xfrm>
          <a:prstGeom prst="flowChartConnecto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1D8A06A-6BB7-97DC-3912-23F7CB0101BA}"/>
              </a:ext>
            </a:extLst>
          </p:cNvPr>
          <p:cNvSpPr/>
          <p:nvPr/>
        </p:nvSpPr>
        <p:spPr>
          <a:xfrm>
            <a:off x="1799300" y="2682592"/>
            <a:ext cx="432619" cy="293738"/>
          </a:xfrm>
          <a:prstGeom prst="flowChartConnecto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D2993A0-9475-038D-2E6B-FE4881004F7F}"/>
              </a:ext>
            </a:extLst>
          </p:cNvPr>
          <p:cNvSpPr/>
          <p:nvPr/>
        </p:nvSpPr>
        <p:spPr>
          <a:xfrm>
            <a:off x="6594618" y="3993277"/>
            <a:ext cx="432619" cy="432619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75DEB0A-5B4A-E86C-AEDF-884FD4BABA02}"/>
              </a:ext>
            </a:extLst>
          </p:cNvPr>
          <p:cNvSpPr/>
          <p:nvPr/>
        </p:nvSpPr>
        <p:spPr>
          <a:xfrm>
            <a:off x="7070497" y="3998191"/>
            <a:ext cx="432619" cy="432619"/>
          </a:xfrm>
          <a:prstGeom prst="flowChartConnecto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4ADD2A1-8546-EDD3-4B5B-FADCC986248C}"/>
              </a:ext>
            </a:extLst>
          </p:cNvPr>
          <p:cNvSpPr/>
          <p:nvPr/>
        </p:nvSpPr>
        <p:spPr>
          <a:xfrm>
            <a:off x="3170899" y="652479"/>
            <a:ext cx="432619" cy="29373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F39960F-89B1-1915-6F35-BCFF8222A43A}"/>
              </a:ext>
            </a:extLst>
          </p:cNvPr>
          <p:cNvSpPr/>
          <p:nvPr/>
        </p:nvSpPr>
        <p:spPr>
          <a:xfrm>
            <a:off x="3167296" y="2688732"/>
            <a:ext cx="432619" cy="293738"/>
          </a:xfrm>
          <a:prstGeom prst="flowChartConnector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30BAB-3D0E-C308-E717-B865240A4C8E}"/>
              </a:ext>
            </a:extLst>
          </p:cNvPr>
          <p:cNvSpPr txBox="1"/>
          <p:nvPr/>
        </p:nvSpPr>
        <p:spPr>
          <a:xfrm>
            <a:off x="0" y="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13.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D5EC2-9D46-1F58-4EF6-E820C987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"/>
          <a:stretch/>
        </p:blipFill>
        <p:spPr>
          <a:xfrm>
            <a:off x="1807917" y="1280161"/>
            <a:ext cx="8576166" cy="2450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7D48A-13FE-7504-52FA-2531B445B88B}"/>
              </a:ext>
            </a:extLst>
          </p:cNvPr>
          <p:cNvSpPr txBox="1"/>
          <p:nvPr/>
        </p:nvSpPr>
        <p:spPr>
          <a:xfrm>
            <a:off x="1143000" y="6096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Urutkan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F787E-E112-7327-5E12-918614E5A8B9}"/>
              </a:ext>
            </a:extLst>
          </p:cNvPr>
          <p:cNvSpPr txBox="1"/>
          <p:nvPr/>
        </p:nvSpPr>
        <p:spPr>
          <a:xfrm>
            <a:off x="1706317" y="5233254"/>
            <a:ext cx="837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A.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C=3 dan D=2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kelas</a:t>
            </a:r>
            <a:r>
              <a:rPr lang="en-US" b="1" dirty="0"/>
              <a:t> A.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596BE-7B1D-EF48-0B91-16177C046B0E}"/>
              </a:ext>
            </a:extLst>
          </p:cNvPr>
          <p:cNvSpPr/>
          <p:nvPr/>
        </p:nvSpPr>
        <p:spPr>
          <a:xfrm>
            <a:off x="1613964" y="1624746"/>
            <a:ext cx="8964072" cy="1381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8231-0054-2FE6-BA8F-C4748A79FC0B}"/>
              </a:ext>
            </a:extLst>
          </p:cNvPr>
          <p:cNvSpPr txBox="1"/>
          <p:nvPr/>
        </p:nvSpPr>
        <p:spPr>
          <a:xfrm>
            <a:off x="0" y="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22B09-AF73-34EB-78E8-68675AA23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5"/>
          <a:stretch/>
        </p:blipFill>
        <p:spPr>
          <a:xfrm>
            <a:off x="1807917" y="4281653"/>
            <a:ext cx="6005999" cy="8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6CDFE-E164-D67A-21CE-513F01A05A18}"/>
              </a:ext>
            </a:extLst>
          </p:cNvPr>
          <p:cNvSpPr txBox="1"/>
          <p:nvPr/>
        </p:nvSpPr>
        <p:spPr>
          <a:xfrm>
            <a:off x="3749332" y="806246"/>
            <a:ext cx="469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White Box Testing</a:t>
            </a:r>
            <a:endParaRPr lang="id-ID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F699C-098C-6EC2-5D74-DA34A31125A4}"/>
              </a:ext>
            </a:extLst>
          </p:cNvPr>
          <p:cNvSpPr txBox="1"/>
          <p:nvPr/>
        </p:nvSpPr>
        <p:spPr>
          <a:xfrm>
            <a:off x="1740310" y="2094271"/>
            <a:ext cx="8416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logika</a:t>
            </a:r>
            <a:r>
              <a:rPr lang="en-US" dirty="0"/>
              <a:t> dan </a:t>
            </a:r>
            <a:r>
              <a:rPr lang="en-US" dirty="0" err="1"/>
              <a:t>pengkodean</a:t>
            </a:r>
            <a:r>
              <a:rPr lang="en-US" dirty="0"/>
              <a:t> program, </a:t>
            </a:r>
            <a:r>
              <a:rPr lang="en-US" dirty="0" err="1"/>
              <a:t>apakah</a:t>
            </a:r>
            <a:r>
              <a:rPr lang="en-US" dirty="0"/>
              <a:t> program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input dan output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dan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minimal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mempergunakan</a:t>
            </a:r>
            <a:r>
              <a:rPr lang="en-US" dirty="0"/>
              <a:t> dan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38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B2C46-3194-3461-6EEE-086CE4815D1C}"/>
              </a:ext>
            </a:extLst>
          </p:cNvPr>
          <p:cNvSpPr txBox="1"/>
          <p:nvPr/>
        </p:nvSpPr>
        <p:spPr>
          <a:xfrm>
            <a:off x="996022" y="52995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Pengujian</a:t>
            </a:r>
            <a:r>
              <a:rPr lang="en-US" sz="2800" dirty="0"/>
              <a:t> Code Python</a:t>
            </a:r>
            <a:endParaRPr lang="id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81405-259D-0EF7-C7EF-58F1A640A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"/>
          <a:stretch/>
        </p:blipFill>
        <p:spPr>
          <a:xfrm>
            <a:off x="996022" y="1333989"/>
            <a:ext cx="10362515" cy="5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6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DAC7F8-3CF8-2A60-5B97-9F770033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76" y="952498"/>
            <a:ext cx="10334604" cy="409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2D3FD-C1A7-AD1E-B9D4-0C8F6A44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76" y="5595412"/>
            <a:ext cx="10334604" cy="111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433D1-57D5-2795-FA1C-3985511B0B43}"/>
              </a:ext>
            </a:extLst>
          </p:cNvPr>
          <p:cNvSpPr txBox="1"/>
          <p:nvPr/>
        </p:nvSpPr>
        <p:spPr>
          <a:xfrm>
            <a:off x="1173481" y="52260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108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2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2040-71A8-6C8E-B6B0-C2863DF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4836-CDAB-4706-EFED-3830D671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sebuah metode untuk melakukan klasifikasi terhadap objek yang berdasarkan dari data pembelajaran yang jaraknya paling dekat dengan objek tersebut.</a:t>
            </a:r>
            <a:endParaRPr lang="en-US" dirty="0"/>
          </a:p>
          <a:p>
            <a:r>
              <a:rPr lang="en-US" dirty="0" err="1"/>
              <a:t>kNN</a:t>
            </a:r>
            <a:r>
              <a:rPr lang="en-US" dirty="0"/>
              <a:t> juga m</a:t>
            </a:r>
            <a:r>
              <a:rPr lang="id-ID" dirty="0" err="1"/>
              <a:t>erupakan</a:t>
            </a:r>
            <a:r>
              <a:rPr lang="id-ID" dirty="0"/>
              <a:t> algoritma </a:t>
            </a:r>
            <a:r>
              <a:rPr lang="id-ID" dirty="0" err="1"/>
              <a:t>supervised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</a:t>
            </a:r>
            <a:r>
              <a:rPr lang="id-ID" dirty="0" err="1"/>
              <a:t>dimana</a:t>
            </a:r>
            <a:r>
              <a:rPr lang="id-ID" dirty="0"/>
              <a:t> hasil dari </a:t>
            </a:r>
            <a:r>
              <a:rPr lang="en-US" dirty="0" err="1"/>
              <a:t>contoh</a:t>
            </a:r>
            <a:r>
              <a:rPr lang="en-US" dirty="0"/>
              <a:t> query </a:t>
            </a:r>
            <a:r>
              <a:rPr lang="id-ID" dirty="0"/>
              <a:t>yang baru </a:t>
            </a:r>
            <a:r>
              <a:rPr lang="id-ID" dirty="0" err="1"/>
              <a:t>diklasifi</a:t>
            </a:r>
            <a:r>
              <a:rPr lang="en-US" dirty="0" err="1"/>
              <a:t>kasikan</a:t>
            </a:r>
            <a:r>
              <a:rPr lang="id-ID" dirty="0"/>
              <a:t> berdasarkan mayoritas dari kategori k-tetangga terdekat. </a:t>
            </a:r>
            <a:r>
              <a:rPr lang="id-ID" dirty="0" err="1"/>
              <a:t>Dimana</a:t>
            </a:r>
            <a:r>
              <a:rPr lang="id-ID" dirty="0"/>
              <a:t> kelas yang paling banyak muncul yang nantinya akan menjadi kelas hasil dari klasifikasi</a:t>
            </a:r>
            <a:r>
              <a:rPr lang="en-US" dirty="0"/>
              <a:t>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sampel-sampel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training.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840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2E8A-CB7B-3D93-A475-C346F7AA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37" y="744342"/>
            <a:ext cx="7958331" cy="1077229"/>
          </a:xfrm>
        </p:spPr>
        <p:txBody>
          <a:bodyPr/>
          <a:lstStyle/>
          <a:p>
            <a:pPr algn="l"/>
            <a:r>
              <a:rPr lang="en-US"/>
              <a:t>Bagaimanakah algoritma kNN bekerja?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6EEDA-6903-9610-7C91-95488259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0" y="1484322"/>
            <a:ext cx="7755747" cy="4548286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E97CDA-4E4C-198C-8955-93AFBF74200C}"/>
              </a:ext>
            </a:extLst>
          </p:cNvPr>
          <p:cNvSpPr/>
          <p:nvPr/>
        </p:nvSpPr>
        <p:spPr>
          <a:xfrm>
            <a:off x="9163307" y="2014362"/>
            <a:ext cx="275301" cy="27530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AEA98F7F-C261-A65D-1E35-C13D77E7D20B}"/>
              </a:ext>
            </a:extLst>
          </p:cNvPr>
          <p:cNvSpPr/>
          <p:nvPr/>
        </p:nvSpPr>
        <p:spPr>
          <a:xfrm>
            <a:off x="9163307" y="2595716"/>
            <a:ext cx="275301" cy="275301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5B79D-A301-F4DB-68BB-5FA82EE291E0}"/>
              </a:ext>
            </a:extLst>
          </p:cNvPr>
          <p:cNvSpPr txBox="1"/>
          <p:nvPr/>
        </p:nvSpPr>
        <p:spPr>
          <a:xfrm>
            <a:off x="9438608" y="1967346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Kelas</a:t>
            </a:r>
            <a:r>
              <a:rPr lang="en-US" dirty="0"/>
              <a:t> A</a:t>
            </a:r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0507-51C5-1340-EBB2-7E2E6BD53BA6}"/>
              </a:ext>
            </a:extLst>
          </p:cNvPr>
          <p:cNvSpPr txBox="1"/>
          <p:nvPr/>
        </p:nvSpPr>
        <p:spPr>
          <a:xfrm>
            <a:off x="9438608" y="255127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Kelas</a:t>
            </a:r>
            <a:r>
              <a:rPr lang="en-US" dirty="0"/>
              <a:t> B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5569-A252-804C-CAE2-F2F2A56C54EE}"/>
              </a:ext>
            </a:extLst>
          </p:cNvPr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76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AD5CD-2BEC-7DA4-F3F4-A1DB2A83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6" y="469032"/>
            <a:ext cx="10351191" cy="591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98745-9DCA-A5F2-277D-67008117DE66}"/>
              </a:ext>
            </a:extLst>
          </p:cNvPr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31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13C7E-1F64-357B-39B5-C018DF56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9" y="426634"/>
            <a:ext cx="10367379" cy="6004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79FE42-D6B5-5BE7-A857-49268CDF40F9}"/>
              </a:ext>
            </a:extLst>
          </p:cNvPr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60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360B7-1683-64B4-4243-CABCAC34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7" y="466277"/>
            <a:ext cx="10359073" cy="5925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F94F03-AE5E-26C0-AF87-E90CD0D43A5B}"/>
              </a:ext>
            </a:extLst>
          </p:cNvPr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123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284F3-7E19-F0F2-783C-56CD6FB9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8" y="588306"/>
            <a:ext cx="10346804" cy="5851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AAD3C-362E-1867-007C-A344BD2881CB}"/>
              </a:ext>
            </a:extLst>
          </p:cNvPr>
          <p:cNvSpPr txBox="1"/>
          <p:nvPr/>
        </p:nvSpPr>
        <p:spPr>
          <a:xfrm>
            <a:off x="0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1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E398-AA10-A4B3-3771-3C7BE0C7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27454"/>
          </a:xfrm>
        </p:spPr>
        <p:txBody>
          <a:bodyPr/>
          <a:lstStyle/>
          <a:p>
            <a:pPr algn="l"/>
            <a:r>
              <a:rPr lang="en-US" dirty="0" err="1"/>
              <a:t>Keunggulan</a:t>
            </a:r>
            <a:r>
              <a:rPr lang="en-US" dirty="0"/>
              <a:t> KNN 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DC85-4DD6-955F-7EA0-62EC89FC7648}"/>
              </a:ext>
            </a:extLst>
          </p:cNvPr>
          <p:cNvSpPr txBox="1">
            <a:spLocks/>
          </p:cNvSpPr>
          <p:nvPr/>
        </p:nvSpPr>
        <p:spPr>
          <a:xfrm>
            <a:off x="2611808" y="1435511"/>
            <a:ext cx="7796540" cy="14060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parameter,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2EC20-9893-C3C4-CB20-289600DFF9B0}"/>
              </a:ext>
            </a:extLst>
          </p:cNvPr>
          <p:cNvSpPr txBox="1">
            <a:spLocks/>
          </p:cNvSpPr>
          <p:nvPr/>
        </p:nvSpPr>
        <p:spPr>
          <a:xfrm>
            <a:off x="2611808" y="3584764"/>
            <a:ext cx="7958331" cy="627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Kekurangan</a:t>
            </a:r>
            <a:r>
              <a:rPr lang="en-US" dirty="0"/>
              <a:t> KNN :</a:t>
            </a: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B1F2DA-9296-C0A2-08E8-EBF87A5AE7A2}"/>
              </a:ext>
            </a:extLst>
          </p:cNvPr>
          <p:cNvSpPr txBox="1">
            <a:spLocks/>
          </p:cNvSpPr>
          <p:nvPr/>
        </p:nvSpPr>
        <p:spPr>
          <a:xfrm>
            <a:off x="2611808" y="4297602"/>
            <a:ext cx="7796540" cy="24669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testing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training.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1juta data,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1juta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0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AD8A-B61D-7842-8DA6-2F095D4E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372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</a:t>
            </a:r>
            <a:br>
              <a:rPr lang="en-US" dirty="0"/>
            </a:br>
            <a:r>
              <a:rPr lang="en-US" dirty="0"/>
              <a:t>	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66C1-E2C6-35CD-5199-5BE55C367019}"/>
              </a:ext>
            </a:extLst>
          </p:cNvPr>
          <p:cNvSpPr txBox="1"/>
          <p:nvPr/>
        </p:nvSpPr>
        <p:spPr>
          <a:xfrm>
            <a:off x="2611809" y="1543665"/>
            <a:ext cx="837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	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KNN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K yang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yang </a:t>
            </a:r>
            <a:r>
              <a:rPr lang="en-US" sz="2000" dirty="0" err="1"/>
              <a:t>maksimal</a:t>
            </a:r>
            <a:r>
              <a:rPr lang="en-US" sz="2000" dirty="0"/>
              <a:t>.</a:t>
            </a:r>
            <a:endParaRPr lang="id-ID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5D8A78-77C3-03A1-27B5-0541819B227E}"/>
              </a:ext>
            </a:extLst>
          </p:cNvPr>
          <p:cNvSpPr txBox="1">
            <a:spLocks/>
          </p:cNvSpPr>
          <p:nvPr/>
        </p:nvSpPr>
        <p:spPr>
          <a:xfrm>
            <a:off x="2611808" y="2606453"/>
            <a:ext cx="7796540" cy="4049986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“K”,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 yang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 K yang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 agar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r>
              <a:rPr lang="en-US" dirty="0"/>
              <a:t>Nilai K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tedekat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rata. Jadi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(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86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2143</TotalTime>
  <Words>602</Words>
  <Application>Microsoft Office PowerPoint</Application>
  <PresentationFormat>Widescreen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Metode K-Nearest Neighbor (KNN)</vt:lpstr>
      <vt:lpstr>K-Nearest Neighbor</vt:lpstr>
      <vt:lpstr>Bagaimanakah algoritma kNN bekerja?</vt:lpstr>
      <vt:lpstr>PowerPoint Presentation</vt:lpstr>
      <vt:lpstr>PowerPoint Presentation</vt:lpstr>
      <vt:lpstr>PowerPoint Presentation</vt:lpstr>
      <vt:lpstr>PowerPoint Presentation</vt:lpstr>
      <vt:lpstr>Keunggulan KNN :</vt:lpstr>
      <vt:lpstr>Menentukan nilai K  </vt:lpstr>
      <vt:lpstr>Perhitungan Manual Metode KNN   Dalam perhitungan manual kita harus memiliki data training dan dan data testing.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K-Nearest Neighbors (kNN)</dc:title>
  <dc:creator>Aelvicko Lindra Kelana</dc:creator>
  <cp:lastModifiedBy>Aelvicko Lindra Kelana</cp:lastModifiedBy>
  <cp:revision>50</cp:revision>
  <dcterms:created xsi:type="dcterms:W3CDTF">2023-11-11T02:52:30Z</dcterms:created>
  <dcterms:modified xsi:type="dcterms:W3CDTF">2023-11-15T14:04:45Z</dcterms:modified>
</cp:coreProperties>
</file>