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21.gif"/></Relationships>
</file>

<file path=ppt/slides/_rels/slide23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20.jpeg" Type="http://schemas.openxmlformats.org/officeDocument/2006/relationships/image"/><Relationship Id="rId4" Target="../media/image26.jpg" Type="http://schemas.openxmlformats.org/officeDocument/2006/relationships/image"/><Relationship Id="rId5" Target="../media/image24.jpg" Type="http://schemas.openxmlformats.org/officeDocument/2006/relationships/image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jpg"/><Relationship Id="rId4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jpg"/><Relationship Id="rId4" Type="http://schemas.openxmlformats.org/officeDocument/2006/relationships/image" Target="../media/image37.jpg"/></Relationships>
</file>

<file path=ppt/slides/_rels/slide2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22.jpeg" Type="http://schemas.openxmlformats.org/officeDocument/2006/relationships/image"/><Relationship Id="rId4" Target="../media/image34.jpeg" Type="http://schemas.openxmlformats.org/officeDocument/2006/relationships/image"/><Relationship Id="rId5" Target="../media/image36.jpeg" Type="http://schemas.openxmlformats.org/officeDocument/2006/relationships/image"/><Relationship Id="rId6" Target="../media/image31.jpeg" Type="http://schemas.openxmlformats.org/officeDocument/2006/relationships/image"/></Relationships>
</file>

<file path=ppt/slides/_rels/slide29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27.jpeg" Type="http://schemas.openxmlformats.org/officeDocument/2006/relationships/image"/><Relationship Id="rId4" Target="../media/image30.jpg" Type="http://schemas.openxmlformats.org/officeDocument/2006/relationships/image"/><Relationship Id="rId5" Target="../media/image33.jpg" Type="http://schemas.openxmlformats.org/officeDocument/2006/relationships/image"/><Relationship Id="rId6" Target="../media/image28.jpg" Type="http://schemas.openxmlformats.org/officeDocument/2006/relationships/image"/><Relationship Id="rId7" Target="../media/image41.jpg" Type="http://schemas.openxmlformats.org/officeDocument/2006/relationships/image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jpg"/><Relationship Id="rId4" Type="http://schemas.openxmlformats.org/officeDocument/2006/relationships/image" Target="../media/image4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839643" y="108225"/>
            <a:ext cx="63066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1:  Vocabulary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3317" y="927279"/>
            <a:ext cx="10599313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Directions:  Use the word bank for the definitions.  Write the correct word on your answer sheet.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Referring to the neck area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passage used for eliminating fecal, urinary, and reproductive discharges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a snake’s tongue, iguana tongues have a small, deep pink notch only visible after the iguana has reached a year of age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animal whose temperature varies with that of its environment, excluding birds and mammals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referring to viviparous, oviparous, and ovoviviparous animals that are pregnant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Absorbs heat by laying/resting/basking in the sun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lower jaw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The development of the yolk in the eggs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tympanic membrane ranidae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8290" y="502275"/>
            <a:ext cx="5615189" cy="561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7637172" y="2189408"/>
            <a:ext cx="283335" cy="146819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2"/>
          <p:cNvCxnSpPr>
            <a:stCxn id="177" idx="1"/>
          </p:cNvCxnSpPr>
          <p:nvPr/>
        </p:nvCxnSpPr>
        <p:spPr>
          <a:xfrm rot="10800000">
            <a:off x="4417572" y="2910604"/>
            <a:ext cx="32196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22"/>
          <p:cNvSpPr txBox="1"/>
          <p:nvPr/>
        </p:nvSpPr>
        <p:spPr>
          <a:xfrm>
            <a:off x="463639" y="1442434"/>
            <a:ext cx="395381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What feature is shown here?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What is the purpose of the feature?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Where does this feature work, on land, in the water, or both?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The circumference of this feature is slightly smaller than the size of the eye.  What gender is this specimen likely to be?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3587839" y="1687131"/>
            <a:ext cx="8483960" cy="2794716"/>
            <a:chOff x="2382592" y="489397"/>
            <a:chExt cx="8483960" cy="2794716"/>
          </a:xfrm>
        </p:grpSpPr>
        <p:grpSp>
          <p:nvGrpSpPr>
            <p:cNvPr id="186" name="Google Shape;186;p23"/>
            <p:cNvGrpSpPr/>
            <p:nvPr/>
          </p:nvGrpSpPr>
          <p:grpSpPr>
            <a:xfrm>
              <a:off x="2382592" y="489397"/>
              <a:ext cx="8483960" cy="2794716"/>
              <a:chOff x="2382592" y="489397"/>
              <a:chExt cx="8483960" cy="2794716"/>
            </a:xfrm>
          </p:grpSpPr>
          <p:grpSp>
            <p:nvGrpSpPr>
              <p:cNvPr id="187" name="Google Shape;187;p23"/>
              <p:cNvGrpSpPr/>
              <p:nvPr/>
            </p:nvGrpSpPr>
            <p:grpSpPr>
              <a:xfrm>
                <a:off x="2382592" y="489397"/>
                <a:ext cx="8483960" cy="2794716"/>
                <a:chOff x="2382592" y="489397"/>
                <a:chExt cx="8483960" cy="2794716"/>
              </a:xfrm>
            </p:grpSpPr>
            <p:grpSp>
              <p:nvGrpSpPr>
                <p:cNvPr id="188" name="Google Shape;188;p23"/>
                <p:cNvGrpSpPr/>
                <p:nvPr/>
              </p:nvGrpSpPr>
              <p:grpSpPr>
                <a:xfrm>
                  <a:off x="2382592" y="489397"/>
                  <a:ext cx="8483960" cy="2794716"/>
                  <a:chOff x="2382592" y="489397"/>
                  <a:chExt cx="8483960" cy="2794716"/>
                </a:xfrm>
              </p:grpSpPr>
              <p:grpSp>
                <p:nvGrpSpPr>
                  <p:cNvPr id="189" name="Google Shape;189;p23"/>
                  <p:cNvGrpSpPr/>
                  <p:nvPr/>
                </p:nvGrpSpPr>
                <p:grpSpPr>
                  <a:xfrm>
                    <a:off x="2382592" y="489397"/>
                    <a:ext cx="8483960" cy="2794716"/>
                    <a:chOff x="2382592" y="489397"/>
                    <a:chExt cx="8483960" cy="2794716"/>
                  </a:xfrm>
                </p:grpSpPr>
                <p:pic>
                  <p:nvPicPr>
                    <p:cNvPr descr="File:Rugh 129.jpg" id="190" name="Google Shape;190;p23"/>
                    <p:cNvPicPr preferRelativeResize="0"/>
                    <p:nvPr/>
                  </p:nvPicPr>
                  <p:blipFill rotWithShape="1">
                    <a:blip r:embed="rId3">
                      <a:alphaModFix/>
                    </a:blip>
                    <a:srcRect b="4689" l="26016" r="2153" t="51592"/>
                    <a:stretch/>
                  </p:blipFill>
                  <p:spPr>
                    <a:xfrm>
                      <a:off x="2382592" y="489397"/>
                      <a:ext cx="8483960" cy="27947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191" name="Google Shape;191;p23"/>
                    <p:cNvSpPr/>
                    <p:nvPr/>
                  </p:nvSpPr>
                  <p:spPr>
                    <a:xfrm>
                      <a:off x="9453093" y="489397"/>
                      <a:ext cx="1236372" cy="25757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92" name="Google Shape;192;p23"/>
                  <p:cNvSpPr/>
                  <p:nvPr/>
                </p:nvSpPr>
                <p:spPr>
                  <a:xfrm>
                    <a:off x="8487177" y="2228045"/>
                    <a:ext cx="643944" cy="386366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3" name="Google Shape;193;p23"/>
                <p:cNvSpPr/>
                <p:nvPr/>
              </p:nvSpPr>
              <p:spPr>
                <a:xfrm>
                  <a:off x="9723549" y="1184856"/>
                  <a:ext cx="540913" cy="386367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23"/>
                <p:cNvSpPr/>
                <p:nvPr/>
              </p:nvSpPr>
              <p:spPr>
                <a:xfrm>
                  <a:off x="6096000" y="2421228"/>
                  <a:ext cx="2301025" cy="746975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23"/>
                <p:cNvSpPr/>
                <p:nvPr/>
              </p:nvSpPr>
              <p:spPr>
                <a:xfrm>
                  <a:off x="4404575" y="2228045"/>
                  <a:ext cx="1365160" cy="5666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6" name="Google Shape;196;p23"/>
              <p:cNvSpPr/>
              <p:nvPr/>
            </p:nvSpPr>
            <p:spPr>
              <a:xfrm>
                <a:off x="2382592" y="1886755"/>
                <a:ext cx="2021983" cy="62462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>
              <a:off x="4520485" y="489397"/>
              <a:ext cx="6083656" cy="2301163"/>
              <a:chOff x="4520485" y="489397"/>
              <a:chExt cx="6083656" cy="2301163"/>
            </a:xfrm>
          </p:grpSpPr>
          <p:sp>
            <p:nvSpPr>
              <p:cNvPr id="198" name="Google Shape;198;p23"/>
              <p:cNvSpPr txBox="1"/>
              <p:nvPr/>
            </p:nvSpPr>
            <p:spPr>
              <a:xfrm>
                <a:off x="9453093" y="489397"/>
                <a:ext cx="8113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3"/>
              <p:cNvSpPr txBox="1"/>
              <p:nvPr/>
            </p:nvSpPr>
            <p:spPr>
              <a:xfrm>
                <a:off x="9723549" y="1184856"/>
                <a:ext cx="8805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3"/>
              <p:cNvSpPr txBox="1"/>
              <p:nvPr/>
            </p:nvSpPr>
            <p:spPr>
              <a:xfrm>
                <a:off x="8487177" y="2421228"/>
                <a:ext cx="9659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 txBox="1"/>
              <p:nvPr/>
            </p:nvSpPr>
            <p:spPr>
              <a:xfrm>
                <a:off x="4520485" y="2199067"/>
                <a:ext cx="751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2" name="Google Shape;202;p23"/>
          <p:cNvSpPr txBox="1"/>
          <p:nvPr/>
        </p:nvSpPr>
        <p:spPr>
          <a:xfrm>
            <a:off x="312580" y="949403"/>
            <a:ext cx="606112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accompanying picture is of a tadpole.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 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 Identify B 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Identify C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 Identify D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561829" y="3959316"/>
            <a:ext cx="8613553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 Select which of the following (more than one) applies to Family Ranidae.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Teeth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Teeth in upper jaw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 gland behind each eye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powerful legs for jumping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legs for walking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Eggs laid in long chains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Eggs laid in clusters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Eyes bulge from body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Lives in water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990" y="270455"/>
            <a:ext cx="4510538" cy="3354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caphiopus"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1250" y="270455"/>
            <a:ext cx="5037455" cy="33549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31949" y="3995678"/>
            <a:ext cx="107281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  Identify the Family and Genus of the above shown organisms.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preferred habitat for this organism.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does it take this genus’s eggs to hatch?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term is used to describe this organism’s behavior during dry periods?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1979231" y="146862"/>
            <a:ext cx="73577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Station 5:  Amphibians I I</a:t>
            </a:r>
            <a:endParaRPr b="1" sz="5400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61874" y="1078655"/>
            <a:ext cx="114235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area/region of the United States has the greatest salamander diversity?</a:t>
            </a:r>
            <a:endParaRPr/>
          </a:p>
        </p:txBody>
      </p:sp>
      <p:pic>
        <p:nvPicPr>
          <p:cNvPr descr="Image result for Hemidactylium"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51611" y="2549978"/>
            <a:ext cx="4450963" cy="316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4327301" y="1627833"/>
            <a:ext cx="752555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A rare field observation that can be used to identify the genus for this organism.  What is the genus?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Which limb would the feature be found on?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2 external characteristics would be more likely to be observed in the field?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What family does this organism belong to?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unique characteristic makes them good bio-indicators?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What is the primary threat to this organism?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ophthalmus viridescensPCCA20040816-3983A.jpg"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649" y="2129288"/>
            <a:ext cx="6556644" cy="414272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194795" y="248972"/>
            <a:ext cx="947615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Identify the class, order, and family of the animal pictured.  (3 points)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What two distinguishing features are characteristic in this family from other members of the order? (2 points)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 How many toes are on their fore limbs?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How many toes are generally on their hind limbs?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94795" y="4046885"/>
            <a:ext cx="5174854" cy="2052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How genera of this family are endemic to the North American continent?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This family tends to have bright coloration which serves as a warning for what danger?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ophthalmus viridescensPCCA20040816-3983A.jpg"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208" y="373136"/>
            <a:ext cx="6054383" cy="382537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/>
          <p:nvPr/>
        </p:nvSpPr>
        <p:spPr>
          <a:xfrm>
            <a:off x="201769" y="3670127"/>
            <a:ext cx="1199023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Select the true statements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Fertilization is external.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species have well developed lungs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organism breathes through the skin as a primary source of oxygen.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female of the species cares for the young for a period of about 1 week.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Lateral line organs augments vision to detect prey.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larvae are aquatic.</a:t>
            </a:r>
            <a:endParaRPr/>
          </a:p>
        </p:txBody>
      </p:sp>
      <p:sp>
        <p:nvSpPr>
          <p:cNvPr id="235" name="Google Shape;2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ight: A wild hellbender captured and released during a recent survey in southwest Virginia. Click photo to enlarge.  (Photos by J.D. Kleopfer, Virginia Department of Game and Inland Fisheries)." id="241" name="Google Shape;2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666" y="230412"/>
            <a:ext cx="5810331" cy="342718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1030310" y="3919854"/>
            <a:ext cx="108268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What is the family represented on this slide?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organism is extremely sensitive to its environment.  List 4 characteristics of water quality that could harm this organism.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6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deeply wrinkled skin of the above organism serves as an adaptation for what necessary biological need?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Why is cool, fast moving water essential for the survival of this organism?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755561" y="51718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Sirenidae larva" id="250" name="Google Shape;2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221" y="401271"/>
            <a:ext cx="8082607" cy="3206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1056068" y="3837903"/>
            <a:ext cx="999400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9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correct family for this organism.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20.  Identify the circled physical feature.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21.  What is the circled feature used for biologically? 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22.  Name a unique feature of this organism’s limbs.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mechanism allows this organism to survive desiccation?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3155324" y="2575774"/>
            <a:ext cx="1107583" cy="92727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2958106" y="211256"/>
            <a:ext cx="58894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6: 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Reptiles I</a:t>
            </a:r>
            <a:endParaRPr b="1" sz="5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heloniidae anatomy" id="259" name="Google Shape;259;p30"/>
          <p:cNvPicPr preferRelativeResize="0"/>
          <p:nvPr/>
        </p:nvPicPr>
        <p:blipFill rotWithShape="1">
          <a:blip r:embed="rId3">
            <a:alphaModFix/>
          </a:blip>
          <a:srcRect b="6508" l="18418" r="25951" t="49137"/>
          <a:stretch/>
        </p:blipFill>
        <p:spPr>
          <a:xfrm>
            <a:off x="454473" y="1501671"/>
            <a:ext cx="7504670" cy="448759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/>
          <p:nvPr/>
        </p:nvSpPr>
        <p:spPr>
          <a:xfrm>
            <a:off x="5241701" y="1501671"/>
            <a:ext cx="2150772" cy="430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4610637" y="5383369"/>
            <a:ext cx="2202287" cy="60589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5243032" y="1255086"/>
            <a:ext cx="6046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54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5809703" y="5224651"/>
            <a:ext cx="57259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54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8153400" y="1596250"/>
            <a:ext cx="312849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Label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What family is shown?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unique feature of this Family’s head in this family?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4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part of this organism’s life is spend on land?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hotos.smugmug.com/Animals-and-Wildlife/Amphibians-Frogs-Turtles-and-More/Green-Turtles/i-Zkxdnfb/1/c88b2a8c/X2/227--Green%20Turtle--Female%20to%20Sea--Ascension%20Island%20%202%20%281%20of%201%29-X2.jpg"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29" y="222208"/>
            <a:ext cx="4981261" cy="2801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1"/>
          <p:cNvSpPr txBox="1"/>
          <p:nvPr/>
        </p:nvSpPr>
        <p:spPr>
          <a:xfrm>
            <a:off x="281189" y="3714570"/>
            <a:ext cx="4406721" cy="2641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4"/>
              <a:buFont typeface="Calibri"/>
              <a:buAutoNum type="arabicPeriod" startAt="6"/>
            </a:pPr>
            <a:r>
              <a:rPr lang="en-US"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act did this turtle just complete?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5"/>
              <a:buFont typeface="Calibri"/>
              <a:buNone/>
            </a:pPr>
            <a:r>
              <a:t/>
            </a:r>
            <a:endParaRPr b="1"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5"/>
              <a:buFont typeface="Calibri"/>
              <a:buNone/>
            </a:pPr>
            <a:r>
              <a:t/>
            </a:r>
            <a:endParaRPr b="1"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4"/>
              <a:buFont typeface="Calibri"/>
              <a:buAutoNum type="arabicPeriod" startAt="6"/>
            </a:pPr>
            <a:r>
              <a:rPr lang="en-US"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conservation status of the organisms in this Family?</a:t>
            </a:r>
            <a:endParaRPr b="1"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5"/>
              <a:buFont typeface="Calibri"/>
              <a:buNone/>
            </a:pPr>
            <a:r>
              <a:t/>
            </a:r>
            <a:endParaRPr b="1"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5"/>
              <a:buFont typeface="Calibri"/>
              <a:buNone/>
            </a:pPr>
            <a:r>
              <a:t/>
            </a:r>
            <a:endParaRPr b="1"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4"/>
              <a:buFont typeface="Calibri"/>
              <a:buAutoNum type="arabicPeriod" startAt="6"/>
            </a:pPr>
            <a:r>
              <a:rPr lang="en-US"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gender of this organism?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5"/>
              <a:buFont typeface="Calibri"/>
              <a:buNone/>
            </a:pPr>
            <a:r>
              <a:t/>
            </a:r>
            <a:endParaRPr sz="17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5662411" y="3315069"/>
            <a:ext cx="578690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  A sea turtle nest was found to be 0.5 degrees Celsius higher than the idea.  What is a likely result of the slightly higher temperature?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oxygen and poor muscle development of the hatchlings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ratio of females than males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exact ratio of one male to one female of the hatchlings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incubation time resulting in an early hatching during a non-full moon</a:t>
            </a:r>
            <a:endParaRPr/>
          </a:p>
        </p:txBody>
      </p:sp>
      <p:pic>
        <p:nvPicPr>
          <p:cNvPr descr="Image result for sea turtles hatching" id="273" name="Google Shape;2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399" y="222208"/>
            <a:ext cx="4202939" cy="280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-1002215"/>
            <a:ext cx="1673073" cy="2461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100" lIns="914100" spcFirstLastPara="1" rIns="742700" wrap="square" tIns="914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b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28034" y="759854"/>
            <a:ext cx="11346287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A behavior that generally includes snakes and lizards, especially those in desert environments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 and crevice dweller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The opening at the back of the tongue leading into the trachea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Loss of muscle coordination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The remnant of the hind limb, visible as a small claw on either side of the vent, on boas and pythons.  On some tortoises, an enlarged scale projecting out from the legs, generally the inside of the hind legs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Increased amounts of, or excessive, yellow, coloring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This thermoregulatory behavior is practiced by lizards in well-shaded forests and nocturnal lizards.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 Term used for reptile “hibernation.”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2665927" y="-290964"/>
            <a:ext cx="9118242" cy="5872766"/>
            <a:chOff x="2665927" y="-290964"/>
            <a:chExt cx="9118242" cy="5872766"/>
          </a:xfrm>
        </p:grpSpPr>
        <p:grpSp>
          <p:nvGrpSpPr>
            <p:cNvPr id="280" name="Google Shape;280;p32"/>
            <p:cNvGrpSpPr/>
            <p:nvPr/>
          </p:nvGrpSpPr>
          <p:grpSpPr>
            <a:xfrm>
              <a:off x="2665927" y="-290964"/>
              <a:ext cx="9118242" cy="5872766"/>
              <a:chOff x="2054181" y="347729"/>
              <a:chExt cx="7714444" cy="5065819"/>
            </a:xfrm>
          </p:grpSpPr>
          <p:grpSp>
            <p:nvGrpSpPr>
              <p:cNvPr id="281" name="Google Shape;281;p32"/>
              <p:cNvGrpSpPr/>
              <p:nvPr/>
            </p:nvGrpSpPr>
            <p:grpSpPr>
              <a:xfrm>
                <a:off x="2054181" y="347729"/>
                <a:ext cx="7714444" cy="5065819"/>
                <a:chOff x="2054181" y="347729"/>
                <a:chExt cx="7714444" cy="5065819"/>
              </a:xfrm>
            </p:grpSpPr>
            <p:grpSp>
              <p:nvGrpSpPr>
                <p:cNvPr id="282" name="Google Shape;282;p32"/>
                <p:cNvGrpSpPr/>
                <p:nvPr/>
              </p:nvGrpSpPr>
              <p:grpSpPr>
                <a:xfrm>
                  <a:off x="2054181" y="347729"/>
                  <a:ext cx="7714444" cy="5065819"/>
                  <a:chOff x="2054181" y="347729"/>
                  <a:chExt cx="7714444" cy="5065819"/>
                </a:xfrm>
              </p:grpSpPr>
              <p:grpSp>
                <p:nvGrpSpPr>
                  <p:cNvPr id="283" name="Google Shape;283;p32"/>
                  <p:cNvGrpSpPr/>
                  <p:nvPr/>
                </p:nvGrpSpPr>
                <p:grpSpPr>
                  <a:xfrm>
                    <a:off x="2054181" y="347729"/>
                    <a:ext cx="7714444" cy="5065819"/>
                    <a:chOff x="2054181" y="347729"/>
                    <a:chExt cx="7714444" cy="5065819"/>
                  </a:xfrm>
                </p:grpSpPr>
                <p:grpSp>
                  <p:nvGrpSpPr>
                    <p:cNvPr id="284" name="Google Shape;284;p32"/>
                    <p:cNvGrpSpPr/>
                    <p:nvPr/>
                  </p:nvGrpSpPr>
                  <p:grpSpPr>
                    <a:xfrm>
                      <a:off x="2054181" y="347729"/>
                      <a:ext cx="7714444" cy="5065819"/>
                      <a:chOff x="2054181" y="347729"/>
                      <a:chExt cx="7714444" cy="5065819"/>
                    </a:xfrm>
                  </p:grpSpPr>
                  <p:grpSp>
                    <p:nvGrpSpPr>
                      <p:cNvPr id="285" name="Google Shape;285;p32"/>
                      <p:cNvGrpSpPr/>
                      <p:nvPr/>
                    </p:nvGrpSpPr>
                    <p:grpSpPr>
                      <a:xfrm>
                        <a:off x="2054181" y="347729"/>
                        <a:ext cx="7714444" cy="5065819"/>
                        <a:chOff x="2054181" y="347729"/>
                        <a:chExt cx="7714444" cy="5065819"/>
                      </a:xfrm>
                    </p:grpSpPr>
                    <p:pic>
                      <p:nvPicPr>
                        <p:cNvPr descr="turgut" id="286" name="Google Shape;286;p32"/>
                        <p:cNvPicPr preferRelativeResize="0"/>
                        <p:nvPr/>
                      </p:nvPicPr>
                      <p:blipFill rotWithShape="1">
                        <a:blip r:embed="rId3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054181" y="347729"/>
                          <a:ext cx="7714444" cy="5065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  <p:sp>
                      <p:nvSpPr>
                        <p:cNvPr id="287" name="Google Shape;287;p32"/>
                        <p:cNvSpPr/>
                        <p:nvPr/>
                      </p:nvSpPr>
                      <p:spPr>
                        <a:xfrm>
                          <a:off x="6096000" y="901521"/>
                          <a:ext cx="1000259" cy="231820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8" name="Google Shape;288;p32"/>
                        <p:cNvSpPr/>
                        <p:nvPr/>
                      </p:nvSpPr>
                      <p:spPr>
                        <a:xfrm>
                          <a:off x="5074276" y="1133341"/>
                          <a:ext cx="837127" cy="399245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289" name="Google Shape;289;p32"/>
                        <p:cNvSpPr/>
                        <p:nvPr/>
                      </p:nvSpPr>
                      <p:spPr>
                        <a:xfrm>
                          <a:off x="4471115" y="1405119"/>
                          <a:ext cx="837127" cy="399245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800">
                              <a:solidFill>
                                <a:schemeClr val="lt1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 sz="1800">
                            <a:solidFill>
                              <a:schemeClr val="lt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  <p:sp>
                    <p:nvSpPr>
                      <p:cNvPr id="290" name="Google Shape;290;p32"/>
                      <p:cNvSpPr/>
                      <p:nvPr/>
                    </p:nvSpPr>
                    <p:spPr>
                      <a:xfrm>
                        <a:off x="3593206" y="1609859"/>
                        <a:ext cx="1030309" cy="39924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1" name="Google Shape;291;p32"/>
                      <p:cNvSpPr/>
                      <p:nvPr/>
                    </p:nvSpPr>
                    <p:spPr>
                      <a:xfrm>
                        <a:off x="3008291" y="2074604"/>
                        <a:ext cx="1030309" cy="39924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92" name="Google Shape;292;p32"/>
                      <p:cNvSpPr/>
                      <p:nvPr/>
                    </p:nvSpPr>
                    <p:spPr>
                      <a:xfrm>
                        <a:off x="2544651" y="2473849"/>
                        <a:ext cx="1048555" cy="38740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93" name="Google Shape;293;p32"/>
                    <p:cNvSpPr/>
                    <p:nvPr/>
                  </p:nvSpPr>
                  <p:spPr>
                    <a:xfrm>
                      <a:off x="7109138" y="811369"/>
                      <a:ext cx="1390918" cy="463639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94" name="Google Shape;294;p32"/>
                    <p:cNvSpPr/>
                    <p:nvPr/>
                  </p:nvSpPr>
                  <p:spPr>
                    <a:xfrm>
                      <a:off x="8397025" y="2473849"/>
                      <a:ext cx="1056068" cy="1170872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95" name="Google Shape;295;p32"/>
                  <p:cNvSpPr/>
                  <p:nvPr/>
                </p:nvSpPr>
                <p:spPr>
                  <a:xfrm>
                    <a:off x="4038600" y="3812146"/>
                    <a:ext cx="2057400" cy="502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96" name="Google Shape;296;p32"/>
                <p:cNvSpPr/>
                <p:nvPr/>
              </p:nvSpPr>
              <p:spPr>
                <a:xfrm>
                  <a:off x="5911403" y="3825025"/>
                  <a:ext cx="373487" cy="11591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7" name="Google Shape;297;p32"/>
              <p:cNvSpPr/>
              <p:nvPr/>
            </p:nvSpPr>
            <p:spPr>
              <a:xfrm>
                <a:off x="7959144" y="3400023"/>
                <a:ext cx="643943" cy="41212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2"/>
              <p:cNvSpPr/>
              <p:nvPr/>
            </p:nvSpPr>
            <p:spPr>
              <a:xfrm>
                <a:off x="7610341" y="3994662"/>
                <a:ext cx="643943" cy="41212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32"/>
            <p:cNvSpPr txBox="1"/>
            <p:nvPr/>
          </p:nvSpPr>
          <p:spPr>
            <a:xfrm>
              <a:off x="6685618" y="798686"/>
              <a:ext cx="7129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7662930" y="321972"/>
              <a:ext cx="49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2"/>
            <p:cNvSpPr txBox="1"/>
            <p:nvPr/>
          </p:nvSpPr>
          <p:spPr>
            <a:xfrm>
              <a:off x="8689906" y="415772"/>
              <a:ext cx="376821" cy="365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7225048" y="3580327"/>
              <a:ext cx="437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32"/>
          <p:cNvSpPr txBox="1"/>
          <p:nvPr/>
        </p:nvSpPr>
        <p:spPr>
          <a:xfrm>
            <a:off x="695776" y="4446980"/>
            <a:ext cx="102204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Identify the structure representing the lungs.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Why are the lungs enlarged in this Family?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How does a member of this Family adjust body functions to allow for a long underwater dive?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309" name="Google Shape;3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385" y="679540"/>
            <a:ext cx="5362398" cy="4170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6799400" y="733592"/>
            <a:ext cx="484926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Identify the genus of this organism.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What type of a diet does this organism need, carnivorous, omnivorous, or herbivorous?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Which sex is larger, male or female?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 Which sex travels longer distances for reproductive purposes?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643944" y="3659288"/>
            <a:ext cx="439169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 Label this part.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Label this part.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this part.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Malaclemys" id="317" name="Google Shape;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814" y="476109"/>
            <a:ext cx="5229505" cy="318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4"/>
          <p:cNvSpPr txBox="1"/>
          <p:nvPr/>
        </p:nvSpPr>
        <p:spPr>
          <a:xfrm>
            <a:off x="6219814" y="4211392"/>
            <a:ext cx="543556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 What genus is pictured here?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21.  What is this genus’s habitat?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  What months does this genus nest?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34"/>
          <p:cNvGrpSpPr/>
          <p:nvPr/>
        </p:nvGrpSpPr>
        <p:grpSpPr>
          <a:xfrm>
            <a:off x="368868" y="138449"/>
            <a:ext cx="5082831" cy="3556256"/>
            <a:chOff x="368868" y="138449"/>
            <a:chExt cx="5082831" cy="3556256"/>
          </a:xfrm>
        </p:grpSpPr>
        <p:pic>
          <p:nvPicPr>
            <p:cNvPr descr="Image result for tortoise ribs" id="320" name="Google Shape;320;p34"/>
            <p:cNvPicPr preferRelativeResize="0"/>
            <p:nvPr/>
          </p:nvPicPr>
          <p:blipFill rotWithShape="1">
            <a:blip r:embed="rId4">
              <a:alphaModFix/>
            </a:blip>
            <a:srcRect b="16187" l="54767" r="1591" t="36101"/>
            <a:stretch/>
          </p:blipFill>
          <p:spPr>
            <a:xfrm>
              <a:off x="428941" y="138449"/>
              <a:ext cx="5022758" cy="35562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1" name="Google Shape;321;p34"/>
            <p:cNvGrpSpPr/>
            <p:nvPr/>
          </p:nvGrpSpPr>
          <p:grpSpPr>
            <a:xfrm>
              <a:off x="368868" y="249383"/>
              <a:ext cx="4219883" cy="3332961"/>
              <a:chOff x="368868" y="249383"/>
              <a:chExt cx="4219883" cy="3332961"/>
            </a:xfrm>
          </p:grpSpPr>
          <p:sp>
            <p:nvSpPr>
              <p:cNvPr id="322" name="Google Shape;322;p34"/>
              <p:cNvSpPr/>
              <p:nvPr/>
            </p:nvSpPr>
            <p:spPr>
              <a:xfrm>
                <a:off x="1738321" y="3059124"/>
                <a:ext cx="5501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8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17</a:t>
                </a:r>
                <a:endParaRPr b="0" sz="2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3" name="Google Shape;323;p34"/>
              <p:cNvCxnSpPr/>
              <p:nvPr/>
            </p:nvCxnSpPr>
            <p:spPr>
              <a:xfrm flipH="1" rot="10800000">
                <a:off x="2215166" y="2743200"/>
                <a:ext cx="624625" cy="50227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24" name="Google Shape;324;p34"/>
              <p:cNvSpPr/>
              <p:nvPr/>
            </p:nvSpPr>
            <p:spPr>
              <a:xfrm>
                <a:off x="4038600" y="249383"/>
                <a:ext cx="5501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8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18</a:t>
                </a:r>
                <a:endParaRPr b="0" sz="2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5" name="Google Shape;325;p34"/>
              <p:cNvCxnSpPr/>
              <p:nvPr/>
            </p:nvCxnSpPr>
            <p:spPr>
              <a:xfrm flipH="1">
                <a:off x="3142445" y="708338"/>
                <a:ext cx="1056068" cy="91121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26" name="Google Shape;326;p34"/>
              <p:cNvCxnSpPr>
                <a:stCxn id="324" idx="2"/>
              </p:cNvCxnSpPr>
              <p:nvPr/>
            </p:nvCxnSpPr>
            <p:spPr>
              <a:xfrm flipH="1">
                <a:off x="3503076" y="772603"/>
                <a:ext cx="810600" cy="798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27" name="Google Shape;327;p34"/>
              <p:cNvSpPr/>
              <p:nvPr/>
            </p:nvSpPr>
            <p:spPr>
              <a:xfrm>
                <a:off x="368868" y="614966"/>
                <a:ext cx="55015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800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19</a:t>
                </a:r>
                <a:endParaRPr b="0" sz="2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8" name="Google Shape;328;p34"/>
              <p:cNvCxnSpPr/>
              <p:nvPr/>
            </p:nvCxnSpPr>
            <p:spPr>
              <a:xfrm>
                <a:off x="1010396" y="875598"/>
                <a:ext cx="195120" cy="109967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2867209" y="417318"/>
            <a:ext cx="59166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7: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Reptiles II</a:t>
            </a:r>
            <a:endParaRPr b="1" sz="5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785611" y="4108361"/>
            <a:ext cx="103932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Genus is shown in the first picture?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Based on this Genus’s teeth, what is the diet?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hat is structure A (in the third picture)?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What is the function of structure 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10882648" y="1392162"/>
            <a:ext cx="811369" cy="3722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35"/>
          <p:cNvGrpSpPr/>
          <p:nvPr/>
        </p:nvGrpSpPr>
        <p:grpSpPr>
          <a:xfrm>
            <a:off x="92432" y="1392162"/>
            <a:ext cx="12203859" cy="2368469"/>
            <a:chOff x="92432" y="1392162"/>
            <a:chExt cx="12203859" cy="2368469"/>
          </a:xfrm>
        </p:grpSpPr>
        <p:pic>
          <p:nvPicPr>
            <p:cNvPr descr="Green Iguana skull (Iguana iguana).jpg: Brian Gratwicke derivative work: B kimmel (talk)" id="338" name="Google Shape;338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70254" y="1455313"/>
              <a:ext cx="3447851" cy="23014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Iguana" id="339" name="Google Shape;339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32" y="1461615"/>
              <a:ext cx="4904569" cy="2299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parietal eye Iguana" id="340" name="Google Shape;340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69620" y="1392162"/>
              <a:ext cx="3626671" cy="2364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35"/>
            <p:cNvSpPr txBox="1"/>
            <p:nvPr/>
          </p:nvSpPr>
          <p:spPr>
            <a:xfrm>
              <a:off x="10947042" y="1392162"/>
              <a:ext cx="6568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257577" y="450761"/>
            <a:ext cx="37810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lated image" id="348" name="Google Shape;3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2165" y="2657022"/>
            <a:ext cx="4136516" cy="3099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349" name="Google Shape;3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057" y="2658287"/>
            <a:ext cx="5412346" cy="309856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 txBox="1"/>
          <p:nvPr/>
        </p:nvSpPr>
        <p:spPr>
          <a:xfrm>
            <a:off x="549558" y="348698"/>
            <a:ext cx="90796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Identify this Family.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What is unique about this Family’s head retraction?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What is this Family’s habitat?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In this Family, which are larger, males or females?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Helodermatidae" id="356" name="Google Shape;3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53" y="95719"/>
            <a:ext cx="6298798" cy="4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 txBox="1"/>
          <p:nvPr/>
        </p:nvSpPr>
        <p:spPr>
          <a:xfrm>
            <a:off x="3155324" y="4413151"/>
            <a:ext cx="57450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9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Family is pictured above?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9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habitat of this organism?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9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jaws contain venom?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What is the purpose of the venom in Helodermatidae?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Crotaphytidae" id="363" name="Google Shape;3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611" y="674731"/>
            <a:ext cx="6657270" cy="443818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 txBox="1"/>
          <p:nvPr/>
        </p:nvSpPr>
        <p:spPr>
          <a:xfrm>
            <a:off x="7405352" y="914400"/>
            <a:ext cx="409548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What Family is shown in the accompanying picture?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What is the habitat of this Family?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What is the diet of this family?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Ophisaurus" id="370" name="Google Shape;3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459" y="189699"/>
            <a:ext cx="6028386" cy="36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9"/>
          <p:cNvSpPr txBox="1"/>
          <p:nvPr/>
        </p:nvSpPr>
        <p:spPr>
          <a:xfrm>
            <a:off x="373488" y="3859153"/>
            <a:ext cx="677428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 What is the Family &amp; Genus of this organism?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 Is this genus active during day or night?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List a significant characteristic of the jaw that distinguishes this genus.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 What is a significant characteristic of this genus that allows it to escape predation?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Ophisaurus" id="372" name="Google Shape;37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4111" y="228335"/>
            <a:ext cx="3295962" cy="46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/>
        </p:nvSpPr>
        <p:spPr>
          <a:xfrm>
            <a:off x="7611414" y="5190186"/>
            <a:ext cx="37992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 What two (2 points) feature on the head distinguishes this genus from its look-alike?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>
            <a:off x="2722245" y="237014"/>
            <a:ext cx="62581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 8:  </a:t>
            </a: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Reptiles III</a:t>
            </a:r>
            <a:endParaRPr b="1" sz="5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rattlesnake" id="379" name="Google Shape;3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414" y="1566152"/>
            <a:ext cx="2620260" cy="1677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380" name="Google Shape;38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8241" y="1555969"/>
            <a:ext cx="2260381" cy="166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381" name="Google Shape;38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1555969"/>
            <a:ext cx="1960334" cy="166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lubridae" id="382" name="Google Shape;382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62142" y="1571555"/>
            <a:ext cx="1947455" cy="16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0"/>
          <p:cNvSpPr/>
          <p:nvPr/>
        </p:nvSpPr>
        <p:spPr>
          <a:xfrm>
            <a:off x="418569" y="1126919"/>
            <a:ext cx="5960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Identify the garter snake (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Thamnophis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from these images.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320412" y="3344713"/>
            <a:ext cx="107764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two prey items for the garter snake.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distinctive action do garter snakes do when threatened?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Snakes in colder regions tend to den together, often in mass for the winter.  What biological necessity of a den location for snakes causes this behavior?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this genus of snakes bear young?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garter snakes are typically in a litter?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2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garter snakes have such large litters?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837127" y="2575774"/>
            <a:ext cx="798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3522602" y="2837384"/>
            <a:ext cx="798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88" name="Google Shape;388;p40"/>
          <p:cNvSpPr txBox="1"/>
          <p:nvPr/>
        </p:nvSpPr>
        <p:spPr>
          <a:xfrm>
            <a:off x="6226872" y="2885888"/>
            <a:ext cx="798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8637380" y="2801592"/>
            <a:ext cx="7984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34" y="206062"/>
            <a:ext cx="5426104" cy="277542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1"/>
          <p:cNvSpPr/>
          <p:nvPr/>
        </p:nvSpPr>
        <p:spPr>
          <a:xfrm>
            <a:off x="437881" y="3186584"/>
            <a:ext cx="4790941" cy="3055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Which anatomical feature is Jacobson’s organ?  (Choose a, b, c, d, or e from above picture.)</a:t>
            </a:r>
            <a:endParaRPr/>
          </a:p>
          <a:p>
            <a:pPr indent="0" lvl="0" marL="6858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What is the purpose of Jacobson’s organ?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allows the snake to smell with its tongue.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processes visual stimuli without the brain.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processes smells without the use of the brain.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protects part of the brain.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vestigial in snakes and serves no purpose.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" id="397" name="Google Shape;397;p41"/>
          <p:cNvPicPr preferRelativeResize="0"/>
          <p:nvPr/>
        </p:nvPicPr>
        <p:blipFill rotWithShape="1">
          <a:blip r:embed="rId4">
            <a:alphaModFix/>
          </a:blip>
          <a:srcRect b="0" l="-1" r="2571" t="51809"/>
          <a:stretch/>
        </p:blipFill>
        <p:spPr>
          <a:xfrm>
            <a:off x="7376146" y="68971"/>
            <a:ext cx="3566323" cy="1695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1"/>
          <p:cNvSpPr txBox="1"/>
          <p:nvPr/>
        </p:nvSpPr>
        <p:spPr>
          <a:xfrm>
            <a:off x="6405256" y="1756135"/>
            <a:ext cx="54477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Identify which snake is likely venomous, the triangular head or the rounded head.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a coral snake (Elipidae)?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" name="Google Shape;399;p41"/>
          <p:cNvGrpSpPr/>
          <p:nvPr/>
        </p:nvGrpSpPr>
        <p:grpSpPr>
          <a:xfrm>
            <a:off x="5924640" y="3308231"/>
            <a:ext cx="2764322" cy="1785990"/>
            <a:chOff x="6285249" y="4570360"/>
            <a:chExt cx="2764322" cy="1785990"/>
          </a:xfrm>
        </p:grpSpPr>
        <p:pic>
          <p:nvPicPr>
            <p:cNvPr descr="Image result for coral snake look alike" id="400" name="Google Shape;400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85249" y="4584879"/>
              <a:ext cx="2764322" cy="1771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41"/>
            <p:cNvSpPr txBox="1"/>
            <p:nvPr/>
          </p:nvSpPr>
          <p:spPr>
            <a:xfrm>
              <a:off x="6285249" y="4570360"/>
              <a:ext cx="4404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coral snake look alike" id="402" name="Google Shape;402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59308" y="3308231"/>
            <a:ext cx="2761196" cy="1785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1"/>
          <p:cNvSpPr txBox="1"/>
          <p:nvPr/>
        </p:nvSpPr>
        <p:spPr>
          <a:xfrm>
            <a:off x="9159307" y="3329591"/>
            <a:ext cx="8810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41"/>
          <p:cNvGrpSpPr/>
          <p:nvPr/>
        </p:nvGrpSpPr>
        <p:grpSpPr>
          <a:xfrm>
            <a:off x="8632274" y="5258464"/>
            <a:ext cx="2816180" cy="1322269"/>
            <a:chOff x="9388699" y="5731099"/>
            <a:chExt cx="1906073" cy="721216"/>
          </a:xfrm>
        </p:grpSpPr>
        <p:pic>
          <p:nvPicPr>
            <p:cNvPr descr="Image result for loreal scale snake" id="405" name="Google Shape;405;p41"/>
            <p:cNvPicPr preferRelativeResize="0"/>
            <p:nvPr/>
          </p:nvPicPr>
          <p:blipFill rotWithShape="1">
            <a:blip r:embed="rId7">
              <a:alphaModFix/>
            </a:blip>
            <a:srcRect b="20174" l="0" r="1111" t="22764"/>
            <a:stretch/>
          </p:blipFill>
          <p:spPr>
            <a:xfrm>
              <a:off x="9410586" y="5731099"/>
              <a:ext cx="1884186" cy="721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41"/>
            <p:cNvSpPr/>
            <p:nvPr/>
          </p:nvSpPr>
          <p:spPr>
            <a:xfrm>
              <a:off x="9388699" y="5767498"/>
              <a:ext cx="566670" cy="11814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41"/>
          <p:cNvSpPr txBox="1"/>
          <p:nvPr/>
        </p:nvSpPr>
        <p:spPr>
          <a:xfrm>
            <a:off x="6064169" y="5258464"/>
            <a:ext cx="2485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What is the name of the red scale?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82580" y="1171977"/>
            <a:ext cx="1040613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Bank:  Not all of the words/terms will be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Ataxia		Estivation		Mandible		Ovoviviparous	Spur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Bifurcated	Folliciles		Maxilla		Parathyroid               Thermoregulate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Carbuncle	Follicular 		Vitellogenesis	Nephrotoxic	Pipping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Thigmothermic	 Hepatic		 Scotophase	Xanthic		Torpor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Cloaca		Glottis		Nuchal		Poikilotherm	Crepuscular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Dysecdysis	Gravid		Oviparous	Saxicolous	Vivparous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Dystocia		oviposition	Brumation	Heliothermy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gkistrodon" id="413" name="Google Shape;4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88" y="59078"/>
            <a:ext cx="5157512" cy="337958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 txBox="1"/>
          <p:nvPr/>
        </p:nvSpPr>
        <p:spPr>
          <a:xfrm>
            <a:off x="437882" y="3503053"/>
            <a:ext cx="544776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Identify the Family &amp; Genus of this organism.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 How does this genus reproduce?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 Select which of the following characteristics are correct about this genus.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Venous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Long fangs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 Broad head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 Narrow head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 Vertically elliptical pupil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gkistrodon" id="415" name="Google Shape;415;p42"/>
          <p:cNvPicPr preferRelativeResize="0"/>
          <p:nvPr/>
        </p:nvPicPr>
        <p:blipFill rotWithShape="1">
          <a:blip r:embed="rId3">
            <a:alphaModFix/>
          </a:blip>
          <a:srcRect b="32011" l="39871" r="32660" t="39789"/>
          <a:stretch/>
        </p:blipFill>
        <p:spPr>
          <a:xfrm>
            <a:off x="5923687" y="59077"/>
            <a:ext cx="5023705" cy="337958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2"/>
          <p:cNvSpPr txBox="1"/>
          <p:nvPr/>
        </p:nvSpPr>
        <p:spPr>
          <a:xfrm>
            <a:off x="5923687" y="3734873"/>
            <a:ext cx="51521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14 &amp; 15: Label the part indicated.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 What is the preferred habitat of this organism?</a:t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9773848" y="159740"/>
            <a:ext cx="8867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sz="54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42"/>
          <p:cNvCxnSpPr/>
          <p:nvPr/>
        </p:nvCxnSpPr>
        <p:spPr>
          <a:xfrm>
            <a:off x="10174310" y="811368"/>
            <a:ext cx="154546" cy="58120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42"/>
          <p:cNvSpPr/>
          <p:nvPr/>
        </p:nvSpPr>
        <p:spPr>
          <a:xfrm>
            <a:off x="9155664" y="2201771"/>
            <a:ext cx="8867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1" sz="54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42"/>
          <p:cNvCxnSpPr>
            <a:stCxn id="419" idx="0"/>
          </p:cNvCxnSpPr>
          <p:nvPr/>
        </p:nvCxnSpPr>
        <p:spPr>
          <a:xfrm flipH="1" rot="10800000">
            <a:off x="9599055" y="1799171"/>
            <a:ext cx="174900" cy="402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Rudimentary hindlegs spurs in Boa constrictor snake.jpg" id="426" name="Google Shape;42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828" y="188668"/>
            <a:ext cx="3741110" cy="3239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dfg.idaho.gov/species/sites/default/files/taxa/77721_orig.jpg" id="427" name="Google Shape;42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911" y="188667"/>
            <a:ext cx="4878097" cy="3239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3"/>
          <p:cNvSpPr txBox="1"/>
          <p:nvPr/>
        </p:nvSpPr>
        <p:spPr>
          <a:xfrm>
            <a:off x="540911" y="3850783"/>
            <a:ext cx="1020006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 Identify the family of this organism.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18.  What hunting strategy does this organism use to kill prey?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19.  What vestigial structure is pictured on the right?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  What is the difference between head and body scales on a snake?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3517227" y="0"/>
            <a:ext cx="46939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Station 2:  Facts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85611" y="1043189"/>
            <a:ext cx="1108871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True/False: Carolus Linnaeus distinguished clearly amphibians from reptiles.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True/False: Amphibians and reptiles have received the least attention in terms of conservation efforts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Endotherms, heat production must be balanced with ______________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Why is the cost of endothermy prohibitively higher for animals with small masses?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How would endothermy affect the functionality of enzymes?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Comparatively, how much energy do endotherms convert into production? Ectotherms?  Please give answers as a range of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05307" y="631065"/>
            <a:ext cx="1090840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Which of the following is not an advantage of ectothermy? (choose all that apply)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A.  Permits survival in harsh environment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 Permits ectotherms to function in ecosystems almost as producers of energy, rather than consumers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 the high levels of sustained activity may increase growth rates and reproductive output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 permits large body mass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 permits greater morphological plasticity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 diverse shapes allow diverse roles and behaviors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Approximately how many snake species world-wide are venomous, and how many of those are considered harmful to humans?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Why do snakes and lizards flick their tongues?  Include the specific organ used in your answer.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protein are the scales of snakes and many lizard species made up of?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What biological process/strategy/adaptation do many female snakes use during their pregnancy or immediately after “birth”? 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2769366" y="0"/>
            <a:ext cx="69881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Station 3: Reproduction</a:t>
            </a:r>
            <a:endParaRPr b="1" sz="5400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60609" y="923330"/>
            <a:ext cx="11269014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Anuran reproduction is strongly associated with _______________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 is the main constraint on mating success for Anurans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 For crocodiles, eggs may be deposited in all of the following ways except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 in hollow locations, such as a tree trunk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b.  on mounds of vegetation and other detritus near shorelines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c.  burrows in sand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d.  on floating vegetation mats in shallow water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Directions for questions 4 - 10Match the following characteristics of eggs as belonging to either snakes, turtles, or both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leathery or rubbery to the touch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feel like a bag of jelly or liquid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increase greatly in size over the course of incubation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 slightly oblong, white to cream in color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cannot draw water from the environment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deposited in an already sheltered spot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 rigid shells that don’t open very wide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Bufonidae reproductive modes are diverse- most with _____(aquatic or terrestrial or both)___________ larvae, but some __________________ or _____________________.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489397" y="888642"/>
            <a:ext cx="10972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In Salamanders, the anterior teeth of males of some species of Plethodontids are used to ______________ and inoculate her with ________________ released from the mental gland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In most cases, salamanders that breed in water, lay eggs _______________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Directions for questions 14 to 16:  Identify the family to which the eggs belong.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Proteidae eggs"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12" y="3255333"/>
            <a:ext cx="3475423" cy="238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430504" y="2919967"/>
            <a:ext cx="28848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14.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Rhyacotritonidae eggs"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484" y="3255333"/>
            <a:ext cx="4125175" cy="242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4310484" y="2886001"/>
            <a:ext cx="2566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mbystomatidae eggs" id="134" name="Google Shape;1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7508" y="3255333"/>
            <a:ext cx="3235602" cy="238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8767508" y="2886001"/>
            <a:ext cx="2753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2383045" y="159741"/>
            <a:ext cx="68592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Station 4: </a:t>
            </a:r>
            <a:r>
              <a:rPr b="1" lang="en-US" sz="5400">
                <a:solidFill>
                  <a:srgbClr val="F7CAAC"/>
                </a:solidFill>
                <a:latin typeface="Calibri"/>
                <a:ea typeface="Calibri"/>
                <a:cs typeface="Calibri"/>
                <a:sym typeface="Calibri"/>
              </a:rPr>
              <a:t>Amphibians I</a:t>
            </a:r>
            <a:endParaRPr b="1" sz="5400" cap="non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2274710" y="824248"/>
            <a:ext cx="7951115" cy="4698247"/>
            <a:chOff x="3309870" y="1083071"/>
            <a:chExt cx="8312287" cy="4901089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3309870" y="1083071"/>
              <a:ext cx="8312287" cy="4901089"/>
              <a:chOff x="3309870" y="1083071"/>
              <a:chExt cx="8312287" cy="4901089"/>
            </a:xfrm>
          </p:grpSpPr>
          <p:grpSp>
            <p:nvGrpSpPr>
              <p:cNvPr id="144" name="Google Shape;144;p20"/>
              <p:cNvGrpSpPr/>
              <p:nvPr/>
            </p:nvGrpSpPr>
            <p:grpSpPr>
              <a:xfrm>
                <a:off x="3309870" y="1083071"/>
                <a:ext cx="8312287" cy="4901089"/>
                <a:chOff x="3309870" y="1083071"/>
                <a:chExt cx="8312287" cy="4901089"/>
              </a:xfrm>
            </p:grpSpPr>
            <p:pic>
              <p:nvPicPr>
                <p:cNvPr descr="Image result for frog skeleton" id="145" name="Google Shape;145;p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309870" y="1681630"/>
                  <a:ext cx="5195508" cy="43025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46" name="Google Shape;146;p20"/>
                <p:cNvCxnSpPr/>
                <p:nvPr/>
              </p:nvCxnSpPr>
              <p:spPr>
                <a:xfrm>
                  <a:off x="7214035" y="2062858"/>
                  <a:ext cx="2331076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7" name="Google Shape;147;p20"/>
                <p:cNvCxnSpPr/>
                <p:nvPr/>
              </p:nvCxnSpPr>
              <p:spPr>
                <a:xfrm>
                  <a:off x="6849414" y="1788016"/>
                  <a:ext cx="2331076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48" name="Google Shape;148;p20"/>
                <p:cNvCxnSpPr/>
                <p:nvPr/>
              </p:nvCxnSpPr>
              <p:spPr>
                <a:xfrm flipH="1" rot="10800000">
                  <a:off x="5907624" y="1300766"/>
                  <a:ext cx="2405689" cy="54940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149" name="Google Shape;149;p20"/>
                <p:cNvSpPr txBox="1"/>
                <p:nvPr/>
              </p:nvSpPr>
              <p:spPr>
                <a:xfrm>
                  <a:off x="8505378" y="1083071"/>
                  <a:ext cx="301076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1.  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20"/>
                <p:cNvSpPr txBox="1"/>
                <p:nvPr/>
              </p:nvSpPr>
              <p:spPr>
                <a:xfrm>
                  <a:off x="9180490" y="1575470"/>
                  <a:ext cx="233564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2.  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20"/>
                <p:cNvSpPr txBox="1"/>
                <p:nvPr/>
              </p:nvSpPr>
              <p:spPr>
                <a:xfrm>
                  <a:off x="9545111" y="1953573"/>
                  <a:ext cx="2077046" cy="3852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3.  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20"/>
                <p:cNvSpPr txBox="1"/>
                <p:nvPr/>
              </p:nvSpPr>
              <p:spPr>
                <a:xfrm>
                  <a:off x="9545111" y="2557670"/>
                  <a:ext cx="2077046" cy="3852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4. </a:t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3" name="Google Shape;153;p20"/>
                <p:cNvCxnSpPr/>
                <p:nvPr/>
              </p:nvCxnSpPr>
              <p:spPr>
                <a:xfrm>
                  <a:off x="7699513" y="2743200"/>
                  <a:ext cx="184559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4" name="Google Shape;154;p20"/>
              <p:cNvCxnSpPr/>
              <p:nvPr/>
            </p:nvCxnSpPr>
            <p:spPr>
              <a:xfrm>
                <a:off x="6849414" y="4558748"/>
                <a:ext cx="2599386" cy="3975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5" name="Google Shape;155;p20"/>
              <p:cNvSpPr txBox="1"/>
              <p:nvPr/>
            </p:nvSpPr>
            <p:spPr>
              <a:xfrm>
                <a:off x="9448800" y="4359965"/>
                <a:ext cx="1974574" cy="385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6.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" name="Google Shape;156;p20"/>
              <p:cNvCxnSpPr/>
              <p:nvPr/>
            </p:nvCxnSpPr>
            <p:spPr>
              <a:xfrm flipH="1" rot="10800000">
                <a:off x="6425859" y="4008758"/>
                <a:ext cx="2754631" cy="331329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7" name="Google Shape;157;p20"/>
              <p:cNvSpPr txBox="1"/>
              <p:nvPr/>
            </p:nvSpPr>
            <p:spPr>
              <a:xfrm>
                <a:off x="9180490" y="3878406"/>
                <a:ext cx="1749380" cy="385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5.  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8" name="Google Shape;158;p20"/>
            <p:cNvCxnSpPr/>
            <p:nvPr/>
          </p:nvCxnSpPr>
          <p:spPr>
            <a:xfrm>
              <a:off x="7447722" y="5155096"/>
              <a:ext cx="2067339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20"/>
            <p:cNvSpPr txBox="1"/>
            <p:nvPr/>
          </p:nvSpPr>
          <p:spPr>
            <a:xfrm>
              <a:off x="9545111" y="4996070"/>
              <a:ext cx="1384759" cy="385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 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210614" y="5563673"/>
            <a:ext cx="96205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 What family of Anura is found worldwide, except for Antarctica?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218941" y="476518"/>
            <a:ext cx="5795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KBR 1/18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ecies photo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5650" y="214785"/>
            <a:ext cx="5897496" cy="3589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"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607" y="214785"/>
            <a:ext cx="5286766" cy="358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386366" y="4043966"/>
            <a:ext cx="111788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   Name the family and genus of this organism.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diet of the adult of this genus?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 Where in North America can this genus be found?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1386712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