
<file path=[Content_Types].xml><?xml version="1.0" encoding="utf-8"?>
<Types xmlns="http://schemas.openxmlformats.org/package/2006/content-types">
  <Default ContentType="image/png" Extension="png"/>
  <Default ContentType="image/jpeg" Extension="jpeg"/>
  <Default ContentType="application/vnd.openxmlformats-package.relationships+xml" Extension="rels"/>
  <Default ContentType="application/xml" Extension="xml"/>
  <Default ContentType="image/vnd.ms-photo" Extension="wdp"/>
  <Default ContentType="image/gif" Extension="gif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81" r:id="rId11"/>
    <p:sldId id="283" r:id="rId12"/>
    <p:sldId id="284" r:id="rId13"/>
    <p:sldId id="265" r:id="rId14"/>
    <p:sldId id="274" r:id="rId15"/>
    <p:sldId id="275" r:id="rId16"/>
    <p:sldId id="276" r:id="rId17"/>
    <p:sldId id="272" r:id="rId18"/>
    <p:sldId id="267" r:id="rId19"/>
    <p:sldId id="287" r:id="rId20"/>
    <p:sldId id="289" r:id="rId21"/>
    <p:sldId id="290" r:id="rId22"/>
    <p:sldId id="291" r:id="rId23"/>
    <p:sldId id="268" r:id="rId24"/>
    <p:sldId id="288" r:id="rId25"/>
    <p:sldId id="292" r:id="rId26"/>
    <p:sldId id="293" r:id="rId27"/>
    <p:sldId id="294" r:id="rId28"/>
    <p:sldId id="269" r:id="rId29"/>
    <p:sldId id="270" r:id="rId30"/>
    <p:sldId id="285" r:id="rId31"/>
    <p:sldId id="286" r:id="rId32"/>
  </p:sldIdLst>
  <p:sldSz cx="12192000" cy="6858000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AA43CCF8-DB4D-4245-BA50-D0A7B4570716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D9353D8F-CB50-4783-8F2F-D93291CB6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68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53D8F-CB50-4783-8F2F-D93291CB67B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73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8B6B-36E3-481C-9D94-0B9BA1225D91}" type="datetime1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KBR 1/18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93773-5998-4146-8DA4-AAB88E64B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83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E6773-3C0F-45D6-AD94-7FA74E684633}" type="datetime1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KBR 1/18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93773-5998-4146-8DA4-AAB88E64B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08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3630-D782-4807-B71D-8245962CF214}" type="datetime1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KBR 1/18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93773-5998-4146-8DA4-AAB88E64B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0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9E4DA-6968-445A-8DCA-7C15B09DBFF4}" type="datetime1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KBR 1/18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93773-5998-4146-8DA4-AAB88E64B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64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D7D0-4262-4873-A899-9F3E932568BC}" type="datetime1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KBR 1/18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93773-5998-4146-8DA4-AAB88E64B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05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056CF-59C1-4700-8581-BF557E61EF5A}" type="datetime1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KBR 1/18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93773-5998-4146-8DA4-AAB88E64B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3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49BF-6CCA-46F7-825A-4B7E7830D9E7}" type="datetime1">
              <a:rPr lang="en-US" smtClean="0"/>
              <a:t>12/13/2017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KBR 1/18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93773-5998-4146-8DA4-AAB88E64B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6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BF101-939F-467B-A688-B0C242B9D459}" type="datetime1">
              <a:rPr lang="en-US" smtClean="0"/>
              <a:t>12/13/2017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KBR 1/18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93773-5998-4146-8DA4-AAB88E64B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2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0F20-9A14-437B-93FA-D250F4B3C7F2}" type="datetime1">
              <a:rPr lang="en-US" smtClean="0"/>
              <a:t>12/13/2017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KBR 1/18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93773-5998-4146-8DA4-AAB88E64B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49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B0D1-ED23-4681-985C-4BA31DF0D75E}" type="datetime1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KBR 1/18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93773-5998-4146-8DA4-AAB88E64B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155D-46AD-4D11-A5A1-9C35BD1327B3}" type="datetime1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KBR 1/18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93773-5998-4146-8DA4-AAB88E64B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23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23288-A737-4C8A-B1BE-31828069C39C}" type="datetime1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KBR 1/18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93773-5998-4146-8DA4-AAB88E64B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01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 ?><Relationships xmlns="http://schemas.openxmlformats.org/package/2006/relationships"><Relationship Id="rId3" Target="../media/image23.jpeg" Type="http://schemas.openxmlformats.org/officeDocument/2006/relationships/image"/><Relationship Id="rId2" Target="../media/image22.jpeg" Type="http://schemas.openxmlformats.org/officeDocument/2006/relationships/image"/><Relationship Id="rId1" Target="../slideLayouts/slideLayout7.xml" Type="http://schemas.openxmlformats.org/officeDocument/2006/relationships/slideLayout"/><Relationship Id="rId4" Target="../media/image24.jpeg" Type="http://schemas.openxmlformats.org/officeDocument/2006/relationships/image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 ?><Relationships xmlns="http://schemas.openxmlformats.org/package/2006/relationships"><Relationship Id="rId8" Target="../media/image34.jpeg" Type="http://schemas.openxmlformats.org/officeDocument/2006/relationships/image"/><Relationship Id="rId3" Target="../media/hdphoto1.wdp" Type="http://schemas.microsoft.com/office/2007/relationships/hdphoto"/><Relationship Id="rId7" Target="../media/hdphoto3.wdp" Type="http://schemas.microsoft.com/office/2007/relationships/hdphoto"/><Relationship Id="rId2" Target="../media/image31.jpeg" Type="http://schemas.openxmlformats.org/officeDocument/2006/relationships/image"/><Relationship Id="rId1" Target="../slideLayouts/slideLayout7.xml" Type="http://schemas.openxmlformats.org/officeDocument/2006/relationships/slideLayout"/><Relationship Id="rId6" Target="../media/image33.jpeg" Type="http://schemas.openxmlformats.org/officeDocument/2006/relationships/image"/><Relationship Id="rId5" Target="../media/hdphoto2.wdp" Type="http://schemas.microsoft.com/office/2007/relationships/hdphoto"/><Relationship Id="rId4" Target="../media/image32.jpeg" Type="http://schemas.openxmlformats.org/officeDocument/2006/relationships/image"/><Relationship Id="rId9" Target="../media/hdphoto4.wdp" Type="http://schemas.microsoft.com/office/2007/relationships/hdphoto"/></Relationships>
</file>

<file path=ppt/slides/_rels/slide29.xml.rels><?xml version="1.0" encoding="UTF-8" standalone="yes" ?><Relationships xmlns="http://schemas.openxmlformats.org/package/2006/relationships"><Relationship Id="rId3" Target="../media/image36.jpeg" Type="http://schemas.openxmlformats.org/officeDocument/2006/relationships/image"/><Relationship Id="rId2" Target="../media/image35.jpeg" Type="http://schemas.openxmlformats.org/officeDocument/2006/relationships/image"/><Relationship Id="rId1" Target="../slideLayouts/slideLayout7.xml" Type="http://schemas.openxmlformats.org/officeDocument/2006/relationships/slideLayout"/><Relationship Id="rId6" Target="../media/image39.jpeg" Type="http://schemas.openxmlformats.org/officeDocument/2006/relationships/image"/><Relationship Id="rId5" Target="../media/image38.jpeg" Type="http://schemas.openxmlformats.org/officeDocument/2006/relationships/image"/><Relationship Id="rId4" Target="../media/image37.jpeg" Type="http://schemas.openxmlformats.org/officeDocument/2006/relationships/image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39643" y="108225"/>
            <a:ext cx="63066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Station 1:  Vocabulary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3317" y="927279"/>
            <a:ext cx="1059931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Directions:  Use the word bank for the definitions.  Write the correct word on your answer sheet.</a:t>
            </a:r>
          </a:p>
          <a:p>
            <a:endParaRPr lang="en-US" dirty="0" smtClean="0"/>
          </a:p>
          <a:p>
            <a:pPr marL="342900" lvl="0" indent="-342900">
              <a:buAutoNum type="arabicPeriod"/>
            </a:pPr>
            <a:r>
              <a:rPr lang="en-US" dirty="0" smtClean="0"/>
              <a:t>Referring </a:t>
            </a:r>
            <a:r>
              <a:rPr lang="en-US" dirty="0"/>
              <a:t>to the neck area </a:t>
            </a:r>
            <a:endParaRPr lang="en-US" dirty="0" smtClean="0"/>
          </a:p>
          <a:p>
            <a:pPr lvl="0"/>
            <a:endParaRPr lang="en-US" dirty="0"/>
          </a:p>
          <a:p>
            <a:pPr marL="342900" lvl="0" indent="-342900">
              <a:buAutoNum type="arabicPeriod" startAt="2"/>
            </a:pPr>
            <a:r>
              <a:rPr lang="en-US" dirty="0" smtClean="0"/>
              <a:t>A </a:t>
            </a:r>
            <a:r>
              <a:rPr lang="en-US" dirty="0"/>
              <a:t>passage used for eliminating fecal, urinary, and reproductive discharges </a:t>
            </a:r>
            <a:endParaRPr lang="en-US" dirty="0" smtClean="0"/>
          </a:p>
          <a:p>
            <a:pPr lvl="0"/>
            <a:endParaRPr lang="en-US" dirty="0"/>
          </a:p>
          <a:p>
            <a:pPr marL="342900" lvl="0" indent="-342900">
              <a:buAutoNum type="arabicPeriod" startAt="3"/>
            </a:pPr>
            <a:r>
              <a:rPr lang="en-US" dirty="0" smtClean="0"/>
              <a:t>Examples </a:t>
            </a:r>
            <a:r>
              <a:rPr lang="en-US" dirty="0"/>
              <a:t>include a snake’s tongue, iguana tongues have a small, deep pink notch only visible after the iguana has reached a year of age </a:t>
            </a:r>
            <a:endParaRPr lang="en-US" dirty="0" smtClean="0"/>
          </a:p>
          <a:p>
            <a:pPr lvl="0"/>
            <a:endParaRPr lang="en-US" dirty="0"/>
          </a:p>
          <a:p>
            <a:pPr marL="342900" lvl="0" indent="-342900">
              <a:buAutoNum type="arabicPeriod" startAt="4"/>
            </a:pPr>
            <a:r>
              <a:rPr lang="en-US" dirty="0" smtClean="0"/>
              <a:t>An </a:t>
            </a:r>
            <a:r>
              <a:rPr lang="en-US" dirty="0"/>
              <a:t>animal whose temperature varies with that of its environment, excluding birds and mammals </a:t>
            </a:r>
            <a:endParaRPr lang="en-US" b="1" dirty="0" smtClean="0"/>
          </a:p>
          <a:p>
            <a:pPr lvl="0"/>
            <a:endParaRPr lang="en-US" dirty="0"/>
          </a:p>
          <a:p>
            <a:pPr marL="342900" lvl="0" indent="-342900">
              <a:buAutoNum type="arabicPeriod" startAt="5"/>
            </a:pPr>
            <a:r>
              <a:rPr lang="en-US" dirty="0" smtClean="0"/>
              <a:t>Used </a:t>
            </a:r>
            <a:r>
              <a:rPr lang="en-US" dirty="0"/>
              <a:t>when referring to viviparous, oviparous, and ovoviviparous animals that are pregnant </a:t>
            </a:r>
            <a:endParaRPr lang="en-US" dirty="0" smtClean="0"/>
          </a:p>
          <a:p>
            <a:pPr lvl="0"/>
            <a:endParaRPr lang="en-US" dirty="0"/>
          </a:p>
          <a:p>
            <a:pPr marL="342900" lvl="0" indent="-342900">
              <a:buAutoNum type="arabicPeriod" startAt="6"/>
            </a:pPr>
            <a:r>
              <a:rPr lang="en-US" dirty="0" smtClean="0"/>
              <a:t>Absorbs </a:t>
            </a:r>
            <a:r>
              <a:rPr lang="en-US" dirty="0"/>
              <a:t>heat by </a:t>
            </a:r>
            <a:r>
              <a:rPr lang="en-US" dirty="0" smtClean="0"/>
              <a:t>laying/resting/basking </a:t>
            </a:r>
            <a:r>
              <a:rPr lang="en-US" dirty="0"/>
              <a:t>in the </a:t>
            </a:r>
            <a:r>
              <a:rPr lang="en-US" dirty="0" smtClean="0"/>
              <a:t>sun</a:t>
            </a:r>
            <a:endParaRPr lang="en-US" dirty="0" smtClean="0"/>
          </a:p>
          <a:p>
            <a:pPr lvl="0"/>
            <a:endParaRPr lang="en-US" dirty="0"/>
          </a:p>
          <a:p>
            <a:pPr marL="342900" lvl="0" indent="-342900">
              <a:buAutoNum type="arabicPeriod" startAt="7"/>
            </a:pPr>
            <a:r>
              <a:rPr lang="en-US" dirty="0" smtClean="0"/>
              <a:t>The </a:t>
            </a:r>
            <a:r>
              <a:rPr lang="en-US" dirty="0"/>
              <a:t>lower </a:t>
            </a:r>
            <a:r>
              <a:rPr lang="en-US" dirty="0" smtClean="0"/>
              <a:t>jaw</a:t>
            </a:r>
          </a:p>
          <a:p>
            <a:pPr lvl="0"/>
            <a:endParaRPr lang="en-US" dirty="0"/>
          </a:p>
          <a:p>
            <a:pPr lvl="0"/>
            <a:r>
              <a:rPr lang="en-US" dirty="0" smtClean="0"/>
              <a:t>8.  The </a:t>
            </a:r>
            <a:r>
              <a:rPr lang="en-US" dirty="0"/>
              <a:t>development of the yolk in the eggs 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KBR 1/18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39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KBR 1/18</a:t>
            </a:r>
            <a:endParaRPr lang="en-US"/>
          </a:p>
        </p:txBody>
      </p:sp>
      <p:pic>
        <p:nvPicPr>
          <p:cNvPr id="14338" name="Picture 2" descr="Image result for tympanic membrane ranida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290" y="502275"/>
            <a:ext cx="5615189" cy="561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 Brace 2"/>
          <p:cNvSpPr/>
          <p:nvPr/>
        </p:nvSpPr>
        <p:spPr>
          <a:xfrm>
            <a:off x="7637172" y="2189408"/>
            <a:ext cx="283335" cy="1468192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3" idx="1"/>
          </p:cNvCxnSpPr>
          <p:nvPr/>
        </p:nvCxnSpPr>
        <p:spPr>
          <a:xfrm flipH="1" flipV="1">
            <a:off x="4417454" y="2910625"/>
            <a:ext cx="3219718" cy="128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3639" y="1442434"/>
            <a:ext cx="395381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12.  What feature is shown here?</a:t>
            </a:r>
          </a:p>
          <a:p>
            <a:endParaRPr lang="en-US" b="1" dirty="0"/>
          </a:p>
          <a:p>
            <a:endParaRPr lang="en-US" dirty="0" smtClean="0"/>
          </a:p>
          <a:p>
            <a:r>
              <a:rPr lang="en-US" dirty="0" smtClean="0"/>
              <a:t>13.  What is the purpose of the feature?</a:t>
            </a:r>
          </a:p>
          <a:p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14.  Where does this feature work, on land, in the water, or both?</a:t>
            </a:r>
          </a:p>
          <a:p>
            <a:endParaRPr lang="en-US" b="1" dirty="0"/>
          </a:p>
          <a:p>
            <a:endParaRPr lang="en-US" dirty="0"/>
          </a:p>
          <a:p>
            <a:r>
              <a:rPr lang="en-US" dirty="0" smtClean="0"/>
              <a:t>15.  The circumference of this feature is slightly smaller than the size of the eye.  What gender is this specimen likely to be?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4786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KBR 1/18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3587839" y="1687131"/>
            <a:ext cx="8483960" cy="2794716"/>
            <a:chOff x="2382592" y="489397"/>
            <a:chExt cx="8483960" cy="2794716"/>
          </a:xfrm>
        </p:grpSpPr>
        <p:grpSp>
          <p:nvGrpSpPr>
            <p:cNvPr id="14" name="Group 13"/>
            <p:cNvGrpSpPr/>
            <p:nvPr/>
          </p:nvGrpSpPr>
          <p:grpSpPr>
            <a:xfrm>
              <a:off x="2382592" y="489397"/>
              <a:ext cx="8483960" cy="2794716"/>
              <a:chOff x="2382592" y="489397"/>
              <a:chExt cx="8483960" cy="2794716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2382592" y="489397"/>
                <a:ext cx="8483960" cy="2794716"/>
                <a:chOff x="2382592" y="489397"/>
                <a:chExt cx="8483960" cy="2794716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2382592" y="489397"/>
                  <a:ext cx="8483960" cy="2794716"/>
                  <a:chOff x="2382592" y="489397"/>
                  <a:chExt cx="8483960" cy="2794716"/>
                </a:xfrm>
              </p:grpSpPr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2382592" y="489397"/>
                    <a:ext cx="8483960" cy="2794716"/>
                    <a:chOff x="2382592" y="489397"/>
                    <a:chExt cx="8483960" cy="2794716"/>
                  </a:xfrm>
                </p:grpSpPr>
                <p:pic>
                  <p:nvPicPr>
                    <p:cNvPr id="15362" name="Picture 2" descr="File:Rugh 129.jpg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6016" t="51592" r="2153" b="4690"/>
                    <a:stretch/>
                  </p:blipFill>
                  <p:spPr bwMode="auto">
                    <a:xfrm>
                      <a:off x="2382592" y="489397"/>
                      <a:ext cx="8483960" cy="2794716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4" name="Rectangle 3"/>
                    <p:cNvSpPr/>
                    <p:nvPr/>
                  </p:nvSpPr>
                  <p:spPr>
                    <a:xfrm>
                      <a:off x="9453093" y="489397"/>
                      <a:ext cx="1236372" cy="25757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6" name="Rectangle 5"/>
                  <p:cNvSpPr/>
                  <p:nvPr/>
                </p:nvSpPr>
                <p:spPr>
                  <a:xfrm>
                    <a:off x="8487177" y="2228045"/>
                    <a:ext cx="643944" cy="38636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9723549" y="1184856"/>
                  <a:ext cx="540913" cy="3863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6096000" y="2421228"/>
                  <a:ext cx="2301025" cy="746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4404575" y="2228045"/>
                  <a:ext cx="1365160" cy="5666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" name="Rectangle 12"/>
              <p:cNvSpPr/>
              <p:nvPr/>
            </p:nvSpPr>
            <p:spPr>
              <a:xfrm>
                <a:off x="2382592" y="1886755"/>
                <a:ext cx="2021983" cy="6246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4520485" y="489397"/>
              <a:ext cx="6083656" cy="2301163"/>
              <a:chOff x="4520485" y="489397"/>
              <a:chExt cx="6083656" cy="2301163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9453093" y="489397"/>
                <a:ext cx="8113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9723549" y="1184856"/>
                <a:ext cx="880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487177" y="2421228"/>
                <a:ext cx="9659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520485" y="2199067"/>
                <a:ext cx="7518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</a:t>
                </a:r>
                <a:endParaRPr lang="en-US" dirty="0"/>
              </a:p>
            </p:txBody>
          </p:sp>
        </p:grpSp>
      </p:grpSp>
      <p:sp>
        <p:nvSpPr>
          <p:cNvPr id="21" name="TextBox 20"/>
          <p:cNvSpPr txBox="1"/>
          <p:nvPr/>
        </p:nvSpPr>
        <p:spPr>
          <a:xfrm>
            <a:off x="312580" y="949403"/>
            <a:ext cx="60611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accompanying picture is of a tadpole.</a:t>
            </a:r>
          </a:p>
          <a:p>
            <a:endParaRPr lang="en-US" dirty="0" smtClean="0"/>
          </a:p>
          <a:p>
            <a:pPr marL="342900" indent="-342900">
              <a:buAutoNum type="arabicPeriod" startAt="16"/>
            </a:pPr>
            <a:r>
              <a:rPr lang="en-US" dirty="0" smtClean="0"/>
              <a:t>Identify A    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17.  Identify B   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18.  Identify C  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dirty="0" smtClean="0"/>
              <a:t>19.  Identify D  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561829" y="3959316"/>
            <a:ext cx="861355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20.  Select which of the following (more than one) applies to Family </a:t>
            </a:r>
            <a:r>
              <a:rPr lang="en-US" dirty="0" err="1" smtClean="0"/>
              <a:t>Ranidae</a:t>
            </a:r>
            <a:r>
              <a:rPr lang="en-US" dirty="0" smtClean="0"/>
              <a:t>.</a:t>
            </a:r>
          </a:p>
          <a:p>
            <a:pPr marL="342900" indent="-342900">
              <a:buAutoNum type="alphaUcPeriod"/>
            </a:pPr>
            <a:r>
              <a:rPr lang="en-US" dirty="0" smtClean="0"/>
              <a:t>No Teeth</a:t>
            </a:r>
          </a:p>
          <a:p>
            <a:pPr marL="342900" indent="-342900">
              <a:buAutoNum type="alphaUcPeriod"/>
            </a:pPr>
            <a:r>
              <a:rPr lang="en-US" dirty="0" smtClean="0"/>
              <a:t>Teeth in upper jaw</a:t>
            </a:r>
          </a:p>
          <a:p>
            <a:pPr marL="342900" indent="-342900">
              <a:buAutoNum type="alphaUcPeriod"/>
            </a:pPr>
            <a:r>
              <a:rPr lang="en-US" dirty="0" smtClean="0"/>
              <a:t>Poison gland behind each eye</a:t>
            </a:r>
          </a:p>
          <a:p>
            <a:pPr marL="342900" indent="-342900">
              <a:buAutoNum type="alphaUcPeriod"/>
            </a:pPr>
            <a:r>
              <a:rPr lang="en-US" dirty="0" smtClean="0"/>
              <a:t>Long powerful legs for jumping</a:t>
            </a:r>
          </a:p>
          <a:p>
            <a:pPr marL="342900" indent="-342900">
              <a:buAutoNum type="alphaUcPeriod"/>
            </a:pPr>
            <a:r>
              <a:rPr lang="en-US" dirty="0" smtClean="0"/>
              <a:t>Shorter legs for walking</a:t>
            </a:r>
          </a:p>
          <a:p>
            <a:pPr marL="342900" indent="-342900">
              <a:buAutoNum type="alphaUcPeriod"/>
            </a:pPr>
            <a:r>
              <a:rPr lang="en-US" dirty="0" smtClean="0"/>
              <a:t>Eggs laid in long chains</a:t>
            </a:r>
          </a:p>
          <a:p>
            <a:pPr marL="342900" indent="-342900">
              <a:buAutoNum type="alphaUcPeriod"/>
            </a:pPr>
            <a:r>
              <a:rPr lang="en-US" dirty="0" smtClean="0"/>
              <a:t>Eggs laid in clusters</a:t>
            </a:r>
          </a:p>
          <a:p>
            <a:pPr marL="342900" indent="-342900">
              <a:buAutoNum type="alphaUcPeriod"/>
            </a:pPr>
            <a:r>
              <a:rPr lang="en-US" dirty="0" smtClean="0"/>
              <a:t>Eyes bulge from body</a:t>
            </a:r>
          </a:p>
          <a:p>
            <a:pPr marL="342900" indent="-342900">
              <a:buAutoNum type="alphaUcPeriod"/>
            </a:pPr>
            <a:r>
              <a:rPr lang="en-US" dirty="0" smtClean="0"/>
              <a:t>Lives in water</a:t>
            </a:r>
          </a:p>
          <a:p>
            <a:pPr marL="342900" indent="-342900">
              <a:buAutoNum type="alpha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189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KBR 1/18</a:t>
            </a:r>
            <a:endParaRPr lang="en-US"/>
          </a:p>
        </p:txBody>
      </p:sp>
      <p:pic>
        <p:nvPicPr>
          <p:cNvPr id="3" name="Picture 4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90" y="270455"/>
            <a:ext cx="4510538" cy="335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Image result for Scaphiop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250" y="270455"/>
            <a:ext cx="5037455" cy="335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31949" y="3995678"/>
            <a:ext cx="107281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21.  Identify the Family and Genus of the above shown organisms.  </a:t>
            </a:r>
            <a:endParaRPr lang="en-US" dirty="0"/>
          </a:p>
          <a:p>
            <a:endParaRPr lang="en-US" dirty="0"/>
          </a:p>
          <a:p>
            <a:pPr marL="342900" indent="-342900">
              <a:buAutoNum type="arabicPeriod" startAt="22"/>
            </a:pPr>
            <a:r>
              <a:rPr lang="en-US" dirty="0" smtClean="0"/>
              <a:t>Describe the preferred habitat for this organism.</a:t>
            </a:r>
          </a:p>
          <a:p>
            <a:endParaRPr lang="en-US" dirty="0" smtClean="0"/>
          </a:p>
          <a:p>
            <a:pPr marL="342900" indent="-342900">
              <a:buAutoNum type="arabicPeriod" startAt="23"/>
            </a:pPr>
            <a:r>
              <a:rPr lang="en-US" dirty="0" smtClean="0"/>
              <a:t>How long does it take this genus’s eggs to hatch?</a:t>
            </a:r>
          </a:p>
          <a:p>
            <a:endParaRPr lang="en-US" b="1" dirty="0" smtClean="0"/>
          </a:p>
          <a:p>
            <a:pPr marL="342900" indent="-342900">
              <a:buAutoNum type="arabicPeriod" startAt="24"/>
            </a:pPr>
            <a:r>
              <a:rPr lang="en-US" dirty="0" smtClean="0"/>
              <a:t>What term is used to describe this organism’s behavior during dry periods?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514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231" y="146862"/>
            <a:ext cx="735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Station 5:  Amphibians I </a:t>
            </a:r>
            <a:r>
              <a:rPr lang="en-US" sz="54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1874" y="1078655"/>
            <a:ext cx="1142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What area/region of the United States has the greatest salamander diversity?</a:t>
            </a:r>
          </a:p>
        </p:txBody>
      </p:sp>
      <p:pic>
        <p:nvPicPr>
          <p:cNvPr id="5122" name="Picture 2" descr="Image result for Hemidactyl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51611" y="2549978"/>
            <a:ext cx="4450963" cy="316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327301" y="1627833"/>
            <a:ext cx="752555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 A rare field observation that can be used to identify the genus for this organism.  What is the genus? </a:t>
            </a:r>
            <a:r>
              <a:rPr lang="en-US" b="1" dirty="0" smtClean="0"/>
              <a:t> </a:t>
            </a:r>
            <a:endParaRPr lang="en-US" b="1" dirty="0"/>
          </a:p>
          <a:p>
            <a:endParaRPr lang="en-US" dirty="0" smtClean="0"/>
          </a:p>
          <a:p>
            <a:r>
              <a:rPr lang="en-US" dirty="0" smtClean="0"/>
              <a:t>3.  Which limb would the feature be found on? </a:t>
            </a:r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pPr marL="342900" indent="-342900">
              <a:buAutoNum type="arabicPeriod" startAt="4"/>
            </a:pPr>
            <a:r>
              <a:rPr lang="en-US" dirty="0" smtClean="0"/>
              <a:t>What 2 external characteristics would be more likely to be observed in the field?  </a:t>
            </a:r>
          </a:p>
          <a:p>
            <a:endParaRPr lang="en-US" b="1" dirty="0"/>
          </a:p>
          <a:p>
            <a:r>
              <a:rPr lang="en-US" dirty="0" smtClean="0"/>
              <a:t>5.  What family does this organism belong to?</a:t>
            </a:r>
          </a:p>
          <a:p>
            <a:endParaRPr lang="en-US" dirty="0"/>
          </a:p>
          <a:p>
            <a:endParaRPr lang="en-US" b="1" dirty="0" smtClean="0"/>
          </a:p>
          <a:p>
            <a:endParaRPr lang="en-US" b="1" dirty="0"/>
          </a:p>
          <a:p>
            <a:pPr marL="342900" indent="-342900">
              <a:buAutoNum type="arabicPeriod" startAt="6"/>
            </a:pPr>
            <a:r>
              <a:rPr lang="en-US" dirty="0" smtClean="0"/>
              <a:t>What unique characteristic makes them good bio-indicators? </a:t>
            </a:r>
          </a:p>
          <a:p>
            <a:endParaRPr lang="en-US" b="1" dirty="0" smtClean="0"/>
          </a:p>
          <a:p>
            <a:r>
              <a:rPr lang="en-US" dirty="0" smtClean="0"/>
              <a:t>7.  What is the primary threat to this organism?</a:t>
            </a:r>
          </a:p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KBR 1/18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96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Notophthalmus viridescensPCCA20040816-3983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649" y="2129288"/>
            <a:ext cx="6556644" cy="414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4795" y="248972"/>
            <a:ext cx="94761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8.  Identify the class, order, and family of the animal pictured.  (3 points)</a:t>
            </a:r>
          </a:p>
          <a:p>
            <a:endParaRPr lang="en-US" dirty="0"/>
          </a:p>
          <a:p>
            <a:r>
              <a:rPr lang="en-US" dirty="0" smtClean="0"/>
              <a:t>9.  What two distinguishing features are characteristic in this family from other members of the order? (2 points)</a:t>
            </a:r>
          </a:p>
          <a:p>
            <a:endParaRPr lang="en-US" b="1" dirty="0" smtClean="0"/>
          </a:p>
          <a:p>
            <a:r>
              <a:rPr lang="en-US" b="1" dirty="0" smtClean="0"/>
              <a:t> </a:t>
            </a:r>
          </a:p>
          <a:p>
            <a:r>
              <a:rPr lang="en-US" dirty="0" smtClean="0"/>
              <a:t>10.  How many toes are on their fore limbs?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  <a:p>
            <a:r>
              <a:rPr lang="en-US" dirty="0" smtClean="0"/>
              <a:t>11.  How many toes are generally on their hind limbs?</a:t>
            </a:r>
          </a:p>
          <a:p>
            <a:endParaRPr lang="en-US" b="1" dirty="0" smtClean="0"/>
          </a:p>
          <a:p>
            <a:endParaRPr lang="en-US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94795" y="4046885"/>
            <a:ext cx="5174854" cy="2052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12.  How </a:t>
            </a:r>
            <a:r>
              <a:rPr lang="en-US" dirty="0"/>
              <a:t>genera of this family are endemic to the North American continent?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  <a:p>
            <a:r>
              <a:rPr lang="en-US" dirty="0" smtClean="0"/>
              <a:t>13.  This </a:t>
            </a:r>
            <a:r>
              <a:rPr lang="en-US" dirty="0"/>
              <a:t>family tends to have bright coloration which serves as a warning for what danger?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KBR 1/18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39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Notophthalmus viridescensPCCA20040816-3983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208" y="373136"/>
            <a:ext cx="6054383" cy="3825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1769" y="3670127"/>
            <a:ext cx="1199023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14.  Select </a:t>
            </a:r>
            <a:r>
              <a:rPr lang="en-US" dirty="0"/>
              <a:t>the true statements </a:t>
            </a:r>
          </a:p>
          <a:p>
            <a:pPr marL="342900" indent="-342900">
              <a:buAutoNum type="alphaUcPeriod"/>
            </a:pPr>
            <a:r>
              <a:rPr lang="en-US" dirty="0"/>
              <a:t>Fertilization is external.</a:t>
            </a:r>
          </a:p>
          <a:p>
            <a:pPr marL="342900" indent="-342900">
              <a:buAutoNum type="alphaUcPeriod"/>
            </a:pPr>
            <a:r>
              <a:rPr lang="en-US" dirty="0"/>
              <a:t>Most species have well developed </a:t>
            </a:r>
            <a:r>
              <a:rPr lang="en-US" dirty="0" smtClean="0"/>
              <a:t>lungs</a:t>
            </a:r>
          </a:p>
          <a:p>
            <a:pPr marL="342900" indent="-342900">
              <a:buAutoNum type="alphaUcPeriod"/>
            </a:pPr>
            <a:r>
              <a:rPr lang="en-US" dirty="0" smtClean="0"/>
              <a:t>This organism breathes through the skin as a primary source of oxygen.</a:t>
            </a:r>
            <a:endParaRPr lang="en-US" dirty="0"/>
          </a:p>
          <a:p>
            <a:pPr marL="342900" indent="-342900">
              <a:buAutoNum type="alphaUcPeriod"/>
            </a:pPr>
            <a:r>
              <a:rPr lang="en-US" dirty="0"/>
              <a:t>The female of the species cares for the young for a period of about 1 week.</a:t>
            </a:r>
          </a:p>
          <a:p>
            <a:pPr marL="342900" indent="-342900">
              <a:buAutoNum type="alphaUcPeriod"/>
            </a:pPr>
            <a:r>
              <a:rPr lang="en-US" dirty="0"/>
              <a:t>Lateral line organs augments vision to detect prey.</a:t>
            </a:r>
          </a:p>
          <a:p>
            <a:pPr marL="342900" indent="-342900">
              <a:buAutoNum type="alphaUcPeriod"/>
            </a:pPr>
            <a:r>
              <a:rPr lang="en-US" dirty="0"/>
              <a:t>All larvae are aquatic.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KBR 1/18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66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mage right: A wild hellbender captured and released during a recent survey in southwest Virginia. Click photo to enlarge.  (Photos by J.D. Kleopfer, Virginia Department of Game and Inland Fisheries)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666" y="230412"/>
            <a:ext cx="5810331" cy="342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30310" y="3919854"/>
            <a:ext cx="108268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15. What is the family represented on this slide?  </a:t>
            </a:r>
            <a:endParaRPr lang="en-US" dirty="0"/>
          </a:p>
          <a:p>
            <a:endParaRPr lang="en-US" dirty="0" smtClean="0"/>
          </a:p>
          <a:p>
            <a:pPr marL="342900" indent="-342900">
              <a:buAutoNum type="arabicPeriod" startAt="16"/>
            </a:pPr>
            <a:r>
              <a:rPr lang="en-US" dirty="0" smtClean="0"/>
              <a:t>This organism is extremely sensitive to its environment.  List 4 characteristics of water quality that could harm this organism.</a:t>
            </a:r>
          </a:p>
          <a:p>
            <a:endParaRPr lang="en-US" dirty="0" smtClean="0"/>
          </a:p>
          <a:p>
            <a:pPr marL="342900" indent="-342900">
              <a:buAutoNum type="arabicPeriod" startAt="17"/>
            </a:pPr>
            <a:r>
              <a:rPr lang="en-US" dirty="0" smtClean="0"/>
              <a:t>The deeply wrinkled skin of the above organism serves as an adaptation for what necessary biological need?</a:t>
            </a:r>
          </a:p>
          <a:p>
            <a:endParaRPr lang="en-US" dirty="0" smtClean="0"/>
          </a:p>
          <a:p>
            <a:r>
              <a:rPr lang="en-US" dirty="0" smtClean="0"/>
              <a:t>18.  Why is cool, fast moving water essential for the survival of this organism?</a:t>
            </a:r>
          </a:p>
          <a:p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KBR 1/18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208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55561" y="51718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KBR 1/18</a:t>
            </a:r>
            <a:endParaRPr lang="en-US"/>
          </a:p>
        </p:txBody>
      </p:sp>
      <p:pic>
        <p:nvPicPr>
          <p:cNvPr id="8194" name="Picture 2" descr="Image result for Sirenidae lar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221" y="401271"/>
            <a:ext cx="8082607" cy="320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56068" y="3837903"/>
            <a:ext cx="99940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19"/>
            </a:pPr>
            <a:r>
              <a:rPr lang="en-US" dirty="0" smtClean="0"/>
              <a:t>Identify the correct family for this organism. </a:t>
            </a:r>
            <a:endParaRPr lang="en-US" b="1" dirty="0" smtClean="0">
              <a:solidFill>
                <a:srgbClr val="000000"/>
              </a:solidFill>
            </a:endParaRPr>
          </a:p>
          <a:p>
            <a:pPr marL="342900" indent="-342900">
              <a:buAutoNum type="arabicPeriod" startAt="19"/>
            </a:pPr>
            <a:endParaRPr lang="en-US" b="1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20.  Identify </a:t>
            </a:r>
            <a:r>
              <a:rPr lang="en-US" dirty="0" smtClean="0">
                <a:solidFill>
                  <a:srgbClr val="000000"/>
                </a:solidFill>
              </a:rPr>
              <a:t>the circled physical feature. </a:t>
            </a:r>
            <a:endParaRPr lang="en-US" b="1" dirty="0" smtClean="0">
              <a:solidFill>
                <a:srgbClr val="000000"/>
              </a:solidFill>
            </a:endParaRPr>
          </a:p>
          <a:p>
            <a:endParaRPr lang="en-US" b="1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21.  What </a:t>
            </a:r>
            <a:r>
              <a:rPr lang="en-US" dirty="0" smtClean="0">
                <a:solidFill>
                  <a:srgbClr val="000000"/>
                </a:solidFill>
              </a:rPr>
              <a:t>is the circled feature used for biologically? </a:t>
            </a:r>
            <a:endParaRPr lang="en-US" b="1" dirty="0" smtClean="0">
              <a:solidFill>
                <a:srgbClr val="000000"/>
              </a:solidFill>
            </a:endParaRPr>
          </a:p>
          <a:p>
            <a:endParaRPr lang="en-US" b="1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22.  Name </a:t>
            </a:r>
            <a:r>
              <a:rPr lang="en-US" dirty="0" smtClean="0">
                <a:solidFill>
                  <a:srgbClr val="000000"/>
                </a:solidFill>
              </a:rPr>
              <a:t>a unique feature of this organism’s limbs.</a:t>
            </a:r>
          </a:p>
          <a:p>
            <a:endParaRPr lang="en-US" b="1" dirty="0" smtClean="0">
              <a:solidFill>
                <a:srgbClr val="000000"/>
              </a:solidFill>
            </a:endParaRPr>
          </a:p>
          <a:p>
            <a:r>
              <a:rPr lang="en-US" dirty="0" smtClean="0"/>
              <a:t>23</a:t>
            </a:r>
            <a:r>
              <a:rPr lang="en-US" b="1" dirty="0" smtClean="0"/>
              <a:t>.  </a:t>
            </a:r>
            <a:r>
              <a:rPr lang="en-US" dirty="0" smtClean="0"/>
              <a:t>What </a:t>
            </a:r>
            <a:r>
              <a:rPr lang="en-US" dirty="0" smtClean="0"/>
              <a:t>mechanism allows this organism to survive desiccation? 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3155324" y="2575774"/>
            <a:ext cx="1107583" cy="9272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30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58106" y="211256"/>
            <a:ext cx="58894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Station 6:  </a:t>
            </a: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Reptiles I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KBR 1/18</a:t>
            </a:r>
            <a:endParaRPr lang="en-US"/>
          </a:p>
        </p:txBody>
      </p:sp>
      <p:pic>
        <p:nvPicPr>
          <p:cNvPr id="4" name="Picture 2" descr="Image result for cheloniidae anatom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18" t="49137" r="25951" b="6509"/>
          <a:stretch/>
        </p:blipFill>
        <p:spPr bwMode="auto">
          <a:xfrm>
            <a:off x="454473" y="1501671"/>
            <a:ext cx="7504670" cy="4487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241701" y="1501671"/>
            <a:ext cx="2150772" cy="43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10637" y="5383369"/>
            <a:ext cx="2202287" cy="605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43032" y="1255086"/>
            <a:ext cx="6046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09703" y="5224651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53400" y="1596250"/>
            <a:ext cx="31284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Label A</a:t>
            </a:r>
          </a:p>
          <a:p>
            <a:endParaRPr lang="en-US" dirty="0" smtClean="0"/>
          </a:p>
          <a:p>
            <a:r>
              <a:rPr lang="en-US" dirty="0" smtClean="0"/>
              <a:t>2.  Label B</a:t>
            </a:r>
          </a:p>
          <a:p>
            <a:endParaRPr lang="en-US" dirty="0" smtClean="0"/>
          </a:p>
          <a:p>
            <a:r>
              <a:rPr lang="en-US" dirty="0" smtClean="0"/>
              <a:t>3. What family is shown?</a:t>
            </a:r>
          </a:p>
          <a:p>
            <a:endParaRPr lang="en-US" dirty="0" smtClean="0"/>
          </a:p>
          <a:p>
            <a:pPr marL="342900" indent="-342900">
              <a:buAutoNum type="arabicPeriod" startAt="4"/>
            </a:pPr>
            <a:r>
              <a:rPr lang="en-US" dirty="0" smtClean="0"/>
              <a:t>What is the unique feature of this Family’s head in this family?</a:t>
            </a:r>
          </a:p>
          <a:p>
            <a:endParaRPr lang="en-US" dirty="0"/>
          </a:p>
          <a:p>
            <a:pPr marL="342900" indent="-342900">
              <a:buAutoNum type="arabicPeriod" startAt="5"/>
            </a:pPr>
            <a:r>
              <a:rPr lang="en-US" dirty="0" smtClean="0"/>
              <a:t>What part of this organism’s life is spend on land?</a:t>
            </a:r>
          </a:p>
        </p:txBody>
      </p:sp>
    </p:spTree>
    <p:extLst>
      <p:ext uri="{BB962C8B-B14F-4D97-AF65-F5344CB8AC3E}">
        <p14:creationId xmlns:p14="http://schemas.microsoft.com/office/powerpoint/2010/main" val="2340898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KBR 1/18</a:t>
            </a:r>
            <a:endParaRPr lang="en-US"/>
          </a:p>
        </p:txBody>
      </p:sp>
      <p:pic>
        <p:nvPicPr>
          <p:cNvPr id="3" name="Picture 2" descr="https://photos.smugmug.com/Animals-and-Wildlife/Amphibians-Frogs-Turtles-and-More/Green-Turtles/i-Zkxdnfb/1/c88b2a8c/X2/227--Green%20Turtle--Female%20to%20Sea--Ascension%20Island%20%202%20%281%20of%201%29-X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29" y="222208"/>
            <a:ext cx="4981261" cy="280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81189" y="3714570"/>
            <a:ext cx="4406721" cy="264177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 startAt="6"/>
            </a:pPr>
            <a:r>
              <a:rPr lang="en-US" sz="1800" dirty="0" smtClean="0"/>
              <a:t>What act did this turtle just complete?</a:t>
            </a:r>
          </a:p>
          <a:p>
            <a:endParaRPr lang="en-US" sz="1800" b="1" dirty="0" smtClean="0"/>
          </a:p>
          <a:p>
            <a:endParaRPr lang="en-US" sz="1800" b="1" dirty="0"/>
          </a:p>
          <a:p>
            <a:pPr marL="342900" indent="-342900">
              <a:buAutoNum type="arabicPeriod" startAt="7"/>
            </a:pPr>
            <a:r>
              <a:rPr lang="en-US" sz="1800" dirty="0" smtClean="0"/>
              <a:t>What is the conservation status of the organisms in this Family?</a:t>
            </a:r>
            <a:endParaRPr lang="en-US" sz="1800" b="1" dirty="0" smtClean="0"/>
          </a:p>
          <a:p>
            <a:endParaRPr lang="en-US" sz="1800" b="1" dirty="0" smtClean="0"/>
          </a:p>
          <a:p>
            <a:endParaRPr lang="en-US" sz="1800" b="1" dirty="0" smtClean="0"/>
          </a:p>
          <a:p>
            <a:pPr marL="342900" indent="-342900">
              <a:buAutoNum type="arabicPeriod" startAt="8"/>
            </a:pPr>
            <a:r>
              <a:rPr lang="en-US" sz="1800" dirty="0" smtClean="0"/>
              <a:t>What is the gender of this organism?</a:t>
            </a:r>
          </a:p>
          <a:p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5662411" y="3315069"/>
            <a:ext cx="578690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9.    A </a:t>
            </a:r>
            <a:r>
              <a:rPr lang="en-US" dirty="0"/>
              <a:t>sea turtle nest was found to be 0.5 degrees Celsius higher than the idea.  What is a likely result of the slightly higher temperature?</a:t>
            </a:r>
          </a:p>
          <a:p>
            <a:pPr marL="342900" indent="-342900">
              <a:buAutoNum type="alphaUcPeriod"/>
            </a:pPr>
            <a:r>
              <a:rPr lang="en-US" dirty="0"/>
              <a:t>Lack of oxygen and poor muscle development of the hatchlings</a:t>
            </a:r>
          </a:p>
          <a:p>
            <a:pPr marL="342900" indent="-342900">
              <a:buAutoNum type="alphaUcPeriod"/>
            </a:pPr>
            <a:r>
              <a:rPr lang="en-US" dirty="0"/>
              <a:t>Greater ratio of females than males</a:t>
            </a:r>
          </a:p>
          <a:p>
            <a:pPr marL="342900" indent="-342900">
              <a:buAutoNum type="alphaUcPeriod"/>
            </a:pPr>
            <a:r>
              <a:rPr lang="en-US" dirty="0"/>
              <a:t>An exact ratio of one male to one female of the hatchlings</a:t>
            </a:r>
          </a:p>
          <a:p>
            <a:pPr marL="342900" indent="-342900">
              <a:buAutoNum type="alphaUcPeriod"/>
            </a:pPr>
            <a:r>
              <a:rPr lang="en-US" dirty="0"/>
              <a:t>Shorter incubation time resulting in an early hatching during a non-full moon</a:t>
            </a:r>
          </a:p>
        </p:txBody>
      </p:sp>
      <p:pic>
        <p:nvPicPr>
          <p:cNvPr id="6" name="Picture 2" descr="Image result for sea turtles hatch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399" y="222208"/>
            <a:ext cx="4202939" cy="280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3580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0" y="-1002215"/>
            <a:ext cx="1673073" cy="2461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742716" bIns="91411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8034" y="759854"/>
            <a:ext cx="113462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/>
              <a:t>9. </a:t>
            </a:r>
            <a:r>
              <a:rPr lang="en-US" dirty="0"/>
              <a:t>A behavior that generally includes snakes and lizards, especially those in desert environments </a:t>
            </a:r>
          </a:p>
          <a:p>
            <a:pPr lvl="0"/>
            <a:endParaRPr lang="en-US" dirty="0" smtClean="0"/>
          </a:p>
          <a:p>
            <a:pPr marL="342900" lvl="0" indent="-342900">
              <a:buAutoNum type="arabicPeriod" startAt="10"/>
            </a:pPr>
            <a:r>
              <a:rPr lang="en-US" dirty="0" smtClean="0"/>
              <a:t>Rock </a:t>
            </a:r>
            <a:r>
              <a:rPr lang="en-US" dirty="0"/>
              <a:t>and crevice dweller 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11. The </a:t>
            </a:r>
            <a:r>
              <a:rPr lang="en-US" dirty="0"/>
              <a:t>opening at the back of the tongue leading into the trachea </a:t>
            </a:r>
            <a:endParaRPr lang="en-US" dirty="0" smtClean="0"/>
          </a:p>
          <a:p>
            <a:pPr lvl="0"/>
            <a:endParaRPr lang="en-US" dirty="0"/>
          </a:p>
          <a:p>
            <a:pPr lvl="0"/>
            <a:r>
              <a:rPr lang="en-US" dirty="0" smtClean="0"/>
              <a:t>12. Loss </a:t>
            </a:r>
            <a:r>
              <a:rPr lang="en-US" dirty="0"/>
              <a:t>of muscle coordination </a:t>
            </a:r>
            <a:endParaRPr lang="en-US" dirty="0" smtClean="0"/>
          </a:p>
          <a:p>
            <a:pPr lvl="0"/>
            <a:endParaRPr lang="en-US" dirty="0"/>
          </a:p>
          <a:p>
            <a:pPr lvl="0"/>
            <a:r>
              <a:rPr lang="en-US" dirty="0" smtClean="0"/>
              <a:t>13. The </a:t>
            </a:r>
            <a:r>
              <a:rPr lang="en-US" dirty="0"/>
              <a:t>remnant of the hind limb, visible as a small claw on either side of the vent, on boas and pythons.  On some tortoises, an enlarged scale projecting out from the legs, generally the inside of the hind legs </a:t>
            </a:r>
            <a:endParaRPr lang="en-US" dirty="0" smtClean="0"/>
          </a:p>
          <a:p>
            <a:pPr lvl="0"/>
            <a:endParaRPr lang="en-US" dirty="0"/>
          </a:p>
          <a:p>
            <a:pPr lvl="0"/>
            <a:r>
              <a:rPr lang="en-US" dirty="0" smtClean="0"/>
              <a:t>14. Increased </a:t>
            </a:r>
            <a:r>
              <a:rPr lang="en-US" dirty="0"/>
              <a:t>amounts of, or excessive, yellow, coloring </a:t>
            </a:r>
            <a:endParaRPr lang="en-US" dirty="0" smtClean="0"/>
          </a:p>
          <a:p>
            <a:pPr lvl="0"/>
            <a:endParaRPr lang="en-US" dirty="0"/>
          </a:p>
          <a:p>
            <a:pPr lvl="0"/>
            <a:r>
              <a:rPr lang="en-US" dirty="0" smtClean="0"/>
              <a:t>15.  </a:t>
            </a:r>
            <a:r>
              <a:rPr lang="en-US" dirty="0"/>
              <a:t>This thermoregulatory behavior is practiced by lizards in well-shaded forests and nocturnal </a:t>
            </a:r>
            <a:r>
              <a:rPr lang="en-US" dirty="0" smtClean="0"/>
              <a:t>lizards.</a:t>
            </a:r>
            <a:endParaRPr lang="en-US" dirty="0"/>
          </a:p>
          <a:p>
            <a:pPr marL="342900" lvl="0" indent="-342900">
              <a:buAutoNum type="arabicPeriod" startAt="10"/>
            </a:pPr>
            <a:endParaRPr lang="en-US" dirty="0"/>
          </a:p>
          <a:p>
            <a:r>
              <a:rPr lang="en-US" dirty="0" smtClean="0"/>
              <a:t>16.  Term used for reptile “hibernation.”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KBR 1/18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00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KBR 1/18</a:t>
            </a:r>
            <a:endParaRPr lang="en-US"/>
          </a:p>
        </p:txBody>
      </p:sp>
      <p:grpSp>
        <p:nvGrpSpPr>
          <p:cNvPr id="21510" name="Group 21509"/>
          <p:cNvGrpSpPr/>
          <p:nvPr/>
        </p:nvGrpSpPr>
        <p:grpSpPr>
          <a:xfrm>
            <a:off x="2665927" y="-290964"/>
            <a:ext cx="9118242" cy="5872766"/>
            <a:chOff x="2665927" y="-290964"/>
            <a:chExt cx="9118242" cy="5872766"/>
          </a:xfrm>
        </p:grpSpPr>
        <p:grpSp>
          <p:nvGrpSpPr>
            <p:cNvPr id="22" name="Group 21"/>
            <p:cNvGrpSpPr/>
            <p:nvPr/>
          </p:nvGrpSpPr>
          <p:grpSpPr>
            <a:xfrm>
              <a:off x="2665927" y="-290964"/>
              <a:ext cx="9118242" cy="5872766"/>
              <a:chOff x="2054181" y="347729"/>
              <a:chExt cx="7714444" cy="5065819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2054181" y="347729"/>
                <a:ext cx="7714444" cy="5065819"/>
                <a:chOff x="2054181" y="347729"/>
                <a:chExt cx="7714444" cy="5065819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2054181" y="347729"/>
                  <a:ext cx="7714444" cy="5065819"/>
                  <a:chOff x="2054181" y="347729"/>
                  <a:chExt cx="7714444" cy="5065819"/>
                </a:xfrm>
              </p:grpSpPr>
              <p:grpSp>
                <p:nvGrpSpPr>
                  <p:cNvPr id="16" name="Group 15"/>
                  <p:cNvGrpSpPr/>
                  <p:nvPr/>
                </p:nvGrpSpPr>
                <p:grpSpPr>
                  <a:xfrm>
                    <a:off x="2054181" y="347729"/>
                    <a:ext cx="7714444" cy="5065819"/>
                    <a:chOff x="2054181" y="347729"/>
                    <a:chExt cx="7714444" cy="5065819"/>
                  </a:xfrm>
                </p:grpSpPr>
                <p:grpSp>
                  <p:nvGrpSpPr>
                    <p:cNvPr id="11" name="Group 10"/>
                    <p:cNvGrpSpPr/>
                    <p:nvPr/>
                  </p:nvGrpSpPr>
                  <p:grpSpPr>
                    <a:xfrm>
                      <a:off x="2054181" y="347729"/>
                      <a:ext cx="7714444" cy="5065819"/>
                      <a:chOff x="2054181" y="347729"/>
                      <a:chExt cx="7714444" cy="5065819"/>
                    </a:xfrm>
                  </p:grpSpPr>
                  <p:grpSp>
                    <p:nvGrpSpPr>
                      <p:cNvPr id="7" name="Group 6"/>
                      <p:cNvGrpSpPr/>
                      <p:nvPr/>
                    </p:nvGrpSpPr>
                    <p:grpSpPr>
                      <a:xfrm>
                        <a:off x="2054181" y="347729"/>
                        <a:ext cx="7714444" cy="5065819"/>
                        <a:chOff x="2054181" y="347729"/>
                        <a:chExt cx="7714444" cy="5065819"/>
                      </a:xfrm>
                    </p:grpSpPr>
                    <p:pic>
                      <p:nvPicPr>
                        <p:cNvPr id="6" name="Picture 5" descr="turgut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4181" y="347729"/>
                          <a:ext cx="7714444" cy="50658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  <p:sp>
                      <p:nvSpPr>
                        <p:cNvPr id="4" name="Rectangle 3"/>
                        <p:cNvSpPr/>
                        <p:nvPr/>
                      </p:nvSpPr>
                      <p:spPr>
                        <a:xfrm>
                          <a:off x="6096000" y="901521"/>
                          <a:ext cx="1000259" cy="23182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" name="Rectangle 4"/>
                        <p:cNvSpPr/>
                        <p:nvPr/>
                      </p:nvSpPr>
                      <p:spPr>
                        <a:xfrm>
                          <a:off x="5074276" y="1133341"/>
                          <a:ext cx="837127" cy="39924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p:txBody>
                    </p:sp>
                    <p:sp>
                      <p:nvSpPr>
                        <p:cNvPr id="10" name="Rectangle 9"/>
                        <p:cNvSpPr/>
                        <p:nvPr/>
                      </p:nvSpPr>
                      <p:spPr>
                        <a:xfrm>
                          <a:off x="4471115" y="1405119"/>
                          <a:ext cx="837127" cy="39924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p:txBody>
                    </p:sp>
                  </p:grpSp>
                  <p:sp>
                    <p:nvSpPr>
                      <p:cNvPr id="8" name="Rectangle 7"/>
                      <p:cNvSpPr/>
                      <p:nvPr/>
                    </p:nvSpPr>
                    <p:spPr>
                      <a:xfrm>
                        <a:off x="3593206" y="1609859"/>
                        <a:ext cx="1030309" cy="39924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" name="Rectangle 12"/>
                      <p:cNvSpPr/>
                      <p:nvPr/>
                    </p:nvSpPr>
                    <p:spPr>
                      <a:xfrm>
                        <a:off x="3008291" y="2074604"/>
                        <a:ext cx="1030309" cy="39924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" name="Rectangle 13"/>
                      <p:cNvSpPr/>
                      <p:nvPr/>
                    </p:nvSpPr>
                    <p:spPr>
                      <a:xfrm>
                        <a:off x="2544651" y="2473849"/>
                        <a:ext cx="1048555" cy="38740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7109138" y="811369"/>
                      <a:ext cx="1390918" cy="46363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8397025" y="2473849"/>
                      <a:ext cx="1056068" cy="117087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7" name="Rectangle 16"/>
                  <p:cNvSpPr/>
                  <p:nvPr/>
                </p:nvSpPr>
                <p:spPr>
                  <a:xfrm>
                    <a:off x="4038600" y="3812146"/>
                    <a:ext cx="2057400" cy="50227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9" name="Rectangle 18"/>
                <p:cNvSpPr/>
                <p:nvPr/>
              </p:nvSpPr>
              <p:spPr>
                <a:xfrm>
                  <a:off x="5911403" y="3825025"/>
                  <a:ext cx="373487" cy="11591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" name="Rectangle 20"/>
              <p:cNvSpPr/>
              <p:nvPr/>
            </p:nvSpPr>
            <p:spPr>
              <a:xfrm>
                <a:off x="7959144" y="3400023"/>
                <a:ext cx="643943" cy="4121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7610341" y="3994662"/>
                <a:ext cx="643943" cy="4121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504" name="TextBox 21503"/>
            <p:cNvSpPr txBox="1"/>
            <p:nvPr/>
          </p:nvSpPr>
          <p:spPr>
            <a:xfrm>
              <a:off x="6685618" y="798686"/>
              <a:ext cx="712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1505" name="TextBox 21504"/>
            <p:cNvSpPr txBox="1"/>
            <p:nvPr/>
          </p:nvSpPr>
          <p:spPr>
            <a:xfrm>
              <a:off x="7662930" y="321972"/>
              <a:ext cx="490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1507" name="TextBox 21506"/>
            <p:cNvSpPr txBox="1"/>
            <p:nvPr/>
          </p:nvSpPr>
          <p:spPr>
            <a:xfrm>
              <a:off x="8689906" y="415772"/>
              <a:ext cx="376821" cy="365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1509" name="TextBox 21508"/>
            <p:cNvSpPr txBox="1"/>
            <p:nvPr/>
          </p:nvSpPr>
          <p:spPr>
            <a:xfrm>
              <a:off x="7225048" y="3580327"/>
              <a:ext cx="4378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95776" y="4446980"/>
            <a:ext cx="102204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10. Identify the structure representing the lungs. 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11. Why are the lungs enlarged in this Family?</a:t>
            </a:r>
          </a:p>
          <a:p>
            <a:endParaRPr lang="en-US" b="1" dirty="0" smtClean="0"/>
          </a:p>
          <a:p>
            <a:r>
              <a:rPr lang="en-US" dirty="0" smtClean="0"/>
              <a:t>12.  How does a member of this Family adjust body functions to allow for a long underwater dive?</a:t>
            </a:r>
          </a:p>
          <a:p>
            <a:pPr marL="342900" indent="-342900">
              <a:buAutoNum type="arabicPeriod" startAt="9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137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KBR 1/18</a:t>
            </a:r>
            <a:endParaRPr lang="en-US"/>
          </a:p>
        </p:txBody>
      </p:sp>
      <p:pic>
        <p:nvPicPr>
          <p:cNvPr id="23554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385" y="679540"/>
            <a:ext cx="5362398" cy="41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99400" y="733592"/>
            <a:ext cx="48492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13.  Identify the genus of this organism.</a:t>
            </a:r>
          </a:p>
          <a:p>
            <a:endParaRPr lang="en-US" b="1" i="1" dirty="0" smtClean="0"/>
          </a:p>
          <a:p>
            <a:endParaRPr lang="en-US" b="1" i="1" dirty="0" smtClean="0"/>
          </a:p>
          <a:p>
            <a:r>
              <a:rPr lang="en-US" dirty="0" smtClean="0"/>
              <a:t>14.  What type of a diet does this organism need, carnivorous, omnivorous, or herbivorous? 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15.  Which sex is larger, male or female?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dirty="0" smtClean="0"/>
              <a:t>16.  Which sex travels longer distances for reproductive purposes?</a:t>
            </a:r>
          </a:p>
          <a:p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987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KBR 1/18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43944" y="3659288"/>
            <a:ext cx="43916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17.  Label this part.  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dirty="0" smtClean="0"/>
              <a:t>18.  Label this part.  </a:t>
            </a:r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19.  </a:t>
            </a:r>
            <a:r>
              <a:rPr lang="en-US" dirty="0" smtClean="0"/>
              <a:t>Label this part. </a:t>
            </a:r>
            <a:endParaRPr lang="en-US" b="1" dirty="0"/>
          </a:p>
        </p:txBody>
      </p:sp>
      <p:pic>
        <p:nvPicPr>
          <p:cNvPr id="22534" name="Picture 6" descr="Image result for Malaclemy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14" y="476109"/>
            <a:ext cx="5229505" cy="3183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219814" y="4211392"/>
            <a:ext cx="54355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20.  What genus is pictured here?</a:t>
            </a:r>
          </a:p>
          <a:p>
            <a:endParaRPr lang="en-US" dirty="0" smtClean="0"/>
          </a:p>
          <a:p>
            <a:r>
              <a:rPr lang="en-US" dirty="0" smtClean="0"/>
              <a:t>21.  What is this genus’s habitat?</a:t>
            </a:r>
          </a:p>
          <a:p>
            <a:endParaRPr lang="en-US" dirty="0" smtClean="0"/>
          </a:p>
          <a:p>
            <a:r>
              <a:rPr lang="en-US" dirty="0" smtClean="0"/>
              <a:t>22.  What months does this genus nest? </a:t>
            </a:r>
            <a:endParaRPr lang="en-US" b="1" dirty="0" smtClean="0"/>
          </a:p>
          <a:p>
            <a:pPr marL="342900" indent="-342900">
              <a:buAutoNum type="arabicPeriod" startAt="18"/>
            </a:pP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368868" y="138449"/>
            <a:ext cx="5082831" cy="3556256"/>
            <a:chOff x="368868" y="138449"/>
            <a:chExt cx="5082831" cy="3556256"/>
          </a:xfrm>
        </p:grpSpPr>
        <p:pic>
          <p:nvPicPr>
            <p:cNvPr id="22530" name="Picture 2" descr="Image result for tortoise ribs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767" t="36101" r="1592" b="16187"/>
            <a:stretch/>
          </p:blipFill>
          <p:spPr bwMode="auto">
            <a:xfrm>
              <a:off x="428941" y="138449"/>
              <a:ext cx="5022758" cy="35562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" name="Group 19"/>
            <p:cNvGrpSpPr/>
            <p:nvPr/>
          </p:nvGrpSpPr>
          <p:grpSpPr>
            <a:xfrm>
              <a:off x="368868" y="249383"/>
              <a:ext cx="4219883" cy="3332961"/>
              <a:chOff x="368868" y="249383"/>
              <a:chExt cx="4219883" cy="333296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738321" y="3059124"/>
                <a:ext cx="550151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17</a:t>
                </a:r>
                <a:endParaRPr lang="en-U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 flipV="1">
                <a:off x="2215166" y="2743200"/>
                <a:ext cx="624625" cy="502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7"/>
              <p:cNvSpPr/>
              <p:nvPr/>
            </p:nvSpPr>
            <p:spPr>
              <a:xfrm>
                <a:off x="4038600" y="249383"/>
                <a:ext cx="550151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18</a:t>
                </a:r>
                <a:endParaRPr lang="en-U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 flipH="1">
                <a:off x="3142445" y="708338"/>
                <a:ext cx="1056068" cy="9112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8" idx="2"/>
              </p:cNvCxnSpPr>
              <p:nvPr/>
            </p:nvCxnSpPr>
            <p:spPr>
              <a:xfrm flipH="1">
                <a:off x="3503055" y="772603"/>
                <a:ext cx="810621" cy="79862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tangle 15"/>
              <p:cNvSpPr/>
              <p:nvPr/>
            </p:nvSpPr>
            <p:spPr>
              <a:xfrm>
                <a:off x="368868" y="614966"/>
                <a:ext cx="550151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19</a:t>
                </a:r>
                <a:endParaRPr lang="en-U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1010396" y="875598"/>
                <a:ext cx="195120" cy="109967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42331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67209" y="417318"/>
            <a:ext cx="59166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Station 7: </a:t>
            </a: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Reptiles II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KBR 1/18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5611" y="4108361"/>
            <a:ext cx="103932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What Genus is shown in the first picture?</a:t>
            </a:r>
          </a:p>
          <a:p>
            <a:endParaRPr lang="en-US" b="1" dirty="0" smtClean="0"/>
          </a:p>
          <a:p>
            <a:r>
              <a:rPr lang="en-US" dirty="0" smtClean="0"/>
              <a:t>2.  Based on this Genus’s teeth, what is the diet?</a:t>
            </a:r>
          </a:p>
          <a:p>
            <a:endParaRPr lang="en-US" b="1" dirty="0" smtClean="0"/>
          </a:p>
          <a:p>
            <a:r>
              <a:rPr lang="en-US" dirty="0" smtClean="0"/>
              <a:t>3.  hat is structure A (in the third picture)?</a:t>
            </a:r>
          </a:p>
          <a:p>
            <a:endParaRPr lang="en-US" b="1" dirty="0" smtClean="0"/>
          </a:p>
          <a:p>
            <a:r>
              <a:rPr lang="en-US" dirty="0" smtClean="0"/>
              <a:t>4.  What is the function of structure A?</a:t>
            </a:r>
          </a:p>
          <a:p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0882648" y="1392162"/>
            <a:ext cx="811369" cy="372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92432" y="1392162"/>
            <a:ext cx="12203859" cy="2368469"/>
            <a:chOff x="92432" y="1392162"/>
            <a:chExt cx="12203859" cy="2368469"/>
          </a:xfrm>
        </p:grpSpPr>
        <p:pic>
          <p:nvPicPr>
            <p:cNvPr id="4" name="Picture 4" descr="Green Iguana skull (Iguana iguana).jpg: Brian Gratwicke derivative work: B kimmel (talk)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0254" y="1455313"/>
              <a:ext cx="3447851" cy="2301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578" name="Picture 2" descr="Image result for Iguan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32" y="1461615"/>
              <a:ext cx="4904569" cy="22990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580" name="Picture 4" descr="Image result for parietal eye Iguan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9620" y="1392162"/>
              <a:ext cx="3626671" cy="2364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0947042" y="1392162"/>
              <a:ext cx="6568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A</a:t>
              </a: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49009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KBR 1/18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7577" y="450761"/>
            <a:ext cx="378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pic>
        <p:nvPicPr>
          <p:cNvPr id="2048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165" y="2657022"/>
            <a:ext cx="4136516" cy="309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57" y="2658287"/>
            <a:ext cx="5412346" cy="309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9558" y="348698"/>
            <a:ext cx="90796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  Identify this Family.</a:t>
            </a:r>
          </a:p>
          <a:p>
            <a:endParaRPr lang="en-US" b="1" dirty="0" smtClean="0"/>
          </a:p>
          <a:p>
            <a:r>
              <a:rPr lang="en-US" dirty="0" smtClean="0"/>
              <a:t>6.  What is unique about this Family’s head retraction?</a:t>
            </a:r>
          </a:p>
          <a:p>
            <a:endParaRPr lang="en-US" b="1" dirty="0" smtClean="0"/>
          </a:p>
          <a:p>
            <a:r>
              <a:rPr lang="en-US" dirty="0" smtClean="0"/>
              <a:t>7.  What is this Family’s habitat?</a:t>
            </a:r>
          </a:p>
          <a:p>
            <a:endParaRPr lang="en-US" b="1" dirty="0" smtClean="0"/>
          </a:p>
          <a:p>
            <a:r>
              <a:rPr lang="en-US" dirty="0" smtClean="0"/>
              <a:t>8.  In this Family, which are larger, males or females?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68867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KBR 1/18</a:t>
            </a:r>
            <a:endParaRPr lang="en-US"/>
          </a:p>
        </p:txBody>
      </p:sp>
      <p:pic>
        <p:nvPicPr>
          <p:cNvPr id="25602" name="Picture 2" descr="Image result for Helodermatida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353" y="95719"/>
            <a:ext cx="6298798" cy="419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155324" y="4413151"/>
            <a:ext cx="57450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9"/>
            </a:pPr>
            <a:r>
              <a:rPr lang="en-US" dirty="0" smtClean="0"/>
              <a:t>What Family is pictured above? </a:t>
            </a:r>
            <a:endParaRPr lang="en-US" b="1" i="1" dirty="0" smtClean="0"/>
          </a:p>
          <a:p>
            <a:pPr marL="342900" indent="-342900">
              <a:buAutoNum type="arabicPeriod" startAt="9"/>
            </a:pPr>
            <a:r>
              <a:rPr lang="en-US" dirty="0" smtClean="0"/>
              <a:t>What is the habitat of this organism?</a:t>
            </a:r>
          </a:p>
          <a:p>
            <a:endParaRPr lang="en-US" b="1" dirty="0" smtClean="0"/>
          </a:p>
          <a:p>
            <a:pPr marL="342900" indent="-342900">
              <a:buAutoNum type="arabicPeriod" startAt="11"/>
            </a:pPr>
            <a:r>
              <a:rPr lang="en-US" dirty="0" smtClean="0"/>
              <a:t>Which of the jaws contain venom?</a:t>
            </a:r>
          </a:p>
          <a:p>
            <a:endParaRPr lang="en-US" b="1" dirty="0" smtClean="0"/>
          </a:p>
          <a:p>
            <a:r>
              <a:rPr lang="en-US" dirty="0" smtClean="0"/>
              <a:t>12.  What </a:t>
            </a:r>
            <a:r>
              <a:rPr lang="en-US" dirty="0" smtClean="0"/>
              <a:t>is the purpose of the venom in </a:t>
            </a:r>
            <a:r>
              <a:rPr lang="en-US" dirty="0" err="1" smtClean="0"/>
              <a:t>Helodermatidae</a:t>
            </a:r>
            <a:r>
              <a:rPr lang="en-US" dirty="0" smtClean="0"/>
              <a:t>?</a:t>
            </a:r>
          </a:p>
          <a:p>
            <a:endParaRPr lang="en-US" b="1" dirty="0" smtClean="0"/>
          </a:p>
          <a:p>
            <a:pPr marL="342900" indent="-342900">
              <a:buAutoNum type="arabicPeriod" startAt="9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931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KBR 1/18</a:t>
            </a:r>
            <a:endParaRPr lang="en-US"/>
          </a:p>
        </p:txBody>
      </p:sp>
      <p:pic>
        <p:nvPicPr>
          <p:cNvPr id="26626" name="Picture 2" descr="Image result for Crotaphytida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11" y="674731"/>
            <a:ext cx="6657270" cy="443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405352" y="914400"/>
            <a:ext cx="40954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13.  What </a:t>
            </a:r>
            <a:r>
              <a:rPr lang="en-US" dirty="0" smtClean="0"/>
              <a:t>Family is shown in the accompanying picture?</a:t>
            </a:r>
            <a:r>
              <a:rPr lang="en-US" dirty="0"/>
              <a:t> </a:t>
            </a:r>
            <a:endParaRPr lang="en-US" dirty="0" smtClean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dirty="0" smtClean="0"/>
              <a:t>14.  What </a:t>
            </a:r>
            <a:r>
              <a:rPr lang="en-US" dirty="0" smtClean="0"/>
              <a:t>is the habitat of this Family?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15.  What </a:t>
            </a:r>
            <a:r>
              <a:rPr lang="en-US" dirty="0" smtClean="0"/>
              <a:t>is the diet of this family?</a:t>
            </a:r>
          </a:p>
          <a:p>
            <a:endParaRPr lang="en-US" b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4936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KBR 1/18</a:t>
            </a:r>
            <a:endParaRPr lang="en-US"/>
          </a:p>
        </p:txBody>
      </p:sp>
      <p:pic>
        <p:nvPicPr>
          <p:cNvPr id="27650" name="Picture 2" descr="Image result for Ophisaur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59" y="189699"/>
            <a:ext cx="6028386" cy="3669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73488" y="3859153"/>
            <a:ext cx="67742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16.  What </a:t>
            </a:r>
            <a:r>
              <a:rPr lang="en-US" dirty="0" smtClean="0"/>
              <a:t>is the Family &amp; Genus of this organism?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17.  Is </a:t>
            </a:r>
            <a:r>
              <a:rPr lang="en-US" dirty="0" smtClean="0"/>
              <a:t>this genus active during day or night?</a:t>
            </a:r>
          </a:p>
          <a:p>
            <a:endParaRPr lang="en-US" b="1" dirty="0" smtClean="0"/>
          </a:p>
          <a:p>
            <a:r>
              <a:rPr lang="en-US" dirty="0" smtClean="0"/>
              <a:t>18.  List </a:t>
            </a:r>
            <a:r>
              <a:rPr lang="en-US" dirty="0" smtClean="0"/>
              <a:t>a significant characteristic of the jaw that distinguishes this genus.</a:t>
            </a:r>
          </a:p>
          <a:p>
            <a:endParaRPr lang="en-US" b="1" dirty="0" smtClean="0"/>
          </a:p>
          <a:p>
            <a:r>
              <a:rPr lang="en-US" dirty="0" smtClean="0"/>
              <a:t>19.  What </a:t>
            </a:r>
            <a:r>
              <a:rPr lang="en-US" dirty="0" smtClean="0"/>
              <a:t>is a significant characteristic of this genus that allows it to escape predation?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7652" name="Picture 4" descr="Image result for Ophisaur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111" y="228335"/>
            <a:ext cx="3295962" cy="4691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11414" y="5190186"/>
            <a:ext cx="3799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20.  What </a:t>
            </a:r>
            <a:r>
              <a:rPr lang="en-US" dirty="0" smtClean="0"/>
              <a:t>two (2 points) feature on the head distinguishes this genus from its look-alike?</a:t>
            </a:r>
          </a:p>
        </p:txBody>
      </p:sp>
    </p:spTree>
    <p:extLst>
      <p:ext uri="{BB962C8B-B14F-4D97-AF65-F5344CB8AC3E}">
        <p14:creationId xmlns:p14="http://schemas.microsoft.com/office/powerpoint/2010/main" val="7867400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22245" y="237014"/>
            <a:ext cx="62581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Station 8:  </a:t>
            </a: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Reptiles III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9" name="Picture 8" descr="Image result for rattlesnake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14" y="1566152"/>
            <a:ext cx="2620260" cy="1677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Related image"/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241" y="1555969"/>
            <a:ext cx="2260381" cy="1665150"/>
          </a:xfrm>
          <a:prstGeom prst="rect">
            <a:avLst/>
          </a:prstGeom>
          <a:noFill/>
          <a:extLst/>
        </p:spPr>
      </p:pic>
      <p:pic>
        <p:nvPicPr>
          <p:cNvPr id="11" name="Picture 10" descr="Related image"/>
          <p:cNvPicPr/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55969"/>
            <a:ext cx="1960334" cy="1665150"/>
          </a:xfrm>
          <a:prstGeom prst="rect">
            <a:avLst/>
          </a:prstGeom>
          <a:noFill/>
          <a:extLst/>
        </p:spPr>
      </p:pic>
      <p:pic>
        <p:nvPicPr>
          <p:cNvPr id="12" name="Picture 11" descr="Image result for colubridae"/>
          <p:cNvPicPr/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142" y="1571555"/>
            <a:ext cx="1947455" cy="1665150"/>
          </a:xfrm>
          <a:prstGeom prst="rect">
            <a:avLst/>
          </a:prstGeom>
          <a:noFill/>
          <a:extLst/>
        </p:spPr>
      </p:pic>
      <p:sp>
        <p:nvSpPr>
          <p:cNvPr id="5" name="Rectangle 4"/>
          <p:cNvSpPr/>
          <p:nvPr/>
        </p:nvSpPr>
        <p:spPr>
          <a:xfrm>
            <a:off x="418569" y="1126919"/>
            <a:ext cx="5960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 Identify the garter snake (</a:t>
            </a:r>
            <a:r>
              <a:rPr lang="en-US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Thamnophis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from these images.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412" y="3344713"/>
            <a:ext cx="107764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en-US" dirty="0" smtClean="0"/>
              <a:t>List two prey items for the garter snake.</a:t>
            </a:r>
          </a:p>
          <a:p>
            <a:endParaRPr lang="en-US" dirty="0" smtClean="0"/>
          </a:p>
          <a:p>
            <a:pPr marL="342900" indent="-342900">
              <a:buAutoNum type="arabicPeriod" startAt="3"/>
            </a:pPr>
            <a:r>
              <a:rPr lang="en-US" dirty="0" smtClean="0"/>
              <a:t>What distinctive action do garter snakes do when threatened?  </a:t>
            </a:r>
            <a:endParaRPr lang="en-US" b="1" dirty="0"/>
          </a:p>
          <a:p>
            <a:endParaRPr lang="en-US" b="1" dirty="0" smtClean="0"/>
          </a:p>
          <a:p>
            <a:pPr marL="342900" indent="-342900">
              <a:buAutoNum type="arabicPeriod" startAt="3"/>
            </a:pPr>
            <a:r>
              <a:rPr lang="en-US" dirty="0" smtClean="0"/>
              <a:t>Snakes in colder regions tend to den together, often in mass for the winter.  What biological necessity of a den location for snakes causes this behavior?</a:t>
            </a:r>
          </a:p>
          <a:p>
            <a:endParaRPr lang="en-US" dirty="0" smtClean="0"/>
          </a:p>
          <a:p>
            <a:pPr marL="342900" indent="-342900">
              <a:buAutoNum type="arabicPeriod" startAt="5"/>
            </a:pPr>
            <a:r>
              <a:rPr lang="en-US" dirty="0" smtClean="0"/>
              <a:t>How does this genus of snakes bear young? </a:t>
            </a:r>
          </a:p>
          <a:p>
            <a:endParaRPr lang="en-US" b="1" dirty="0" smtClean="0"/>
          </a:p>
          <a:p>
            <a:pPr marL="342900" indent="-342900">
              <a:buAutoNum type="arabicPeriod" startAt="5"/>
            </a:pPr>
            <a:r>
              <a:rPr lang="en-US" dirty="0" smtClean="0"/>
              <a:t>How many garter snakes are typically in a litter?  </a:t>
            </a:r>
          </a:p>
          <a:p>
            <a:endParaRPr lang="en-US" b="1" dirty="0" smtClean="0"/>
          </a:p>
          <a:p>
            <a:pPr marL="342900" indent="-342900">
              <a:buAutoNum type="arabicPeriod" startAt="5"/>
            </a:pPr>
            <a:r>
              <a:rPr lang="en-US" dirty="0" smtClean="0"/>
              <a:t>Why do garter snakes have such large litters?  </a:t>
            </a:r>
            <a:endParaRPr lang="en-US" b="1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KBR 1/18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7127" y="2575774"/>
            <a:ext cx="798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A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22602" y="2837384"/>
            <a:ext cx="798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26872" y="2885888"/>
            <a:ext cx="798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637380" y="2801592"/>
            <a:ext cx="798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1541133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34" y="206062"/>
            <a:ext cx="5426104" cy="277542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37881" y="3186584"/>
            <a:ext cx="4790941" cy="3055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anatomical feature is Jacobson’s organ?  (Choose a, b, c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d, or 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above picture.)</a:t>
            </a: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 purpose of Jacobson’s organ?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It allows the snake to smell with its tongue.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processes visual stimuli without the brain.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processes smells without the use of the brain.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protects part of the brain.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U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vestigial in snakes and serves no purpose.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KBR 1/18</a:t>
            </a:r>
            <a:endParaRPr lang="en-US"/>
          </a:p>
        </p:txBody>
      </p:sp>
      <p:pic>
        <p:nvPicPr>
          <p:cNvPr id="18436" name="Picture 4" descr="Pictur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51810" r="2572"/>
          <a:stretch/>
        </p:blipFill>
        <p:spPr bwMode="auto">
          <a:xfrm>
            <a:off x="7376146" y="68971"/>
            <a:ext cx="3566323" cy="169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05256" y="1756135"/>
            <a:ext cx="54477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8.  Identify </a:t>
            </a:r>
            <a:r>
              <a:rPr lang="en-US" dirty="0" smtClean="0"/>
              <a:t>which snake is likely venomous, the triangular head or the rounded head.</a:t>
            </a:r>
          </a:p>
          <a:p>
            <a:endParaRPr lang="en-US" b="1" dirty="0"/>
          </a:p>
          <a:p>
            <a:r>
              <a:rPr lang="en-US" b="1" dirty="0" smtClean="0"/>
              <a:t>9.  </a:t>
            </a:r>
            <a:r>
              <a:rPr lang="en-US" dirty="0" smtClean="0"/>
              <a:t>Which </a:t>
            </a:r>
            <a:r>
              <a:rPr lang="en-US" dirty="0" smtClean="0"/>
              <a:t>of the following is a coral snake (</a:t>
            </a:r>
            <a:r>
              <a:rPr lang="en-US" dirty="0" err="1" smtClean="0"/>
              <a:t>Elipidae</a:t>
            </a:r>
            <a:r>
              <a:rPr lang="en-US" dirty="0" smtClean="0"/>
              <a:t>)? </a:t>
            </a:r>
            <a:endParaRPr lang="en-US" b="1" dirty="0" smtClean="0"/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924640" y="3308231"/>
            <a:ext cx="2764322" cy="1785990"/>
            <a:chOff x="6285249" y="4570360"/>
            <a:chExt cx="2764322" cy="1785990"/>
          </a:xfrm>
        </p:grpSpPr>
        <p:pic>
          <p:nvPicPr>
            <p:cNvPr id="18438" name="Picture 6" descr="Image result for coral snake look alik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5249" y="4584879"/>
              <a:ext cx="2764322" cy="17714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6285249" y="4570360"/>
              <a:ext cx="4404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</a:rPr>
                <a:t>A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8440" name="Picture 8" descr="Image result for coral snake look alik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308" y="3308231"/>
            <a:ext cx="2761196" cy="178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159307" y="3329591"/>
            <a:ext cx="88105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B</a:t>
            </a: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632274" y="5258464"/>
            <a:ext cx="2816181" cy="1322269"/>
            <a:chOff x="9388699" y="5731099"/>
            <a:chExt cx="1906073" cy="721216"/>
          </a:xfrm>
        </p:grpSpPr>
        <p:pic>
          <p:nvPicPr>
            <p:cNvPr id="18442" name="Picture 10" descr="Image result for loreal scale snake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764" r="1111" b="20174"/>
            <a:stretch/>
          </p:blipFill>
          <p:spPr bwMode="auto">
            <a:xfrm>
              <a:off x="9410586" y="5731099"/>
              <a:ext cx="1884186" cy="721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9388699" y="5767498"/>
              <a:ext cx="566670" cy="1181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064169" y="5258464"/>
            <a:ext cx="2485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 </a:t>
            </a:r>
            <a:r>
              <a:rPr lang="en-US" dirty="0" smtClean="0"/>
              <a:t>What is the name of the red scale? 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15821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2580" y="1171977"/>
            <a:ext cx="104061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Word Bank:  Not all of the words/terms will be used.</a:t>
            </a:r>
          </a:p>
          <a:p>
            <a:endParaRPr lang="en-US" dirty="0"/>
          </a:p>
          <a:p>
            <a:r>
              <a:rPr lang="en-US" dirty="0"/>
              <a:t>Ataxia	</a:t>
            </a:r>
            <a:r>
              <a:rPr lang="en-US" dirty="0" smtClean="0"/>
              <a:t>	Estivation</a:t>
            </a:r>
            <a:r>
              <a:rPr lang="en-US" dirty="0"/>
              <a:t>	</a:t>
            </a:r>
            <a:r>
              <a:rPr lang="en-US" dirty="0" smtClean="0"/>
              <a:t>	Mandible</a:t>
            </a:r>
            <a:r>
              <a:rPr lang="en-US" dirty="0"/>
              <a:t>	</a:t>
            </a:r>
            <a:r>
              <a:rPr lang="en-US" dirty="0" smtClean="0"/>
              <a:t>	Ovoviviparous</a:t>
            </a:r>
            <a:r>
              <a:rPr lang="en-US" dirty="0"/>
              <a:t>	</a:t>
            </a:r>
            <a:r>
              <a:rPr lang="en-US" dirty="0" smtClean="0"/>
              <a:t>Spur</a:t>
            </a:r>
          </a:p>
          <a:p>
            <a:endParaRPr lang="en-US" dirty="0"/>
          </a:p>
          <a:p>
            <a:r>
              <a:rPr lang="en-US" dirty="0"/>
              <a:t>Bifurcated	</a:t>
            </a:r>
            <a:r>
              <a:rPr lang="en-US" dirty="0" err="1"/>
              <a:t>Folliciles</a:t>
            </a:r>
            <a:r>
              <a:rPr lang="en-US" dirty="0"/>
              <a:t>	</a:t>
            </a:r>
            <a:r>
              <a:rPr lang="en-US" dirty="0" smtClean="0"/>
              <a:t>	Maxilla</a:t>
            </a:r>
            <a:r>
              <a:rPr lang="en-US" dirty="0"/>
              <a:t>	</a:t>
            </a:r>
            <a:r>
              <a:rPr lang="en-US" dirty="0" smtClean="0"/>
              <a:t>	Parathyroid               </a:t>
            </a:r>
            <a:r>
              <a:rPr lang="en-US" dirty="0" err="1" smtClean="0"/>
              <a:t>Thermoregulate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Carbuncle	Follicular </a:t>
            </a:r>
            <a:r>
              <a:rPr lang="en-US" dirty="0" smtClean="0"/>
              <a:t>		</a:t>
            </a:r>
            <a:r>
              <a:rPr lang="en-US" dirty="0" err="1"/>
              <a:t>V</a:t>
            </a:r>
            <a:r>
              <a:rPr lang="en-US" dirty="0" err="1" smtClean="0"/>
              <a:t>itellogenesis</a:t>
            </a:r>
            <a:r>
              <a:rPr lang="en-US" dirty="0"/>
              <a:t>	Nephrotoxic	</a:t>
            </a:r>
            <a:r>
              <a:rPr lang="en-US" dirty="0" smtClean="0"/>
              <a:t>Pipping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 err="1" smtClean="0"/>
              <a:t>Thigmothermic</a:t>
            </a:r>
            <a:r>
              <a:rPr lang="en-US" dirty="0" smtClean="0"/>
              <a:t>	 Hepatic		 </a:t>
            </a:r>
            <a:r>
              <a:rPr lang="en-US" dirty="0" err="1" smtClean="0"/>
              <a:t>Scotophase</a:t>
            </a:r>
            <a:r>
              <a:rPr lang="en-US" dirty="0" smtClean="0"/>
              <a:t>	</a:t>
            </a:r>
            <a:r>
              <a:rPr lang="en-US" dirty="0" err="1" smtClean="0"/>
              <a:t>Xanthic</a:t>
            </a:r>
            <a:r>
              <a:rPr lang="en-US" dirty="0" smtClean="0"/>
              <a:t>		Torpor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Cloaca	</a:t>
            </a:r>
            <a:r>
              <a:rPr lang="en-US" dirty="0" smtClean="0"/>
              <a:t>	Glottis</a:t>
            </a:r>
            <a:r>
              <a:rPr lang="en-US" dirty="0"/>
              <a:t>	</a:t>
            </a:r>
            <a:r>
              <a:rPr lang="en-US" dirty="0" smtClean="0"/>
              <a:t>	Nuchal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Poikilotherm</a:t>
            </a:r>
            <a:r>
              <a:rPr lang="en-US" dirty="0"/>
              <a:t>	</a:t>
            </a:r>
            <a:r>
              <a:rPr lang="en-US" dirty="0" smtClean="0"/>
              <a:t>Crepuscular</a:t>
            </a:r>
            <a:r>
              <a:rPr lang="en-US" dirty="0"/>
              <a:t>				</a:t>
            </a:r>
          </a:p>
          <a:p>
            <a:r>
              <a:rPr lang="en-US" dirty="0" err="1"/>
              <a:t>Dysecdysis</a:t>
            </a:r>
            <a:r>
              <a:rPr lang="en-US" dirty="0"/>
              <a:t>	Gravid	</a:t>
            </a:r>
            <a:r>
              <a:rPr lang="en-US" dirty="0" smtClean="0"/>
              <a:t>	Oviparous</a:t>
            </a:r>
            <a:r>
              <a:rPr lang="en-US" dirty="0"/>
              <a:t>	Saxicolous	</a:t>
            </a:r>
            <a:r>
              <a:rPr lang="en-US" dirty="0" err="1" smtClean="0"/>
              <a:t>Vivparous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Dystocia		oviposition	</a:t>
            </a:r>
            <a:r>
              <a:rPr lang="en-US" dirty="0" err="1" smtClean="0"/>
              <a:t>Brumation</a:t>
            </a:r>
            <a:r>
              <a:rPr lang="en-US" dirty="0"/>
              <a:t>	</a:t>
            </a:r>
            <a:r>
              <a:rPr lang="en-US" dirty="0" err="1" smtClean="0"/>
              <a:t>Heliothermy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KBR 1/18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971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KBR 1/18</a:t>
            </a:r>
            <a:endParaRPr lang="en-US"/>
          </a:p>
        </p:txBody>
      </p:sp>
      <p:pic>
        <p:nvPicPr>
          <p:cNvPr id="16386" name="Picture 2" descr="Image result for Agkistrod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88" y="59078"/>
            <a:ext cx="5157512" cy="3379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7882" y="3503053"/>
            <a:ext cx="544776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11.  </a:t>
            </a:r>
            <a:r>
              <a:rPr lang="en-US" dirty="0" smtClean="0"/>
              <a:t>Identify the Family &amp; Genus of this organism. </a:t>
            </a:r>
            <a:endParaRPr lang="en-US" dirty="0"/>
          </a:p>
          <a:p>
            <a:endParaRPr lang="en-US" b="1" dirty="0" smtClean="0"/>
          </a:p>
          <a:p>
            <a:r>
              <a:rPr lang="en-US" dirty="0" smtClean="0"/>
              <a:t>12.  How </a:t>
            </a:r>
            <a:r>
              <a:rPr lang="en-US" dirty="0" smtClean="0"/>
              <a:t>does this genus reproduce?  </a:t>
            </a:r>
          </a:p>
          <a:p>
            <a:endParaRPr lang="en-US" b="1" dirty="0" smtClean="0"/>
          </a:p>
          <a:p>
            <a:r>
              <a:rPr lang="en-US" dirty="0" smtClean="0"/>
              <a:t>13.  Select </a:t>
            </a:r>
            <a:r>
              <a:rPr lang="en-US" dirty="0" smtClean="0"/>
              <a:t>which of the following characteristics are correct about this genus.</a:t>
            </a:r>
          </a:p>
          <a:p>
            <a:pPr lvl="1"/>
            <a:r>
              <a:rPr lang="en-US" dirty="0" smtClean="0"/>
              <a:t>A.  Venous</a:t>
            </a:r>
          </a:p>
          <a:p>
            <a:pPr lvl="1"/>
            <a:r>
              <a:rPr lang="en-US" dirty="0" smtClean="0"/>
              <a:t>B. Long fangs</a:t>
            </a:r>
          </a:p>
          <a:p>
            <a:pPr lvl="1"/>
            <a:r>
              <a:rPr lang="en-US" dirty="0" smtClean="0"/>
              <a:t>C.  Broad head</a:t>
            </a:r>
          </a:p>
          <a:p>
            <a:pPr lvl="1"/>
            <a:r>
              <a:rPr lang="en-US" dirty="0" smtClean="0"/>
              <a:t>D.  Narrow head</a:t>
            </a:r>
          </a:p>
          <a:p>
            <a:pPr lvl="1"/>
            <a:r>
              <a:rPr lang="en-US" dirty="0" smtClean="0"/>
              <a:t>E.  Vertically elliptical pupil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2" descr="Image result for Agkistrod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71" t="39789" r="32661" b="32011"/>
          <a:stretch/>
        </p:blipFill>
        <p:spPr bwMode="auto">
          <a:xfrm>
            <a:off x="5923687" y="59077"/>
            <a:ext cx="5023705" cy="3379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923687" y="3734873"/>
            <a:ext cx="5152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Questions </a:t>
            </a:r>
            <a:r>
              <a:rPr lang="en-US" dirty="0" smtClean="0"/>
              <a:t>14 </a:t>
            </a:r>
            <a:r>
              <a:rPr lang="en-US" dirty="0" smtClean="0"/>
              <a:t>&amp; </a:t>
            </a:r>
            <a:r>
              <a:rPr lang="en-US" dirty="0" smtClean="0"/>
              <a:t>15: </a:t>
            </a:r>
            <a:r>
              <a:rPr lang="en-US" dirty="0" smtClean="0"/>
              <a:t>Label the part indicated.</a:t>
            </a:r>
          </a:p>
          <a:p>
            <a:r>
              <a:rPr lang="en-US" b="1" dirty="0" smtClean="0"/>
              <a:t>14.  </a:t>
            </a:r>
            <a:endParaRPr lang="en-US" b="1" dirty="0" smtClean="0"/>
          </a:p>
          <a:p>
            <a:r>
              <a:rPr lang="en-US" b="1" dirty="0" smtClean="0"/>
              <a:t>15.  </a:t>
            </a:r>
            <a:endParaRPr lang="en-US" dirty="0" smtClean="0"/>
          </a:p>
          <a:p>
            <a:r>
              <a:rPr lang="en-US" dirty="0" smtClean="0"/>
              <a:t>16.  </a:t>
            </a:r>
            <a:r>
              <a:rPr lang="en-US" dirty="0" smtClean="0"/>
              <a:t>What is the preferred habitat of this organism?</a:t>
            </a:r>
          </a:p>
        </p:txBody>
      </p:sp>
      <p:sp>
        <p:nvSpPr>
          <p:cNvPr id="7" name="Rectangle 6"/>
          <p:cNvSpPr/>
          <p:nvPr/>
        </p:nvSpPr>
        <p:spPr>
          <a:xfrm>
            <a:off x="9773848" y="159740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14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0174310" y="811368"/>
            <a:ext cx="154546" cy="58120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155664" y="2201771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15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12" name="Straight Connector 11"/>
          <p:cNvCxnSpPr>
            <a:stCxn id="10" idx="0"/>
          </p:cNvCxnSpPr>
          <p:nvPr/>
        </p:nvCxnSpPr>
        <p:spPr>
          <a:xfrm flipV="1">
            <a:off x="9599055" y="1799199"/>
            <a:ext cx="174793" cy="40257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8089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KBR 1/18</a:t>
            </a:r>
            <a:endParaRPr lang="en-US"/>
          </a:p>
        </p:txBody>
      </p:sp>
      <p:pic>
        <p:nvPicPr>
          <p:cNvPr id="19460" name="Picture 4" descr="File:Rudimentary hindlegs spurs in Boa constrictor snak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828" y="188668"/>
            <a:ext cx="3741110" cy="3239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4" name="Picture 8" descr="https://idfg.idaho.gov/species/sites/default/files/taxa/77721_ori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11" y="188667"/>
            <a:ext cx="4878097" cy="3239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0911" y="3850783"/>
            <a:ext cx="102000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17.  </a:t>
            </a:r>
            <a:r>
              <a:rPr lang="en-US" dirty="0" smtClean="0"/>
              <a:t>Identify the family of this organism.  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dirty="0" smtClean="0"/>
              <a:t>18</a:t>
            </a:r>
            <a:r>
              <a:rPr lang="en-US" dirty="0" smtClean="0"/>
              <a:t>.  </a:t>
            </a:r>
            <a:r>
              <a:rPr lang="en-US" dirty="0" smtClean="0"/>
              <a:t>What hunting strategy does this organism use to kill prey?  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dirty="0" smtClean="0"/>
              <a:t>19</a:t>
            </a:r>
            <a:r>
              <a:rPr lang="en-US" dirty="0" smtClean="0"/>
              <a:t>.  </a:t>
            </a:r>
            <a:r>
              <a:rPr lang="en-US" dirty="0" smtClean="0"/>
              <a:t>What vestigial structure is pictured on the right?</a:t>
            </a:r>
          </a:p>
          <a:p>
            <a:endParaRPr lang="en-US" b="1" dirty="0" smtClean="0"/>
          </a:p>
          <a:p>
            <a:r>
              <a:rPr lang="en-US" dirty="0" smtClean="0"/>
              <a:t>20.  What </a:t>
            </a:r>
            <a:r>
              <a:rPr lang="en-US" dirty="0" smtClean="0"/>
              <a:t>is the difference between head and body scales on a snake?</a:t>
            </a:r>
            <a:br>
              <a:rPr lang="en-US" dirty="0" smtClean="0"/>
            </a:br>
            <a:endParaRPr lang="en-US" b="1" dirty="0" smtClean="0"/>
          </a:p>
          <a:p>
            <a:pPr marL="342900" indent="-342900">
              <a:buAutoNum type="arabicPeriod" startAt="22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376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17227" y="0"/>
            <a:ext cx="46939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Station 2:  Facts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5611" y="1043189"/>
            <a:ext cx="110887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342900" lvl="0" indent="-342900">
              <a:buAutoNum type="arabicPeriod"/>
            </a:pPr>
            <a:r>
              <a:rPr lang="en-US" dirty="0" smtClean="0"/>
              <a:t>True/False</a:t>
            </a:r>
            <a:r>
              <a:rPr lang="en-US" dirty="0"/>
              <a:t>: Carolus Linnaeus distinguished clearly amphibians from reptiles.  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2.  True/False: Amphibians and reptiles have received the least attention in terms of conservation efforts </a:t>
            </a:r>
          </a:p>
          <a:p>
            <a:pPr lvl="0"/>
            <a:endParaRPr lang="en-US" dirty="0"/>
          </a:p>
          <a:p>
            <a:pPr marL="342900" lvl="0" indent="-342900">
              <a:buAutoNum type="arabicPeriod" startAt="3"/>
            </a:pPr>
            <a:r>
              <a:rPr lang="en-US" dirty="0" smtClean="0"/>
              <a:t>In </a:t>
            </a:r>
            <a:r>
              <a:rPr lang="en-US" dirty="0"/>
              <a:t>Endotherms, heat production must be balanced with </a:t>
            </a:r>
            <a:r>
              <a:rPr lang="en-US" dirty="0" smtClean="0"/>
              <a:t>______________</a:t>
            </a:r>
          </a:p>
          <a:p>
            <a:pPr lvl="0"/>
            <a:endParaRPr lang="en-US" dirty="0"/>
          </a:p>
          <a:p>
            <a:pPr lvl="0"/>
            <a:r>
              <a:rPr lang="en-US" dirty="0" smtClean="0"/>
              <a:t>4.  Why </a:t>
            </a:r>
            <a:r>
              <a:rPr lang="en-US" dirty="0"/>
              <a:t>is the cost of </a:t>
            </a:r>
            <a:r>
              <a:rPr lang="en-US" dirty="0" err="1"/>
              <a:t>endothermy</a:t>
            </a:r>
            <a:r>
              <a:rPr lang="en-US" dirty="0"/>
              <a:t> prohibitively higher for animals with small masses?</a:t>
            </a:r>
          </a:p>
          <a:p>
            <a:r>
              <a:rPr lang="en-US" dirty="0"/>
              <a:t>	</a:t>
            </a:r>
          </a:p>
          <a:p>
            <a:endParaRPr lang="en-US" dirty="0"/>
          </a:p>
          <a:p>
            <a:pPr lvl="0"/>
            <a:r>
              <a:rPr lang="en-US" dirty="0" smtClean="0"/>
              <a:t>5.  How </a:t>
            </a:r>
            <a:r>
              <a:rPr lang="en-US" dirty="0"/>
              <a:t>would </a:t>
            </a:r>
            <a:r>
              <a:rPr lang="en-US" dirty="0" err="1"/>
              <a:t>endothermy</a:t>
            </a:r>
            <a:r>
              <a:rPr lang="en-US" dirty="0"/>
              <a:t> affect the functionality of enzymes?</a:t>
            </a:r>
          </a:p>
          <a:p>
            <a:r>
              <a:rPr lang="en-US" dirty="0"/>
              <a:t>	</a:t>
            </a:r>
            <a:endParaRPr lang="en-US" b="1" dirty="0"/>
          </a:p>
          <a:p>
            <a:endParaRPr lang="en-US" dirty="0"/>
          </a:p>
          <a:p>
            <a:pPr lvl="0"/>
            <a:r>
              <a:rPr lang="en-US" dirty="0" smtClean="0"/>
              <a:t>6.  Comparatively</a:t>
            </a:r>
            <a:r>
              <a:rPr lang="en-US" dirty="0"/>
              <a:t>, how much energy do endotherms convert into production? Ectotherms?  Please give answers as a range of values.</a:t>
            </a:r>
          </a:p>
          <a:p>
            <a:r>
              <a:rPr lang="en-US" dirty="0"/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KBR 1/18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6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5307" y="631065"/>
            <a:ext cx="1090840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/>
              <a:t>7.  Which of the following is not an advantage of </a:t>
            </a:r>
            <a:r>
              <a:rPr lang="en-US" dirty="0" err="1" smtClean="0"/>
              <a:t>ectothermy</a:t>
            </a:r>
            <a:r>
              <a:rPr lang="en-US" dirty="0" smtClean="0"/>
              <a:t>? (choose all that apply)</a:t>
            </a:r>
          </a:p>
          <a:p>
            <a:pPr lvl="0"/>
            <a:r>
              <a:rPr lang="en-US" dirty="0" smtClean="0"/>
              <a:t>         A.  Permits </a:t>
            </a:r>
            <a:r>
              <a:rPr lang="en-US" dirty="0" smtClean="0"/>
              <a:t>survival in harsh environment</a:t>
            </a:r>
          </a:p>
          <a:p>
            <a:pPr lvl="1"/>
            <a:r>
              <a:rPr lang="en-US" dirty="0" smtClean="0"/>
              <a:t>B</a:t>
            </a:r>
            <a:r>
              <a:rPr lang="en-US" dirty="0" smtClean="0"/>
              <a:t>.  Permits </a:t>
            </a:r>
            <a:r>
              <a:rPr lang="en-US" dirty="0" smtClean="0"/>
              <a:t>ectotherms to function in ecosystems almost as producers of energy, rather than consumers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.  </a:t>
            </a:r>
            <a:r>
              <a:rPr lang="en-US" dirty="0" smtClean="0"/>
              <a:t>the high levels of sustained activity may increase growth rates and reproductive output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.  </a:t>
            </a:r>
            <a:r>
              <a:rPr lang="en-US" dirty="0" smtClean="0"/>
              <a:t>permits large body mass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  </a:t>
            </a:r>
            <a:r>
              <a:rPr lang="en-US" dirty="0" smtClean="0"/>
              <a:t>permits greater morphological plasticity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.  </a:t>
            </a:r>
            <a:r>
              <a:rPr lang="en-US" dirty="0" smtClean="0"/>
              <a:t>diverse shapes allow diverse roles and behaviors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8.  Approximately how many snake species world-wide are venomous, and how many of those are considered harmful to humans?</a:t>
            </a:r>
          </a:p>
          <a:p>
            <a:r>
              <a:rPr lang="en-US" dirty="0" smtClean="0"/>
              <a:t>	</a:t>
            </a:r>
          </a:p>
          <a:p>
            <a:pPr lvl="0"/>
            <a:r>
              <a:rPr lang="en-US" dirty="0" smtClean="0"/>
              <a:t>9.  Why do snakes and lizards flick their tongues?  Include the specific organ used in your answer.</a:t>
            </a:r>
          </a:p>
          <a:p>
            <a:r>
              <a:rPr lang="en-US" dirty="0" smtClean="0"/>
              <a:t>	</a:t>
            </a:r>
          </a:p>
          <a:p>
            <a:endParaRPr lang="en-US" dirty="0" smtClean="0"/>
          </a:p>
          <a:p>
            <a:pPr marL="342900" lvl="0" indent="-342900">
              <a:buAutoNum type="arabicPeriod" startAt="10"/>
            </a:pPr>
            <a:r>
              <a:rPr lang="en-US" dirty="0" smtClean="0"/>
              <a:t>What protein are the scales of snakes and many lizard species made up of? 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11.  What biological process/strategy/adaptation do many female snakes use during their pregnancy or immediately after “birth”?  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KBR 1/18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19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69366" y="0"/>
            <a:ext cx="69881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Station 3: Reproduction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0609" y="923330"/>
            <a:ext cx="1126901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Anuran </a:t>
            </a:r>
            <a:r>
              <a:rPr lang="en-US" dirty="0"/>
              <a:t>reproduction is strongly associated with _______________ </a:t>
            </a:r>
            <a:endParaRPr lang="en-US" dirty="0" smtClean="0"/>
          </a:p>
          <a:p>
            <a:pPr marL="342900" lvl="0" indent="-342900">
              <a:buAutoNum type="arabicPeriod" startAt="2"/>
            </a:pPr>
            <a:r>
              <a:rPr lang="en-US" dirty="0" smtClean="0"/>
              <a:t>____________ </a:t>
            </a:r>
            <a:r>
              <a:rPr lang="en-US" dirty="0"/>
              <a:t>is the main constraint on mating success for Anurans </a:t>
            </a:r>
            <a:endParaRPr lang="en-US" dirty="0" smtClean="0"/>
          </a:p>
          <a:p>
            <a:pPr lvl="0"/>
            <a:r>
              <a:rPr lang="en-US" dirty="0" smtClean="0"/>
              <a:t> 3.  For </a:t>
            </a:r>
            <a:r>
              <a:rPr lang="en-US" dirty="0"/>
              <a:t>crocodiles, eggs may be deposited in all of the following ways except for</a:t>
            </a:r>
          </a:p>
          <a:p>
            <a:pPr lvl="0"/>
            <a:r>
              <a:rPr lang="en-US" b="1" dirty="0" smtClean="0"/>
              <a:t>	</a:t>
            </a:r>
            <a:r>
              <a:rPr lang="en-US" dirty="0" smtClean="0"/>
              <a:t>a.  in </a:t>
            </a:r>
            <a:r>
              <a:rPr lang="en-US" dirty="0"/>
              <a:t>hollow locations, such as a tree trunk</a:t>
            </a:r>
          </a:p>
          <a:p>
            <a:pPr lvl="0"/>
            <a:r>
              <a:rPr lang="en-US" dirty="0" smtClean="0"/>
              <a:t>	b.  on </a:t>
            </a:r>
            <a:r>
              <a:rPr lang="en-US" dirty="0"/>
              <a:t>mounds of vegetation and other detritus near shorelines</a:t>
            </a:r>
          </a:p>
          <a:p>
            <a:pPr lvl="0"/>
            <a:r>
              <a:rPr lang="en-US" dirty="0" smtClean="0"/>
              <a:t>	c.  burrows </a:t>
            </a:r>
            <a:r>
              <a:rPr lang="en-US" dirty="0"/>
              <a:t>in sand</a:t>
            </a:r>
          </a:p>
          <a:p>
            <a:pPr lvl="0"/>
            <a:r>
              <a:rPr lang="en-US" dirty="0" smtClean="0"/>
              <a:t>	d.  on </a:t>
            </a:r>
            <a:r>
              <a:rPr lang="en-US" dirty="0"/>
              <a:t>floating vegetation mats in shallow </a:t>
            </a:r>
            <a:r>
              <a:rPr lang="en-US" dirty="0" smtClean="0"/>
              <a:t>water</a:t>
            </a:r>
          </a:p>
          <a:p>
            <a:pPr lvl="0"/>
            <a:endParaRPr lang="en-US" dirty="0"/>
          </a:p>
          <a:p>
            <a:pPr lvl="0"/>
            <a:r>
              <a:rPr lang="en-US" dirty="0" smtClean="0"/>
              <a:t> Directions for questions 4 - 10Match </a:t>
            </a:r>
            <a:r>
              <a:rPr lang="en-US" dirty="0"/>
              <a:t>the following characteristics of eggs as belonging to either snakes, turtles, or both</a:t>
            </a:r>
          </a:p>
          <a:p>
            <a:pPr lvl="1"/>
            <a:r>
              <a:rPr lang="en-US" dirty="0" smtClean="0"/>
              <a:t>4.  leathery </a:t>
            </a:r>
            <a:r>
              <a:rPr lang="en-US" dirty="0"/>
              <a:t>or rubbery to the touch </a:t>
            </a:r>
          </a:p>
          <a:p>
            <a:pPr lvl="1"/>
            <a:r>
              <a:rPr lang="en-US" dirty="0"/>
              <a:t>5</a:t>
            </a:r>
            <a:r>
              <a:rPr lang="en-US" dirty="0" smtClean="0"/>
              <a:t>. feel </a:t>
            </a:r>
            <a:r>
              <a:rPr lang="en-US" dirty="0"/>
              <a:t>like a bag of jelly or liquid</a:t>
            </a:r>
            <a:r>
              <a:rPr lang="en-US" b="1" dirty="0"/>
              <a:t> </a:t>
            </a:r>
            <a:endParaRPr lang="en-US" dirty="0"/>
          </a:p>
          <a:p>
            <a:pPr lvl="1"/>
            <a:r>
              <a:rPr lang="en-US" dirty="0" smtClean="0"/>
              <a:t>6.  increase </a:t>
            </a:r>
            <a:r>
              <a:rPr lang="en-US" dirty="0"/>
              <a:t>greatly in size over the course of incubation </a:t>
            </a:r>
          </a:p>
          <a:p>
            <a:pPr lvl="1"/>
            <a:r>
              <a:rPr lang="en-US" dirty="0" smtClean="0"/>
              <a:t>7.  slightly </a:t>
            </a:r>
            <a:r>
              <a:rPr lang="en-US" dirty="0"/>
              <a:t>oblong, white to cream in color </a:t>
            </a:r>
          </a:p>
          <a:p>
            <a:pPr lvl="1"/>
            <a:r>
              <a:rPr lang="en-US" dirty="0" smtClean="0"/>
              <a:t>8.  cannot </a:t>
            </a:r>
            <a:r>
              <a:rPr lang="en-US" dirty="0"/>
              <a:t>draw water from the environment </a:t>
            </a:r>
          </a:p>
          <a:p>
            <a:pPr lvl="1"/>
            <a:r>
              <a:rPr lang="en-US" dirty="0" smtClean="0"/>
              <a:t>9.  deposited </a:t>
            </a:r>
            <a:r>
              <a:rPr lang="en-US" dirty="0"/>
              <a:t>in an already sheltered spot </a:t>
            </a:r>
          </a:p>
          <a:p>
            <a:pPr lvl="1"/>
            <a:r>
              <a:rPr lang="en-US" dirty="0" smtClean="0"/>
              <a:t>10.  rigid </a:t>
            </a:r>
            <a:r>
              <a:rPr lang="en-US" dirty="0"/>
              <a:t>shells that don’t open very wide 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11.  </a:t>
            </a:r>
            <a:r>
              <a:rPr lang="en-US" dirty="0" err="1" smtClean="0"/>
              <a:t>Bufonidae</a:t>
            </a:r>
            <a:r>
              <a:rPr lang="en-US" dirty="0" smtClean="0"/>
              <a:t> </a:t>
            </a:r>
            <a:r>
              <a:rPr lang="en-US" dirty="0"/>
              <a:t>reproductive modes are diverse- most with </a:t>
            </a:r>
            <a:r>
              <a:rPr lang="en-US" dirty="0" smtClean="0"/>
              <a:t>_____(aquatic or terrestrial or both)___________ </a:t>
            </a:r>
            <a:r>
              <a:rPr lang="en-US" dirty="0"/>
              <a:t>larvae, but some __________________ or _____________________.  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KBR 1/18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86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9397" y="888642"/>
            <a:ext cx="10972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12. </a:t>
            </a:r>
            <a:r>
              <a:rPr lang="en-US" dirty="0"/>
              <a:t>In Salamanders, the anterior teeth of males of some species of Plethodontids are used to ______________ and inoculate her with ________________ released from the mental </a:t>
            </a:r>
            <a:r>
              <a:rPr lang="en-US" dirty="0" smtClean="0"/>
              <a:t>gland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13. </a:t>
            </a:r>
            <a:r>
              <a:rPr lang="en-US" dirty="0"/>
              <a:t>In most cases, salamanders that breed in water, lay eggs _______________ </a:t>
            </a:r>
          </a:p>
          <a:p>
            <a:endParaRPr lang="en-US" dirty="0" smtClean="0"/>
          </a:p>
          <a:p>
            <a:r>
              <a:rPr lang="en-US" dirty="0" smtClean="0"/>
              <a:t>Directions for questions 14 to 16:  Identify the family to which the eggs belong.</a:t>
            </a:r>
          </a:p>
          <a:p>
            <a:endParaRPr lang="en-US" dirty="0" smtClean="0"/>
          </a:p>
        </p:txBody>
      </p:sp>
      <p:pic>
        <p:nvPicPr>
          <p:cNvPr id="9" name="Picture 8" descr="Image result for Proteidae egg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12" y="3255333"/>
            <a:ext cx="3475423" cy="238612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430504" y="2919967"/>
            <a:ext cx="288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14.    </a:t>
            </a:r>
            <a:endParaRPr lang="en-US" dirty="0"/>
          </a:p>
        </p:txBody>
      </p:sp>
      <p:pic>
        <p:nvPicPr>
          <p:cNvPr id="11" name="Picture 10" descr="Image result for Rhyacotritonidae eggs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484" y="3255333"/>
            <a:ext cx="4125175" cy="242986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4310484" y="2886001"/>
            <a:ext cx="2566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15. </a:t>
            </a:r>
            <a:endParaRPr lang="en-US" i="1" dirty="0"/>
          </a:p>
          <a:p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13" name="Picture 12" descr="Image result for Ambystomatidae eggs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508" y="3255333"/>
            <a:ext cx="3235602" cy="238612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/>
          <p:cNvSpPr txBox="1"/>
          <p:nvPr/>
        </p:nvSpPr>
        <p:spPr>
          <a:xfrm>
            <a:off x="8767508" y="2886001"/>
            <a:ext cx="2753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16.</a:t>
            </a:r>
            <a:endParaRPr lang="en-US" i="1" dirty="0"/>
          </a:p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KBR 1/18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902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83045" y="159741"/>
            <a:ext cx="68592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Station 4: </a:t>
            </a:r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Amphibians I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2274710" y="824248"/>
            <a:ext cx="7951115" cy="4698247"/>
            <a:chOff x="3309870" y="1083071"/>
            <a:chExt cx="8312287" cy="4901089"/>
          </a:xfrm>
        </p:grpSpPr>
        <p:grpSp>
          <p:nvGrpSpPr>
            <p:cNvPr id="22" name="Group 21"/>
            <p:cNvGrpSpPr/>
            <p:nvPr/>
          </p:nvGrpSpPr>
          <p:grpSpPr>
            <a:xfrm>
              <a:off x="3309870" y="1083071"/>
              <a:ext cx="8312287" cy="4901089"/>
              <a:chOff x="3309870" y="1083071"/>
              <a:chExt cx="8312287" cy="4901089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3309870" y="1083071"/>
                <a:ext cx="8312287" cy="4901089"/>
                <a:chOff x="3309870" y="1083071"/>
                <a:chExt cx="8312287" cy="4901089"/>
              </a:xfrm>
            </p:grpSpPr>
            <p:pic>
              <p:nvPicPr>
                <p:cNvPr id="5122" name="Picture 2" descr="Image result for frog skeleton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09870" y="1681630"/>
                  <a:ext cx="5195508" cy="430253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4" name="Straight Connector 3"/>
                <p:cNvCxnSpPr/>
                <p:nvPr/>
              </p:nvCxnSpPr>
              <p:spPr>
                <a:xfrm>
                  <a:off x="7214035" y="2062858"/>
                  <a:ext cx="2331076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/>
                <p:cNvCxnSpPr/>
                <p:nvPr/>
              </p:nvCxnSpPr>
              <p:spPr>
                <a:xfrm>
                  <a:off x="6849414" y="1788016"/>
                  <a:ext cx="2331076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 flipV="1">
                  <a:off x="5907624" y="1300766"/>
                  <a:ext cx="2405689" cy="54940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TextBox 8"/>
                <p:cNvSpPr txBox="1"/>
                <p:nvPr/>
              </p:nvSpPr>
              <p:spPr>
                <a:xfrm>
                  <a:off x="8505378" y="1083071"/>
                  <a:ext cx="301076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1.  </a:t>
                  </a:r>
                  <a:endParaRPr lang="en-US" dirty="0"/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9180490" y="1575470"/>
                  <a:ext cx="23356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2.  </a:t>
                  </a:r>
                  <a:endParaRPr lang="en-US" dirty="0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9545111" y="1953573"/>
                  <a:ext cx="2077046" cy="3852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3.  </a:t>
                  </a:r>
                  <a:endParaRPr lang="en-US" dirty="0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9545111" y="2557670"/>
                  <a:ext cx="2077046" cy="3852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4. </a:t>
                  </a:r>
                  <a:endParaRPr lang="en-US" dirty="0"/>
                </a:p>
              </p:txBody>
            </p: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7699513" y="2743200"/>
                  <a:ext cx="184559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Straight Connector 16"/>
              <p:cNvCxnSpPr/>
              <p:nvPr/>
            </p:nvCxnSpPr>
            <p:spPr>
              <a:xfrm>
                <a:off x="6849414" y="4558748"/>
                <a:ext cx="2599386" cy="3975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9448800" y="4359965"/>
                <a:ext cx="1974574" cy="385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6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 flipV="1">
                <a:off x="6425859" y="4008758"/>
                <a:ext cx="2754631" cy="33132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9180490" y="3878406"/>
                <a:ext cx="1749380" cy="385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5.  </a:t>
                </a:r>
                <a:endParaRPr lang="en-US" dirty="0"/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>
              <a:off x="7447722" y="5155096"/>
              <a:ext cx="2067339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9545111" y="4996070"/>
              <a:ext cx="1384759" cy="385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7.  </a:t>
              </a:r>
              <a:endParaRPr lang="en-US"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KBR 1/18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0614" y="5563673"/>
            <a:ext cx="9620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8.  What family of </a:t>
            </a:r>
            <a:r>
              <a:rPr lang="en-US" dirty="0" err="1" smtClean="0"/>
              <a:t>Anura</a:t>
            </a:r>
            <a:r>
              <a:rPr lang="en-US" dirty="0" smtClean="0"/>
              <a:t> is found worldwide, except for Antarctica?</a:t>
            </a:r>
            <a:br>
              <a:rPr lang="en-US" dirty="0" smtClean="0"/>
            </a:b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080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8941" y="476518"/>
            <a:ext cx="5795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Sounds?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KBR 1/18</a:t>
            </a:r>
            <a:endParaRPr lang="en-US"/>
          </a:p>
        </p:txBody>
      </p:sp>
      <p:pic>
        <p:nvPicPr>
          <p:cNvPr id="11266" name="Picture 2" descr="species pho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650" y="214785"/>
            <a:ext cx="5897496" cy="358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Image resu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07" y="214785"/>
            <a:ext cx="5286766" cy="358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6366" y="4043966"/>
            <a:ext cx="111788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9.    Name the family and genus of this organism. </a:t>
            </a:r>
            <a:endParaRPr lang="en-US" dirty="0"/>
          </a:p>
          <a:p>
            <a:r>
              <a:rPr lang="en-US" b="1" dirty="0" smtClean="0"/>
              <a:t> </a:t>
            </a:r>
            <a:endParaRPr lang="en-US" b="1" dirty="0"/>
          </a:p>
          <a:p>
            <a:endParaRPr lang="en-US" dirty="0" smtClean="0"/>
          </a:p>
          <a:p>
            <a:pPr marL="342900" indent="-342900">
              <a:buAutoNum type="arabicPeriod" startAt="10"/>
            </a:pPr>
            <a:r>
              <a:rPr lang="en-US" dirty="0" smtClean="0"/>
              <a:t>What is the diet of the adult of this genus?</a:t>
            </a:r>
          </a:p>
          <a:p>
            <a:endParaRPr lang="en-US" b="1" dirty="0"/>
          </a:p>
          <a:p>
            <a:endParaRPr lang="en-US" dirty="0" smtClean="0"/>
          </a:p>
          <a:p>
            <a:r>
              <a:rPr lang="en-US" dirty="0" smtClean="0"/>
              <a:t>11.  Where in North America can this genus be found?</a:t>
            </a:r>
            <a:br>
              <a:rPr lang="en-US" dirty="0" smtClean="0"/>
            </a:br>
            <a:endParaRPr lang="en-US" b="1" dirty="0" smtClean="0"/>
          </a:p>
          <a:p>
            <a:pPr marL="342900" indent="-342900">
              <a:buAutoNum type="arabicPeriod" startAt="1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205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5621</TotalTime>
  <Words>1982</Words>
  <Application>Microsoft Office PowerPoint</Application>
  <PresentationFormat>Widescreen</PresentationFormat>
  <Paragraphs>408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Fairfax County Public Schools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Ritchie, Karen</dc:creator>
  <cp:lastModifiedBy>Ritchie, Karen</cp:lastModifiedBy>
  <cp:revision>88</cp:revision>
  <cp:lastPrinted>2017-12-08T17:48:32Z</cp:lastPrinted>
  <dcterms:created xsi:type="dcterms:W3CDTF">2017-12-03T19:23:41Z</dcterms:created>
  <dcterms:modified xsi:type="dcterms:W3CDTF">2017-12-13T17:39:08Z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1512409</vt:lpwstr>
  </property>
  <property fmtid="{D5CDD505-2E9C-101B-9397-08002B2CF9AE}" name="NXPowerLiteSettings" pid="3">
    <vt:lpwstr>C7000400038000</vt:lpwstr>
  </property>
  <property fmtid="{D5CDD505-2E9C-101B-9397-08002B2CF9AE}" name="NXPowerLiteVersion" pid="4">
    <vt:lpwstr>S9.0.3</vt:lpwstr>
  </property>
</Properties>
</file>