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package.relationships+xml" Extension="rels"/>
  <Default ContentType="image/tiff" Extension="tif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4" r:id="rId8"/>
    <p:sldId id="266" r:id="rId9"/>
    <p:sldId id="265" r:id="rId10"/>
    <p:sldId id="267" r:id="rId11"/>
    <p:sldId id="268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7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6"/>
    <p:restoredTop sz="94245"/>
  </p:normalViewPr>
  <p:slideViewPr>
    <p:cSldViewPr snapToGrid="0" snapToObjects="1">
      <p:cViewPr>
        <p:scale>
          <a:sx n="80" d="100"/>
          <a:sy n="80" d="100"/>
        </p:scale>
        <p:origin x="96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53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12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04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960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29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31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94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1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7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5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4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3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8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1/3/18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<Relationships xmlns="http://schemas.openxmlformats.org/package/2006/relationships"><Relationship Id="rId1" Target="../slideLayouts/slideLayout8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yes" ?><Relationships xmlns="http://schemas.openxmlformats.org/package/2006/relationships"><Relationship Id="rId1" Target="../slideLayouts/slideLayout8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2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13.xml.rels><?xml version="1.0" encoding="UTF-8" standalone="yes" ?><Relationships xmlns="http://schemas.openxmlformats.org/package/2006/relationships"><Relationship Id="rId1" Target="../slideLayouts/slideLayout8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14.xml.rels><?xml version="1.0" encoding="UTF-8" standalone="yes" ?><Relationships xmlns="http://schemas.openxmlformats.org/package/2006/relationships"><Relationship Id="rId1" Target="../slideLayouts/slideLayout8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15.xml.rels><?xml version="1.0" encoding="UTF-8" standalone="yes" ?><Relationships xmlns="http://schemas.openxmlformats.org/package/2006/relationships"><Relationship Id="rId1" Target="../slideLayouts/slideLayout8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16.xml.rels><?xml version="1.0" encoding="UTF-8" standalone="yes" ?><Relationships xmlns="http://schemas.openxmlformats.org/package/2006/relationships"><Relationship Id="rId1" Target="../slideLayouts/slideLayout8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7.xml.rels><?xml version="1.0" encoding="UTF-8" standalone="yes" ?><Relationships xmlns="http://schemas.openxmlformats.org/package/2006/relationships"><Relationship Id="rId1" Target="../slideLayouts/slideLayout8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18.xml.rels><?xml version="1.0" encoding="UTF-8" standalone="yes" ?><Relationships xmlns="http://schemas.openxmlformats.org/package/2006/relationships"><Relationship Id="rId1" Target="../slideLayouts/slideLayout8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19.xml.rels><?xml version="1.0" encoding="UTF-8" standalone="yes" ?><Relationships xmlns="http://schemas.openxmlformats.org/package/2006/relationships"><Relationship Id="rId1" Target="../slideLayouts/slideLayout8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 ?><Relationships xmlns="http://schemas.openxmlformats.org/package/2006/relationships"><Relationship Id="rId1" Target="../slideLayouts/slideLayout8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 ?><Relationships xmlns="http://schemas.openxmlformats.org/package/2006/relationships"><Relationship Id="rId1" Target="../slideLayouts/slideLayout8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5.xml.rels><?xml version="1.0" encoding="UTF-8" standalone="yes" ?><Relationships xmlns="http://schemas.openxmlformats.org/package/2006/relationships"><Relationship Id="rId1" Target="../slideLayouts/slideLayout8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6.xml.rels><?xml version="1.0" encoding="UTF-8" standalone="yes" ?><Relationships xmlns="http://schemas.openxmlformats.org/package/2006/relationships"><Relationship Id="rId1" Target="../slideLayouts/slideLayout8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7.xml.rels><?xml version="1.0" encoding="UTF-8" standalone="yes" ?><Relationships xmlns="http://schemas.openxmlformats.org/package/2006/relationships"><Relationship Id="rId1" Target="../slideLayouts/slideLayout8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8.xml.rels><?xml version="1.0" encoding="UTF-8" standalone="yes" 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7.jpe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9.xml.rels><?xml version="1.0" encoding="UTF-8" standalone="yes" ?><Relationships xmlns="http://schemas.openxmlformats.org/package/2006/relationships"><Relationship Id="rId1" Target="../slideLayouts/slideLayout8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PARASITOLOGY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Rustin High School Invitational</a:t>
            </a:r>
          </a:p>
          <a:p>
            <a:r>
              <a:rPr lang="en-US" dirty="0" smtClean="0"/>
              <a:t>January 6</a:t>
            </a:r>
            <a:r>
              <a:rPr lang="en-US" baseline="30000" dirty="0" smtClean="0"/>
              <a:t>th</a:t>
            </a:r>
            <a:r>
              <a:rPr lang="en-US" dirty="0" smtClean="0"/>
              <a:t>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68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1309" y="228600"/>
            <a:ext cx="3549121" cy="1371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Station H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What </a:t>
            </a:r>
            <a:r>
              <a:rPr lang="en-US" dirty="0"/>
              <a:t>is the scientific name for </a:t>
            </a:r>
            <a:r>
              <a:rPr lang="en-US" dirty="0" smtClean="0"/>
              <a:t>the organism who’s life cycle is portrayed here?</a:t>
            </a:r>
            <a:endParaRPr lang="en-US" dirty="0"/>
          </a:p>
          <a:p>
            <a:r>
              <a:rPr lang="en-US" dirty="0" smtClean="0"/>
              <a:t>2.  Label the anatomical features labeled </a:t>
            </a:r>
            <a:r>
              <a:rPr lang="en-US" dirty="0" smtClean="0">
                <a:solidFill>
                  <a:schemeClr val="accent4"/>
                </a:solidFill>
              </a:rPr>
              <a:t>A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4"/>
                </a:solidFill>
              </a:rPr>
              <a:t>B</a:t>
            </a:r>
            <a:r>
              <a:rPr lang="en-US" dirty="0" smtClean="0"/>
              <a:t>, &amp; </a:t>
            </a:r>
            <a:r>
              <a:rPr lang="en-US" dirty="0" smtClean="0">
                <a:solidFill>
                  <a:schemeClr val="accent4"/>
                </a:solidFill>
              </a:rPr>
              <a:t>C</a:t>
            </a:r>
            <a:r>
              <a:rPr lang="en-US" dirty="0" smtClean="0"/>
              <a:t>.</a:t>
            </a:r>
          </a:p>
          <a:p>
            <a:r>
              <a:rPr lang="en-US" dirty="0" smtClean="0"/>
              <a:t>3. Label the Life Stages labeled </a:t>
            </a:r>
            <a:r>
              <a:rPr lang="en-US" dirty="0" smtClean="0">
                <a:solidFill>
                  <a:schemeClr val="accent1"/>
                </a:solidFill>
              </a:rPr>
              <a:t>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II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III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1"/>
                </a:solidFill>
              </a:rPr>
              <a:t>IV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chemeClr val="accent1"/>
                </a:solidFill>
              </a:rPr>
              <a:t>V</a:t>
            </a:r>
            <a:r>
              <a:rPr lang="en-US" dirty="0" smtClean="0"/>
              <a:t>. </a:t>
            </a:r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9759"/>
          <a:stretch/>
        </p:blipFill>
        <p:spPr>
          <a:xfrm>
            <a:off x="153702" y="1964874"/>
            <a:ext cx="5451231" cy="423681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826124" y="2088866"/>
            <a:ext cx="881743" cy="369332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mtClean="0"/>
              <a:t>A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399" y="4431268"/>
            <a:ext cx="738051" cy="369332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0617" y="1964874"/>
            <a:ext cx="881743" cy="369332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1686" y="4045353"/>
            <a:ext cx="881743" cy="369332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accent1"/>
                </a:solidFill>
              </a:rPr>
              <a:t>II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81686" y="6133385"/>
            <a:ext cx="881743" cy="369332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III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70507" y="6172556"/>
            <a:ext cx="881743" cy="369332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1681" y="6187123"/>
            <a:ext cx="881743" cy="369332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752748" y="3406951"/>
            <a:ext cx="785903" cy="273728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837490" y="5337873"/>
            <a:ext cx="701161" cy="369332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2316" y="4173582"/>
            <a:ext cx="489812" cy="369332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96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1309" y="228600"/>
            <a:ext cx="3549121" cy="1371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Station I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What is the host of </a:t>
            </a:r>
            <a:r>
              <a:rPr lang="en-US" i="1" dirty="0" err="1" smtClean="0"/>
              <a:t>Cordyceps</a:t>
            </a:r>
            <a:r>
              <a:rPr lang="en-US" i="1" dirty="0" smtClean="0"/>
              <a:t> </a:t>
            </a:r>
            <a:r>
              <a:rPr lang="en-US" i="1" dirty="0" err="1" smtClean="0"/>
              <a:t>militaris</a:t>
            </a:r>
            <a:r>
              <a:rPr lang="en-US" i="1" dirty="0" smtClean="0"/>
              <a:t>? </a:t>
            </a:r>
            <a:endParaRPr lang="en-US" dirty="0" smtClean="0"/>
          </a:p>
          <a:p>
            <a:r>
              <a:rPr lang="en-US" dirty="0" smtClean="0"/>
              <a:t>2.  What is scientific name for the </a:t>
            </a:r>
            <a:r>
              <a:rPr lang="en-US" dirty="0" err="1" smtClean="0"/>
              <a:t>prefered</a:t>
            </a:r>
            <a:r>
              <a:rPr lang="en-US" dirty="0" smtClean="0"/>
              <a:t> host of </a:t>
            </a:r>
            <a:r>
              <a:rPr lang="en-US" i="1" dirty="0" err="1"/>
              <a:t>Ophiocordyceps</a:t>
            </a:r>
            <a:r>
              <a:rPr lang="en-US" i="1" dirty="0"/>
              <a:t> </a:t>
            </a:r>
            <a:r>
              <a:rPr lang="en-US" i="1" dirty="0" err="1" smtClean="0"/>
              <a:t>unilateralis</a:t>
            </a:r>
            <a:r>
              <a:rPr lang="en-US" dirty="0" smtClean="0"/>
              <a:t>? </a:t>
            </a:r>
          </a:p>
          <a:p>
            <a:r>
              <a:rPr lang="en-US" dirty="0" smtClean="0"/>
              <a:t>3. Describe the difference between </a:t>
            </a:r>
            <a:r>
              <a:rPr lang="en-US" i="1" dirty="0" err="1"/>
              <a:t>Beauveria</a:t>
            </a:r>
            <a:r>
              <a:rPr lang="en-US" i="1" dirty="0"/>
              <a:t> </a:t>
            </a:r>
            <a:r>
              <a:rPr lang="en-US" i="1" dirty="0" err="1" smtClean="0"/>
              <a:t>bassiana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Cordyceps</a:t>
            </a:r>
            <a:r>
              <a:rPr lang="en-US" i="1" dirty="0" smtClean="0"/>
              <a:t> </a:t>
            </a:r>
            <a:r>
              <a:rPr lang="en-US" i="1" dirty="0" err="1" smtClean="0"/>
              <a:t>bassiana</a:t>
            </a:r>
            <a:r>
              <a:rPr lang="en-US" i="1" dirty="0" smtClean="0"/>
              <a:t>. 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81" y="2190750"/>
            <a:ext cx="38893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0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1674"/>
            <a:ext cx="10018713" cy="1752599"/>
          </a:xfrm>
        </p:spPr>
        <p:txBody>
          <a:bodyPr/>
          <a:lstStyle/>
          <a:p>
            <a:r>
              <a:rPr lang="en-US" dirty="0" smtClean="0"/>
              <a:t>Station 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400299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1. What </a:t>
            </a:r>
            <a:r>
              <a:rPr lang="en-US" dirty="0"/>
              <a:t>is the scientific name for </a:t>
            </a:r>
            <a:r>
              <a:rPr lang="en-US" dirty="0" smtClean="0"/>
              <a:t>the organisms pictured? </a:t>
            </a:r>
          </a:p>
          <a:p>
            <a:r>
              <a:rPr lang="en-US" dirty="0" smtClean="0"/>
              <a:t>2. Which of the organisms is the female? (Right or Left)</a:t>
            </a:r>
          </a:p>
          <a:p>
            <a:r>
              <a:rPr lang="en-US" dirty="0" smtClean="0"/>
              <a:t>3. What famous disease that has killed millions of humans is spread by this parasite? (Common or scientific name acceptable) </a:t>
            </a:r>
          </a:p>
          <a:p>
            <a:r>
              <a:rPr lang="en-US" dirty="0" smtClean="0"/>
              <a:t>4. List a common host (excluding humans) for this parasite</a:t>
            </a:r>
          </a:p>
          <a:p>
            <a:r>
              <a:rPr lang="en-US" dirty="0" smtClean="0"/>
              <a:t>4. This organism is </a:t>
            </a:r>
            <a:r>
              <a:rPr lang="en-US" dirty="0" err="1" smtClean="0"/>
              <a:t>holometabolous</a:t>
            </a:r>
            <a:r>
              <a:rPr lang="en-US" dirty="0" smtClean="0"/>
              <a:t>. What does </a:t>
            </a:r>
            <a:r>
              <a:rPr lang="en-US" dirty="0" err="1" smtClean="0"/>
              <a:t>holometabolous</a:t>
            </a:r>
            <a:r>
              <a:rPr lang="en-US" dirty="0" smtClean="0"/>
              <a:t> mean? Describe the stages of </a:t>
            </a:r>
            <a:r>
              <a:rPr lang="en-US" dirty="0" err="1" smtClean="0"/>
              <a:t>holometabolism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679" b="14406"/>
          <a:stretch/>
        </p:blipFill>
        <p:spPr>
          <a:xfrm>
            <a:off x="3467100" y="4472450"/>
            <a:ext cx="5657850" cy="238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1309" y="228600"/>
            <a:ext cx="3549121" cy="1371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Station K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What is the scientific name for this? </a:t>
            </a:r>
          </a:p>
          <a:p>
            <a:r>
              <a:rPr lang="en-US" dirty="0" smtClean="0"/>
              <a:t>2.  How does this parasite enter its host?</a:t>
            </a:r>
          </a:p>
          <a:p>
            <a:r>
              <a:rPr lang="en-US" dirty="0" smtClean="0"/>
              <a:t>3. What part of the host does this feed on?</a:t>
            </a:r>
          </a:p>
          <a:p>
            <a:r>
              <a:rPr lang="en-US" dirty="0" smtClean="0"/>
              <a:t>4. Explain what is unique about this isopod’s gender.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99" y="2076450"/>
            <a:ext cx="434443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17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1309" y="228600"/>
            <a:ext cx="3549121" cy="1371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Station L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What is the scientific and common names for this insect? </a:t>
            </a:r>
          </a:p>
          <a:p>
            <a:r>
              <a:rPr lang="en-US" dirty="0" smtClean="0"/>
              <a:t>2.  This parasite performs a process called “</a:t>
            </a:r>
            <a:r>
              <a:rPr lang="en-US" dirty="0" err="1" smtClean="0"/>
              <a:t>myiasis</a:t>
            </a:r>
            <a:r>
              <a:rPr lang="en-US" dirty="0" smtClean="0"/>
              <a:t>”. Define </a:t>
            </a:r>
            <a:r>
              <a:rPr lang="en-US" dirty="0" err="1" smtClean="0"/>
              <a:t>Myiasis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3. How many eggs can a female lay?</a:t>
            </a:r>
          </a:p>
          <a:p>
            <a:r>
              <a:rPr lang="en-US" dirty="0" smtClean="0"/>
              <a:t>4. When and how was this organism eradicated from the United State?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58" y="2514600"/>
            <a:ext cx="47783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1309" y="228600"/>
            <a:ext cx="3549121" cy="1371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Station M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951010" y="666749"/>
            <a:ext cx="6240990" cy="5105401"/>
          </a:xfrm>
        </p:spPr>
        <p:txBody>
          <a:bodyPr/>
          <a:lstStyle/>
          <a:p>
            <a:r>
              <a:rPr lang="en-US" dirty="0" smtClean="0"/>
              <a:t>1. Which one of the following is </a:t>
            </a:r>
            <a:r>
              <a:rPr lang="en-US" i="1" dirty="0" err="1"/>
              <a:t>Ixodes</a:t>
            </a:r>
            <a:r>
              <a:rPr lang="en-US" i="1" dirty="0"/>
              <a:t> </a:t>
            </a:r>
            <a:r>
              <a:rPr lang="en-US" i="1" dirty="0" err="1" smtClean="0"/>
              <a:t>scapularis</a:t>
            </a:r>
            <a:r>
              <a:rPr lang="en-US" dirty="0" smtClean="0"/>
              <a:t>? (A, B, or C)</a:t>
            </a:r>
          </a:p>
          <a:p>
            <a:r>
              <a:rPr lang="en-US" dirty="0" smtClean="0"/>
              <a:t>2.  List two common names for </a:t>
            </a:r>
            <a:r>
              <a:rPr lang="en-US" i="1" dirty="0" err="1"/>
              <a:t>Ixodes</a:t>
            </a:r>
            <a:r>
              <a:rPr lang="en-US" i="1" dirty="0"/>
              <a:t> </a:t>
            </a:r>
            <a:r>
              <a:rPr lang="en-US" i="1" dirty="0" err="1" smtClean="0"/>
              <a:t>scapularis</a:t>
            </a:r>
            <a:r>
              <a:rPr lang="en-US" i="1" dirty="0" smtClean="0"/>
              <a:t>. </a:t>
            </a:r>
            <a:endParaRPr lang="en-US" dirty="0" smtClean="0"/>
          </a:p>
          <a:p>
            <a:r>
              <a:rPr lang="en-US" dirty="0" smtClean="0"/>
              <a:t>3. List three parasites that can be transmitted via </a:t>
            </a:r>
            <a:r>
              <a:rPr lang="en-US" i="1" dirty="0" err="1"/>
              <a:t>Ixodes</a:t>
            </a:r>
            <a:r>
              <a:rPr lang="en-US" i="1" dirty="0"/>
              <a:t> </a:t>
            </a:r>
            <a:r>
              <a:rPr lang="en-US" i="1" dirty="0" err="1"/>
              <a:t>scapularis</a:t>
            </a:r>
            <a:r>
              <a:rPr lang="en-US" i="1" dirty="0"/>
              <a:t>. 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25" y="1600200"/>
            <a:ext cx="5066494" cy="49904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48679" y="1732002"/>
            <a:ext cx="19977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4"/>
                </a:solidFill>
              </a:rPr>
              <a:t>A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91140" y="3375271"/>
            <a:ext cx="19977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B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50221" y="4931537"/>
            <a:ext cx="199776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/>
                </a:solidFill>
              </a:rPr>
              <a:t>C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1309" y="228600"/>
            <a:ext cx="3549121" cy="1371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Station N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01679" y="1600200"/>
            <a:ext cx="6240990" cy="5105401"/>
          </a:xfrm>
        </p:spPr>
        <p:txBody>
          <a:bodyPr/>
          <a:lstStyle/>
          <a:p>
            <a:r>
              <a:rPr lang="en-US" dirty="0" smtClean="0"/>
              <a:t>1. What is the scientific name for the parasite pictured? </a:t>
            </a:r>
          </a:p>
          <a:p>
            <a:r>
              <a:rPr lang="en-US" dirty="0" smtClean="0"/>
              <a:t>2.  How does this parasite infect its host?</a:t>
            </a:r>
          </a:p>
          <a:p>
            <a:r>
              <a:rPr lang="en-US" dirty="0" smtClean="0"/>
              <a:t>3. </a:t>
            </a:r>
            <a:r>
              <a:rPr lang="en-US" dirty="0"/>
              <a:t>In what water temperature does </a:t>
            </a:r>
            <a:r>
              <a:rPr lang="en-US" dirty="0" smtClean="0"/>
              <a:t>this organism</a:t>
            </a:r>
            <a:r>
              <a:rPr lang="en-US" i="1" dirty="0" smtClean="0"/>
              <a:t> </a:t>
            </a:r>
            <a:r>
              <a:rPr lang="en-US" dirty="0" smtClean="0"/>
              <a:t>grow best? Full credit will be given for approximate degrees.</a:t>
            </a:r>
            <a:endParaRPr lang="en-US" dirty="0"/>
          </a:p>
          <a:p>
            <a:r>
              <a:rPr lang="en-US" dirty="0" smtClean="0"/>
              <a:t>4. When and where in the United States do most infections with this parasite occur?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8" y="1672744"/>
            <a:ext cx="5951621" cy="259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0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1309" y="228600"/>
            <a:ext cx="3549121" cy="1371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Station O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59339" y="709417"/>
            <a:ext cx="6240990" cy="5105401"/>
          </a:xfrm>
        </p:spPr>
        <p:txBody>
          <a:bodyPr/>
          <a:lstStyle/>
          <a:p>
            <a:r>
              <a:rPr lang="en-US" dirty="0" smtClean="0"/>
              <a:t>1. What is the scientific name for this parasite? </a:t>
            </a:r>
          </a:p>
          <a:p>
            <a:r>
              <a:rPr lang="en-US" dirty="0" smtClean="0"/>
              <a:t>2.  How is it spread to humans? </a:t>
            </a:r>
          </a:p>
          <a:p>
            <a:r>
              <a:rPr lang="en-US" dirty="0" smtClean="0"/>
              <a:t>3. How often do human hosts die from this parasites? Give answer in percent for full credit*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85" y="2826197"/>
            <a:ext cx="5228167" cy="344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3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1309" y="228600"/>
            <a:ext cx="3549121" cy="1371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Station P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What is the scientific name for this organism? </a:t>
            </a:r>
          </a:p>
          <a:p>
            <a:r>
              <a:rPr lang="en-US" dirty="0" smtClean="0"/>
              <a:t>2.  Label A, B, and C?*</a:t>
            </a:r>
          </a:p>
          <a:p>
            <a:r>
              <a:rPr lang="en-US" dirty="0" smtClean="0"/>
              <a:t>3. What part of the host is most affected?</a:t>
            </a:r>
          </a:p>
          <a:p>
            <a:r>
              <a:rPr lang="en-US" dirty="0" smtClean="0"/>
              <a:t>4. What is the major route of transmission to mammals?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1" y="2494363"/>
            <a:ext cx="5126142" cy="34403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634308" y="2602469"/>
            <a:ext cx="131680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      A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13125" y="5278037"/>
            <a:ext cx="10427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862" y="4778696"/>
            <a:ext cx="1316802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           B</a:t>
            </a:r>
          </a:p>
          <a:p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24337" y="2531858"/>
            <a:ext cx="131680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507" y="2602469"/>
            <a:ext cx="131680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        C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6107" y="5591145"/>
            <a:ext cx="20470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260" y="4901162"/>
            <a:ext cx="87788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0070C0"/>
              </a:solidFill>
            </a:endParaRPr>
          </a:p>
          <a:p>
            <a:endParaRPr lang="en-US" sz="2000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4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1309" y="228600"/>
            <a:ext cx="3549121" cy="1371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Station Q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What is the scientific name for the parasite shown here? </a:t>
            </a:r>
          </a:p>
          <a:p>
            <a:r>
              <a:rPr lang="en-US" dirty="0" smtClean="0"/>
              <a:t>2.  What is </a:t>
            </a:r>
            <a:r>
              <a:rPr lang="en-US" smtClean="0"/>
              <a:t>its habitat? </a:t>
            </a:r>
            <a:r>
              <a:rPr lang="en-US" dirty="0" smtClean="0"/>
              <a:t>Be as specific as possible</a:t>
            </a:r>
          </a:p>
          <a:p>
            <a:r>
              <a:rPr lang="en-US" dirty="0" smtClean="0"/>
              <a:t>3. How does the parasite affect the behavior of its aquatic host? How does this increase its transmission?</a:t>
            </a:r>
          </a:p>
          <a:p>
            <a:r>
              <a:rPr lang="en-US" dirty="0" smtClean="0"/>
              <a:t>4. In what host do the cysts of this parasite hatch?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9" y="2285005"/>
            <a:ext cx="4981074" cy="386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2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station will last 2 minutes and 45 seconds (2.75 minutes).</a:t>
            </a:r>
          </a:p>
          <a:p>
            <a:r>
              <a:rPr lang="en-US" dirty="0" smtClean="0"/>
              <a:t>Please write Team Name/ Number on EACH answer sheet page</a:t>
            </a:r>
          </a:p>
          <a:p>
            <a:r>
              <a:rPr lang="en-US" dirty="0" smtClean="0"/>
              <a:t>Please write all answers on the lines provided, if writing in the margins please clearly label and underline what is part of your answer. </a:t>
            </a:r>
          </a:p>
          <a:p>
            <a:r>
              <a:rPr lang="en-US" dirty="0" smtClean="0"/>
              <a:t>All tie-breakers will be marked with an asterisk (*)</a:t>
            </a:r>
          </a:p>
          <a:p>
            <a:r>
              <a:rPr lang="en-US" dirty="0" smtClean="0"/>
              <a:t>Improper spelling will result in half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7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TIME MAY BE USED TO CHECK YOUR ANSWERS.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70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4311" y="228600"/>
            <a:ext cx="3549121" cy="13716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Station A</a:t>
            </a:r>
            <a:endParaRPr lang="en-US" sz="40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What is the scientific name for this? </a:t>
            </a:r>
          </a:p>
          <a:p>
            <a:r>
              <a:rPr lang="en-US" dirty="0" smtClean="0"/>
              <a:t>2. List two vectors that transmit this to humans in the US. (Common or scientific names are both acceptable)</a:t>
            </a:r>
          </a:p>
          <a:p>
            <a:r>
              <a:rPr lang="en-US" dirty="0" smtClean="0"/>
              <a:t>3. List three ways humans can prevent the spread of this parasite.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58" y="2971800"/>
            <a:ext cx="42696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0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1309" y="228600"/>
            <a:ext cx="3549121" cy="1371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Station B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What is the scientific and common name for this? </a:t>
            </a:r>
          </a:p>
          <a:p>
            <a:r>
              <a:rPr lang="en-US" dirty="0" smtClean="0"/>
              <a:t>2. What is a section of this organism’s body called? Why is it important for it’s reproduction? </a:t>
            </a:r>
          </a:p>
          <a:p>
            <a:r>
              <a:rPr lang="en-US" dirty="0" smtClean="0"/>
              <a:t>3. Briefly describe three ways this organism can be transmitted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490" y="2189274"/>
            <a:ext cx="4166943" cy="416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1309" y="228600"/>
            <a:ext cx="3549121" cy="1371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Station C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What is the scientific name for this? </a:t>
            </a:r>
          </a:p>
          <a:p>
            <a:r>
              <a:rPr lang="en-US" dirty="0" smtClean="0"/>
              <a:t>2. What does its scientific name mean?*</a:t>
            </a:r>
          </a:p>
          <a:p>
            <a:r>
              <a:rPr lang="en-US" dirty="0" smtClean="0"/>
              <a:t>3. Where is this considered endemic?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8" y="2161460"/>
            <a:ext cx="4778456" cy="405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1309" y="228600"/>
            <a:ext cx="3549121" cy="1371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Station D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What is the scientific name for this? </a:t>
            </a:r>
          </a:p>
          <a:p>
            <a:r>
              <a:rPr lang="en-US" dirty="0" smtClean="0"/>
              <a:t>2. What is the host of this arthropod? </a:t>
            </a:r>
          </a:p>
          <a:p>
            <a:r>
              <a:rPr lang="en-US" dirty="0" smtClean="0"/>
              <a:t>3. Is this organism toxic or venomous? How does the substance it produces affect its host physiologically?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001" b="9963"/>
          <a:stretch/>
        </p:blipFill>
        <p:spPr>
          <a:xfrm>
            <a:off x="253288" y="2555631"/>
            <a:ext cx="4827944" cy="301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5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1309" y="228600"/>
            <a:ext cx="3549121" cy="1371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Station E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What is the scientific name for this? </a:t>
            </a:r>
          </a:p>
          <a:p>
            <a:r>
              <a:rPr lang="en-US" dirty="0" smtClean="0"/>
              <a:t>2.  What is the first intermediate host of this parasite?</a:t>
            </a:r>
          </a:p>
          <a:p>
            <a:r>
              <a:rPr lang="en-US" dirty="0" smtClean="0"/>
              <a:t>3. What are some impacts it can have on a human host? List six for full credit.*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23" y="2971800"/>
            <a:ext cx="4925810" cy="32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 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Answers to these questions are related to the two organisms pictured above.</a:t>
            </a:r>
          </a:p>
          <a:p>
            <a:r>
              <a:rPr lang="en-US" dirty="0" smtClean="0"/>
              <a:t>1. What is the scientific name for the most common parasitic worm world wide?</a:t>
            </a:r>
          </a:p>
          <a:p>
            <a:r>
              <a:rPr lang="en-US" dirty="0" smtClean="0"/>
              <a:t>2. How is it transmitted to humans?</a:t>
            </a:r>
          </a:p>
          <a:p>
            <a:r>
              <a:rPr lang="en-US" dirty="0" smtClean="0"/>
              <a:t>3. What </a:t>
            </a:r>
            <a:r>
              <a:rPr lang="en-US" dirty="0"/>
              <a:t>is the scientific name for the most common </a:t>
            </a:r>
            <a:r>
              <a:rPr lang="en-US" dirty="0" smtClean="0"/>
              <a:t>intestinal parasitic </a:t>
            </a:r>
            <a:r>
              <a:rPr lang="en-US" dirty="0"/>
              <a:t>worm </a:t>
            </a:r>
            <a:r>
              <a:rPr lang="en-US" dirty="0" smtClean="0"/>
              <a:t>in the United States?</a:t>
            </a:r>
          </a:p>
          <a:p>
            <a:r>
              <a:rPr lang="en-US" dirty="0" smtClean="0"/>
              <a:t>4. How is it transmitted to humans?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553" y="77255"/>
            <a:ext cx="3548648" cy="2419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43" y="135952"/>
            <a:ext cx="3338548" cy="230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1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1309" y="228600"/>
            <a:ext cx="3549121" cy="1371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Station G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What </a:t>
            </a:r>
            <a:r>
              <a:rPr lang="en-US" dirty="0"/>
              <a:t>is the scientific name for </a:t>
            </a:r>
            <a:r>
              <a:rPr lang="en-US" dirty="0" smtClean="0"/>
              <a:t>the organism labeled with the arrow. </a:t>
            </a:r>
            <a:endParaRPr lang="en-US" dirty="0"/>
          </a:p>
          <a:p>
            <a:r>
              <a:rPr lang="en-US" dirty="0" smtClean="0"/>
              <a:t>2.  In the box provided on your answer sheet. Draw the life cycle of this parasite. Label the hosts and life stages. </a:t>
            </a:r>
          </a:p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32" y="2698750"/>
            <a:ext cx="39624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4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1383</TotalTime>
  <Words>919</Words>
  <Application>Microsoft Macintosh PowerPoint</Application>
  <PresentationFormat>Widescreen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Corbel</vt:lpstr>
      <vt:lpstr>Arial</vt:lpstr>
      <vt:lpstr>Parallax</vt:lpstr>
      <vt:lpstr>PARASITOLOGY  </vt:lpstr>
      <vt:lpstr>Rules</vt:lpstr>
      <vt:lpstr>Station A</vt:lpstr>
      <vt:lpstr>Station B</vt:lpstr>
      <vt:lpstr>Station C</vt:lpstr>
      <vt:lpstr>Station D</vt:lpstr>
      <vt:lpstr>Station E</vt:lpstr>
      <vt:lpstr>Station F</vt:lpstr>
      <vt:lpstr>Station G</vt:lpstr>
      <vt:lpstr>Station H</vt:lpstr>
      <vt:lpstr>Station I</vt:lpstr>
      <vt:lpstr>Station J</vt:lpstr>
      <vt:lpstr>Station K</vt:lpstr>
      <vt:lpstr>Station L</vt:lpstr>
      <vt:lpstr>Station M</vt:lpstr>
      <vt:lpstr>Station N</vt:lpstr>
      <vt:lpstr>Station O</vt:lpstr>
      <vt:lpstr>Station P</vt:lpstr>
      <vt:lpstr>Station Q</vt:lpstr>
      <vt:lpstr>REMAINING TIME MAY BE USED TO CHECK YOUR ANSWERS. 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PARASITOLOGY  </dc:title>
  <dc:creator>Sarah Hayes</dc:creator>
  <cp:lastModifiedBy>Sarah Hayes</cp:lastModifiedBy>
  <cp:revision>35</cp:revision>
  <dcterms:created xsi:type="dcterms:W3CDTF">2018-01-03T16:15:55Z</dcterms:created>
  <dcterms:modified xsi:type="dcterms:W3CDTF">2018-01-04T15:19:45Z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532178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S9.0.3</vt:lpwstr>
  </property>
</Properties>
</file>