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9"/>
  </p:notesMasterIdLst>
  <p:sldIdLst>
    <p:sldId id="269" r:id="rId2"/>
    <p:sldId id="270" r:id="rId3"/>
    <p:sldId id="282" r:id="rId4"/>
    <p:sldId id="280" r:id="rId5"/>
    <p:sldId id="278" r:id="rId6"/>
    <p:sldId id="272" r:id="rId7"/>
    <p:sldId id="284" r:id="rId8"/>
  </p:sldIdLst>
  <p:sldSz cx="9144000" cy="5143500" type="screen16x9"/>
  <p:notesSz cx="6858000" cy="9144000"/>
  <p:embeddedFontLst>
    <p:embeddedFont>
      <p:font typeface="DB Heavent Black Cond" panose="02000506090000020004" charset="-34"/>
      <p:bold r:id="rId10"/>
    </p:embeddedFont>
    <p:embeddedFont>
      <p:font typeface="DB Heavent Bold Cond" panose="02000506090000020004" charset="-34"/>
      <p:bold r:id="rId11"/>
    </p:embeddedFont>
    <p:embeddedFont>
      <p:font typeface="DB Heavent Cond" panose="02000506090000020004" charset="-34"/>
      <p:regular r:id="rId12"/>
    </p:embeddedFont>
    <p:embeddedFont>
      <p:font typeface="DB Heavent Light Cond" panose="02000506090000020004" charset="-34"/>
      <p:regular r:id="rId13"/>
    </p:embeddedFont>
    <p:embeddedFont>
      <p:font typeface="DB Heavent Thin" panose="02000506060000020004" charset="-34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6F71"/>
    <a:srgbClr val="19C4C3"/>
    <a:srgbClr val="EA965F"/>
    <a:srgbClr val="FFCBA5"/>
    <a:srgbClr val="9EE5E7"/>
    <a:srgbClr val="848484"/>
    <a:srgbClr val="5F6A77"/>
    <a:srgbClr val="7C8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25" autoAdjust="0"/>
  </p:normalViewPr>
  <p:slideViewPr>
    <p:cSldViewPr snapToGrid="0" snapToObjects="1">
      <p:cViewPr varScale="1">
        <p:scale>
          <a:sx n="119" d="100"/>
          <a:sy n="119" d="100"/>
        </p:scale>
        <p:origin x="1374" y="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3538-FD42-4725-A412-E48A91EFEA7A}" type="datetimeFigureOut">
              <a:rPr lang="en-US" smtClean="0"/>
              <a:t>09/09/25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1C90D-491A-4847-ACBA-435343FCAF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395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C90D-491A-4847-ACBA-435343FCAF3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4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C90D-491A-4847-ACBA-435343FCAF3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401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C90D-491A-4847-ACBA-435343FCAF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2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Goroutine = </a:t>
            </a:r>
            <a:r>
              <a:rPr lang="th-TH" dirty="0"/>
              <a:t>ง่าย, เบา, </a:t>
            </a:r>
            <a:r>
              <a:rPr lang="en-US" dirty="0"/>
              <a:t>scale </a:t>
            </a:r>
            <a:r>
              <a:rPr lang="th-TH" dirty="0"/>
              <a:t>ได้</a:t>
            </a:r>
          </a:p>
          <a:p>
            <a:r>
              <a:rPr lang="en-US" dirty="0"/>
              <a:t>Channel = </a:t>
            </a:r>
            <a:r>
              <a:rPr lang="th-TH" dirty="0"/>
              <a:t>ทางคุยกันระหว่าง </a:t>
            </a:r>
            <a:r>
              <a:rPr lang="en-US" dirty="0"/>
              <a:t>Goroutines</a:t>
            </a:r>
          </a:p>
          <a:p>
            <a:r>
              <a:rPr lang="th-TH" dirty="0"/>
              <a:t>ใช้ให้ถูกที่ จะได้ </a:t>
            </a:r>
            <a:r>
              <a:rPr lang="en-US" dirty="0"/>
              <a:t>concurrent + efficient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11C90D-491A-4847-ACBA-435343FCAF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50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7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4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jpeg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rgbClr val="19C4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2447"/>
            <a:ext cx="77724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73B890-6011-4B3B-A330-5702EEDEDA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63900" y="1168400"/>
            <a:ext cx="2616200" cy="2806700"/>
          </a:xfrm>
          <a:prstGeom prst="rect">
            <a:avLst/>
          </a:prstGeom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18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74" y="265613"/>
            <a:ext cx="8229600" cy="857250"/>
          </a:xfrm>
        </p:spPr>
        <p:txBody>
          <a:bodyPr/>
          <a:lstStyle>
            <a:lvl1pPr>
              <a:defRPr>
                <a:solidFill>
                  <a:srgbClr val="19C4C3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2730" y="4767263"/>
            <a:ext cx="2133600" cy="273844"/>
          </a:xfrm>
        </p:spPr>
        <p:txBody>
          <a:bodyPr/>
          <a:lstStyle/>
          <a:p>
            <a:fld id="{E83FDD90-BEF0-4E74-82F5-8B5408175601}" type="datetime1">
              <a:rPr lang="en-US" smtClean="0"/>
              <a:t>09/09/25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09730" y="4767263"/>
            <a:ext cx="2895600" cy="27384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1A8260-32D0-4A03-A4AB-BDE8B50061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566" y="4616033"/>
            <a:ext cx="444500" cy="4318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9CEE526-6EF5-41F5-93D9-536C286FB891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214F1-A2EF-4069-9BC8-7F8BD6E551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6600" y="0"/>
            <a:ext cx="38100" cy="444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9543E4-B82F-427A-8BA2-6CCF0A0C4D5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E6497B-2AC4-4FDE-857F-975DCBFFFD0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680458" y="1795573"/>
            <a:ext cx="2070100" cy="259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1BFE6D-2A20-42C7-9589-AA6961D8E51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48695" y="1795573"/>
            <a:ext cx="1765300" cy="2590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9F4F8B-6581-4537-8150-C80E4DF85CB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513995" y="1789866"/>
            <a:ext cx="2070100" cy="259080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7660" y="114128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800087" y="2514606"/>
            <a:ext cx="1503017" cy="175922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6D6F71"/>
                </a:solidFill>
              </a:defRPr>
            </a:lvl1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4BB0B30-45A6-4EC3-97E2-EA54F0B2C6B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79837" y="2514606"/>
            <a:ext cx="1503017" cy="175922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6D6F71"/>
                </a:solidFill>
              </a:defRPr>
            </a:lvl1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A9CF923-BD71-4FC2-9001-4A23B899679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5960525" y="2514606"/>
            <a:ext cx="1503017" cy="175922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600">
                <a:solidFill>
                  <a:srgbClr val="6D6F71"/>
                </a:solidFill>
              </a:defRPr>
            </a:lvl1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835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3959" y="1914698"/>
            <a:ext cx="3630234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rgbClr val="84848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788504" y="3202778"/>
            <a:ext cx="2996096" cy="1251267"/>
          </a:xfrm>
        </p:spPr>
        <p:txBody>
          <a:bodyPr>
            <a:normAutofit/>
          </a:bodyPr>
          <a:lstStyle>
            <a:lvl1pPr>
              <a:defRPr sz="1800">
                <a:solidFill>
                  <a:srgbClr val="848484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74348"/>
            <a:ext cx="4041775" cy="3320274"/>
          </a:xfrm>
        </p:spPr>
        <p:txBody>
          <a:bodyPr/>
          <a:lstStyle>
            <a:lvl1pPr>
              <a:defRPr sz="2400">
                <a:solidFill>
                  <a:srgbClr val="848484"/>
                </a:solidFill>
              </a:defRPr>
            </a:lvl1pPr>
            <a:lvl2pPr>
              <a:defRPr sz="2000">
                <a:solidFill>
                  <a:srgbClr val="848484"/>
                </a:solidFill>
              </a:defRPr>
            </a:lvl2pPr>
            <a:lvl3pPr>
              <a:defRPr sz="1800">
                <a:solidFill>
                  <a:srgbClr val="848484"/>
                </a:solidFill>
              </a:defRPr>
            </a:lvl3pPr>
            <a:lvl4pPr>
              <a:defRPr sz="1600">
                <a:solidFill>
                  <a:srgbClr val="848484"/>
                </a:solidFill>
              </a:defRPr>
            </a:lvl4pPr>
            <a:lvl5pPr>
              <a:defRPr sz="1600">
                <a:solidFill>
                  <a:srgbClr val="848484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  <a:p>
            <a:pPr lvl="1"/>
            <a:r>
              <a:rPr lang="th-TH" dirty="0" err="1"/>
              <a:t>Second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2"/>
            <a:r>
              <a:rPr lang="th-TH" dirty="0"/>
              <a:t>Third </a:t>
            </a:r>
            <a:r>
              <a:rPr lang="th-TH" dirty="0" err="1"/>
              <a:t>level</a:t>
            </a:r>
            <a:endParaRPr lang="th-TH" dirty="0"/>
          </a:p>
          <a:p>
            <a:pPr lvl="3"/>
            <a:r>
              <a:rPr lang="th-TH" dirty="0" err="1"/>
              <a:t>Fourth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4"/>
            <a:r>
              <a:rPr lang="th-TH" dirty="0"/>
              <a:t>Fifth </a:t>
            </a:r>
            <a:r>
              <a:rPr lang="th-TH" dirty="0" err="1"/>
              <a:t>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8768E0-2B02-4AB6-BECB-F521658AB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566" y="4616033"/>
            <a:ext cx="444500" cy="4318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109CFB-13A5-4670-81EF-6FACA5A5A414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DA27E2B-970E-46F8-8347-340B789E90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6600" y="0"/>
            <a:ext cx="38100" cy="4445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B315B0C-026A-49C1-849E-B78C66CD571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7E3E14C2-C3E9-4ADC-8462-3D930D2B35EB}"/>
              </a:ext>
            </a:extLst>
          </p:cNvPr>
          <p:cNvSpPr txBox="1">
            <a:spLocks/>
          </p:cNvSpPr>
          <p:nvPr userDrawn="1"/>
        </p:nvSpPr>
        <p:spPr>
          <a:xfrm>
            <a:off x="6887660" y="11412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17F9239-EC63-48B1-8D76-5DCB5A83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2730" y="4767263"/>
            <a:ext cx="2133600" cy="273844"/>
          </a:xfrm>
        </p:spPr>
        <p:txBody>
          <a:bodyPr/>
          <a:lstStyle/>
          <a:p>
            <a:fld id="{E83FDD90-BEF0-4E74-82F5-8B5408175601}" type="datetime1">
              <a:rPr lang="en-US" smtClean="0"/>
              <a:t>09/09/25</a:t>
            </a:fld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BB124FC-A9E4-49CC-B7E1-6AEDE8A577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3002690"/>
            <a:ext cx="3784600" cy="381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4D80533-6D33-4D93-B026-A8BFC83B9AE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888462" y="1582525"/>
            <a:ext cx="1054100" cy="1193800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2A98A0C9-6E4A-4470-B3DE-3929470C8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45642"/>
            <a:ext cx="8229600" cy="857250"/>
          </a:xfrm>
        </p:spPr>
        <p:txBody>
          <a:bodyPr/>
          <a:lstStyle>
            <a:lvl1pPr>
              <a:defRPr>
                <a:solidFill>
                  <a:srgbClr val="19C4C3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76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9C4C3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495800" y="1269208"/>
            <a:ext cx="4038600" cy="565830"/>
          </a:xfrm>
        </p:spPr>
        <p:txBody>
          <a:bodyPr>
            <a:normAutofit/>
          </a:bodyPr>
          <a:lstStyle>
            <a:lvl1pPr marL="0" indent="0">
              <a:buNone/>
              <a:defRPr sz="3000">
                <a:solidFill>
                  <a:srgbClr val="EA965F"/>
                </a:solidFill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930725"/>
            <a:ext cx="4038600" cy="2545556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D6F71"/>
                </a:solidFill>
              </a:defRPr>
            </a:lvl1pPr>
            <a:lvl2pPr>
              <a:defRPr sz="2000">
                <a:solidFill>
                  <a:srgbClr val="6D6F71"/>
                </a:solidFill>
              </a:defRPr>
            </a:lvl2pPr>
            <a:lvl3pPr>
              <a:defRPr sz="2000">
                <a:solidFill>
                  <a:srgbClr val="6D6F71"/>
                </a:solidFill>
              </a:defRPr>
            </a:lvl3pPr>
            <a:lvl4pPr>
              <a:defRPr sz="2000">
                <a:solidFill>
                  <a:srgbClr val="6D6F71"/>
                </a:solidFill>
              </a:defRPr>
            </a:lvl4pPr>
            <a:lvl5pPr>
              <a:defRPr sz="2000">
                <a:solidFill>
                  <a:srgbClr val="6D6F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  <a:p>
            <a:pPr lvl="1"/>
            <a:r>
              <a:rPr lang="th-TH" dirty="0" err="1"/>
              <a:t>Second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2"/>
            <a:r>
              <a:rPr lang="th-TH" dirty="0"/>
              <a:t>Third </a:t>
            </a:r>
            <a:r>
              <a:rPr lang="th-TH" dirty="0" err="1"/>
              <a:t>level</a:t>
            </a:r>
            <a:endParaRPr lang="th-TH" dirty="0"/>
          </a:p>
          <a:p>
            <a:pPr lvl="3"/>
            <a:r>
              <a:rPr lang="th-TH" dirty="0" err="1"/>
              <a:t>Fourth</a:t>
            </a:r>
            <a:r>
              <a:rPr lang="th-TH" dirty="0"/>
              <a:t> </a:t>
            </a:r>
            <a:r>
              <a:rPr lang="th-TH" dirty="0" err="1"/>
              <a:t>level</a:t>
            </a:r>
            <a:endParaRPr lang="th-TH" dirty="0"/>
          </a:p>
          <a:p>
            <a:pPr lvl="4"/>
            <a:r>
              <a:rPr lang="th-TH" dirty="0"/>
              <a:t>Fifth </a:t>
            </a:r>
            <a:r>
              <a:rPr lang="th-TH" dirty="0" err="1"/>
              <a:t>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3557" y="4767263"/>
            <a:ext cx="2133600" cy="273844"/>
          </a:xfrm>
        </p:spPr>
        <p:txBody>
          <a:bodyPr/>
          <a:lstStyle/>
          <a:p>
            <a:fld id="{991D2872-0F43-49B0-BC09-8ED20EAB4CC4}" type="datetime1">
              <a:rPr lang="en-US" smtClean="0"/>
              <a:t>09/09/25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90557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DDBD46C-A718-4040-8B7E-9D8FF395F11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566" y="4616033"/>
            <a:ext cx="444500" cy="431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3079555-EEF1-4303-808F-D597BC1AF11D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F583AF-808A-49C2-8266-89679B9651F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9374166-734F-4110-B84D-E5BEDBE9F6AC}"/>
              </a:ext>
            </a:extLst>
          </p:cNvPr>
          <p:cNvSpPr txBox="1">
            <a:spLocks/>
          </p:cNvSpPr>
          <p:nvPr userDrawn="1"/>
        </p:nvSpPr>
        <p:spPr>
          <a:xfrm>
            <a:off x="6887660" y="114128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542D65-0088-43C0-8892-019D149DFBB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546600" y="0"/>
            <a:ext cx="38100" cy="4445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0E0E0B10-5457-4751-B19D-36B5FB55F9AD}"/>
              </a:ext>
            </a:extLst>
          </p:cNvPr>
          <p:cNvGrpSpPr/>
          <p:nvPr userDrawn="1"/>
        </p:nvGrpSpPr>
        <p:grpSpPr>
          <a:xfrm>
            <a:off x="1023557" y="1632599"/>
            <a:ext cx="3340100" cy="2552700"/>
            <a:chOff x="1023557" y="1632599"/>
            <a:chExt cx="3340100" cy="2552700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7A74C2E-8A84-446E-BE47-65842063ED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1023557" y="1632599"/>
              <a:ext cx="3340100" cy="25527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C5A4BDB-B14C-413C-84CD-DA69FB26E5D8}"/>
                </a:ext>
              </a:extLst>
            </p:cNvPr>
            <p:cNvSpPr/>
            <p:nvPr userDrawn="1"/>
          </p:nvSpPr>
          <p:spPr>
            <a:xfrm>
              <a:off x="1879600" y="1937657"/>
              <a:ext cx="1596571" cy="11756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163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63"/>
            <a:ext cx="8229600" cy="857250"/>
          </a:xfrm>
        </p:spPr>
        <p:txBody>
          <a:bodyPr/>
          <a:lstStyle>
            <a:lvl1pPr>
              <a:defRPr>
                <a:solidFill>
                  <a:srgbClr val="19C4C3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9899" y="1012430"/>
            <a:ext cx="8229602" cy="72928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6D6F71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869680"/>
            <a:ext cx="8229600" cy="2673291"/>
          </a:xfrm>
        </p:spPr>
        <p:txBody>
          <a:bodyPr/>
          <a:lstStyle>
            <a:lvl1pPr>
              <a:defRPr sz="2400">
                <a:solidFill>
                  <a:srgbClr val="6D6F71"/>
                </a:solidFill>
              </a:defRPr>
            </a:lvl1pPr>
            <a:lvl2pPr>
              <a:defRPr sz="2000">
                <a:solidFill>
                  <a:srgbClr val="6D6F71"/>
                </a:solidFill>
              </a:defRPr>
            </a:lvl2pPr>
            <a:lvl3pPr>
              <a:defRPr sz="1800">
                <a:solidFill>
                  <a:srgbClr val="6D6F71"/>
                </a:solidFill>
              </a:defRPr>
            </a:lvl3pPr>
            <a:lvl4pPr>
              <a:defRPr sz="1600">
                <a:solidFill>
                  <a:srgbClr val="6D6F71"/>
                </a:solidFill>
              </a:defRPr>
            </a:lvl4pPr>
            <a:lvl5pPr>
              <a:defRPr sz="1600">
                <a:solidFill>
                  <a:srgbClr val="6D6F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3772" y="4767263"/>
            <a:ext cx="2133600" cy="273844"/>
          </a:xfrm>
        </p:spPr>
        <p:txBody>
          <a:bodyPr/>
          <a:lstStyle/>
          <a:p>
            <a:fld id="{A569E5BC-E8AA-4E8C-A0D0-B75251CCE920}" type="datetime1">
              <a:rPr lang="en-US" smtClean="0"/>
              <a:t>09/09/25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50772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F3C28-6A54-4C6C-A3EB-0A7AA7568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566" y="4601518"/>
            <a:ext cx="444500" cy="431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D57B5-13D1-4B6B-B2C5-F526A76BF83F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B5E90-0929-4AC7-A3FC-14217912A5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6600" y="0"/>
            <a:ext cx="381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700B3-0D92-453F-88CE-2B018E2523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28993" y="112600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156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3063"/>
            <a:ext cx="8229600" cy="857250"/>
          </a:xfrm>
        </p:spPr>
        <p:txBody>
          <a:bodyPr/>
          <a:lstStyle>
            <a:lvl1pPr>
              <a:defRPr>
                <a:solidFill>
                  <a:srgbClr val="19C4C3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" y="1330776"/>
            <a:ext cx="8229600" cy="3212195"/>
          </a:xfrm>
        </p:spPr>
        <p:txBody>
          <a:bodyPr/>
          <a:lstStyle>
            <a:lvl1pPr>
              <a:defRPr sz="2400">
                <a:solidFill>
                  <a:srgbClr val="6D6F71"/>
                </a:solidFill>
              </a:defRPr>
            </a:lvl1pPr>
            <a:lvl2pPr>
              <a:defRPr sz="2000">
                <a:solidFill>
                  <a:srgbClr val="6D6F71"/>
                </a:solidFill>
              </a:defRPr>
            </a:lvl2pPr>
            <a:lvl3pPr>
              <a:defRPr sz="1800">
                <a:solidFill>
                  <a:srgbClr val="6D6F71"/>
                </a:solidFill>
              </a:defRPr>
            </a:lvl3pPr>
            <a:lvl4pPr>
              <a:defRPr sz="1600">
                <a:solidFill>
                  <a:srgbClr val="6D6F71"/>
                </a:solidFill>
              </a:defRPr>
            </a:lvl4pPr>
            <a:lvl5pPr>
              <a:defRPr sz="1600">
                <a:solidFill>
                  <a:srgbClr val="6D6F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83772" y="4767263"/>
            <a:ext cx="2133600" cy="273844"/>
          </a:xfrm>
        </p:spPr>
        <p:txBody>
          <a:bodyPr/>
          <a:lstStyle/>
          <a:p>
            <a:fld id="{A569E5BC-E8AA-4E8C-A0D0-B75251CCE920}" type="datetime1">
              <a:rPr lang="en-US" smtClean="0"/>
              <a:t>09/09/25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450772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FF3C28-6A54-4C6C-A3EB-0A7AA75687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566" y="4601518"/>
            <a:ext cx="444500" cy="4318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D9D57B5-13D1-4B6B-B2C5-F526A76BF83F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FDB5E90-0929-4AC7-A3FC-14217912A5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46600" y="0"/>
            <a:ext cx="38100" cy="444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E9700B3-0D92-453F-88CE-2B018E2523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928993" y="112600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371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489C9-7D20-4B37-8B35-5E7A416B20D0}" type="datetime1">
              <a:rPr lang="en-US" smtClean="0"/>
              <a:t>09/09/25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34B2-3B6E-874E-A13B-B1A0DCB2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0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6D6F71"/>
                </a:solidFill>
              </a:defRPr>
            </a:lvl1pPr>
          </a:lstStyle>
          <a:p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title</a:t>
            </a:r>
            <a:r>
              <a:rPr lang="th-TH" dirty="0"/>
              <a:t> </a:t>
            </a:r>
            <a:r>
              <a:rPr lang="th-TH" dirty="0" err="1"/>
              <a:t>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solidFill>
                  <a:srgbClr val="6D6F7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h-TH" dirty="0" err="1"/>
              <a:t>Click</a:t>
            </a:r>
            <a:r>
              <a:rPr lang="th-TH" dirty="0"/>
              <a:t> </a:t>
            </a:r>
            <a:r>
              <a:rPr lang="th-TH" dirty="0" err="1"/>
              <a:t>to</a:t>
            </a:r>
            <a:r>
              <a:rPr lang="th-TH" dirty="0"/>
              <a:t> </a:t>
            </a:r>
            <a:r>
              <a:rPr lang="th-TH" dirty="0" err="1"/>
              <a:t>edit</a:t>
            </a:r>
            <a:r>
              <a:rPr lang="th-TH" dirty="0"/>
              <a:t> </a:t>
            </a:r>
            <a:r>
              <a:rPr lang="th-TH" dirty="0" err="1"/>
              <a:t>Master</a:t>
            </a:r>
            <a:r>
              <a:rPr lang="th-TH" dirty="0"/>
              <a:t> </a:t>
            </a:r>
            <a:r>
              <a:rPr lang="th-TH" dirty="0" err="1"/>
              <a:t>text</a:t>
            </a:r>
            <a:r>
              <a:rPr lang="th-TH" dirty="0"/>
              <a:t> </a:t>
            </a:r>
            <a:r>
              <a:rPr lang="th-TH" dirty="0" err="1"/>
              <a:t>styles</a:t>
            </a:r>
            <a:endParaRPr lang="th-TH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2171" y="4767263"/>
            <a:ext cx="2133600" cy="273844"/>
          </a:xfrm>
        </p:spPr>
        <p:txBody>
          <a:bodyPr/>
          <a:lstStyle/>
          <a:p>
            <a:fld id="{30D8C2AA-321C-44F4-82ED-0A9AA9FF36FA}" type="datetime1">
              <a:rPr lang="en-US" smtClean="0"/>
              <a:t>09/09/25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49171" y="4767263"/>
            <a:ext cx="2895600" cy="27384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5F55137-3FF6-42CB-BFA2-5749420A31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80512" y="122775"/>
            <a:ext cx="254000" cy="25400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15426" y="122774"/>
            <a:ext cx="2133600" cy="273844"/>
          </a:xfrm>
        </p:spPr>
        <p:txBody>
          <a:bodyPr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fld id="{479234B2-3B6E-874E-A13B-B1A0DCB28C0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550CCF-CBE5-4232-B4A0-2C2AA4C96E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8566" y="4601518"/>
            <a:ext cx="444500" cy="431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FD6F454-86DE-4C7C-ADCC-FCE2BAC1A5DD}"/>
              </a:ext>
            </a:extLst>
          </p:cNvPr>
          <p:cNvSpPr/>
          <p:nvPr userDrawn="1"/>
        </p:nvSpPr>
        <p:spPr>
          <a:xfrm>
            <a:off x="8413709" y="4812862"/>
            <a:ext cx="710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solidFill>
                  <a:srgbClr val="6D6F71"/>
                </a:solidFill>
                <a:latin typeface="DB Heavent Thin"/>
                <a:cs typeface="DB Heavent Thin"/>
              </a:rPr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6871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h-TH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FC7A3E-C8CD-4299-BF6E-FEF88F11CC91}" type="datetime1">
              <a:rPr lang="en-US" smtClean="0"/>
              <a:t>09/09/25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234B2-3B6E-874E-A13B-B1A0DCB28C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2" r:id="rId4"/>
    <p:sldLayoutId id="2147483653" r:id="rId5"/>
    <p:sldLayoutId id="2147483661" r:id="rId6"/>
    <p:sldLayoutId id="2147483655" r:id="rId7"/>
    <p:sldLayoutId id="2147483657" r:id="rId8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D81813-7BAD-4D82-945A-94472A9E67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Concurrency Made Simple: Power of Goroutines</a:t>
            </a:r>
            <a:endParaRPr lang="en-US" spc="6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F585C-0D12-4BD9-9134-0D38B2A163E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479234B2-3B6E-874E-A13B-B1A0DCB28C0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6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A0CF-0714-4B87-A73E-FCE7ACF3E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9B2BE-4BEF-4BEE-AF7F-A9380F689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is Concurrency?</a:t>
            </a:r>
            <a:endParaRPr lang="th-TH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A215A-9504-41DC-9FA3-6AC0384F29E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is Goroutine?</a:t>
            </a:r>
            <a:endParaRPr lang="th-TH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DCF1A-6699-4D03-AB58-86BC722B984A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Demo: Goroutine in Action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F87A29-9D4D-417F-8680-DC646D188F8E}"/>
              </a:ext>
            </a:extLst>
          </p:cNvPr>
          <p:cNvSpPr/>
          <p:nvPr/>
        </p:nvSpPr>
        <p:spPr>
          <a:xfrm>
            <a:off x="2212593" y="1891345"/>
            <a:ext cx="84191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DB Heavent Black Cond"/>
                <a:cs typeface="DB Heavent Black Cond"/>
              </a:rPr>
              <a:t>STEP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609E6F-0D96-4415-8B4A-F487A0E48B2B}"/>
              </a:ext>
            </a:extLst>
          </p:cNvPr>
          <p:cNvSpPr/>
          <p:nvPr/>
        </p:nvSpPr>
        <p:spPr>
          <a:xfrm>
            <a:off x="4229433" y="1892847"/>
            <a:ext cx="84191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DB Heavent Black Cond"/>
                <a:cs typeface="DB Heavent Black Cond"/>
              </a:rPr>
              <a:t>STEP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520A66-B0AC-46FB-AFFE-97E30AC17748}"/>
              </a:ext>
            </a:extLst>
          </p:cNvPr>
          <p:cNvSpPr/>
          <p:nvPr/>
        </p:nvSpPr>
        <p:spPr>
          <a:xfrm>
            <a:off x="6256581" y="1896168"/>
            <a:ext cx="841913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500" dirty="0">
                <a:solidFill>
                  <a:srgbClr val="FFFFFF"/>
                </a:solidFill>
                <a:latin typeface="DB Heavent Black Cond"/>
                <a:cs typeface="DB Heavent Black Cond"/>
              </a:rPr>
              <a:t>STEP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714A4E2-852E-4FCB-879C-90CE948A9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34B2-3B6E-874E-A13B-B1A0DCB28C0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22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AD8CF8-E03F-B93B-897C-2DAA5841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234B2-3B6E-874E-A13B-B1A0DCB28C0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2" descr="A brick hallway with a staircase leading to the top&#10;&#10;AI-generated content may be incorrect.">
            <a:extLst>
              <a:ext uri="{FF2B5EF4-FFF2-40B4-BE49-F238E27FC236}">
                <a16:creationId xmlns:a16="http://schemas.microsoft.com/office/drawing/2014/main" id="{4FBBF330-7D26-46AB-5ED2-5F6D3F21E9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6712" y="1643423"/>
            <a:ext cx="2469393" cy="185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C78EB-A707-0879-93F0-966B01438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180415"/>
            <a:ext cx="0" cy="2782670"/>
          </a:xfrm>
          <a:prstGeom prst="line">
            <a:avLst/>
          </a:prstGeom>
          <a:ln w="19050">
            <a:solidFill>
              <a:srgbClr val="CDA15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 descr="A diagram of a sequence of steps&#10;&#10;AI-generated content may be incorrect.">
            <a:extLst>
              <a:ext uri="{FF2B5EF4-FFF2-40B4-BE49-F238E27FC236}">
                <a16:creationId xmlns:a16="http://schemas.microsoft.com/office/drawing/2014/main" id="{BD1304E2-2E1A-396B-F154-1813D9BDF1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65007" y="1740325"/>
            <a:ext cx="4638435" cy="165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36421D-6020-BE07-A41D-69934925C226}"/>
              </a:ext>
            </a:extLst>
          </p:cNvPr>
          <p:cNvSpPr txBox="1">
            <a:spLocks/>
          </p:cNvSpPr>
          <p:nvPr/>
        </p:nvSpPr>
        <p:spPr>
          <a:xfrm>
            <a:off x="450574" y="265613"/>
            <a:ext cx="82296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What is Concurrency?</a:t>
            </a:r>
            <a:endParaRPr lang="th-TH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511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83FFCA-56FE-985E-1662-DE20E2029D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h-TH" sz="2800" dirty="0"/>
              <a:t>ปัญหาของ </a:t>
            </a:r>
            <a:r>
              <a:rPr lang="en-US" sz="2800" dirty="0"/>
              <a:t>Thread/Process </a:t>
            </a:r>
            <a:r>
              <a:rPr lang="th-TH" sz="2800" dirty="0"/>
              <a:t>แบบเดิม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808B-7646-22DA-0BC0-59F3D6D1789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th-TH" b="1" dirty="0"/>
              <a:t>หนัก (</a:t>
            </a:r>
            <a:r>
              <a:rPr lang="en-US" b="1" dirty="0"/>
              <a:t>Heavyweight):</a:t>
            </a:r>
            <a:br>
              <a:rPr lang="en-US" dirty="0"/>
            </a:br>
            <a:r>
              <a:rPr lang="en-US" dirty="0"/>
              <a:t>1 Thread </a:t>
            </a:r>
            <a:r>
              <a:rPr lang="th-TH" dirty="0"/>
              <a:t>ใช้ </a:t>
            </a:r>
            <a:r>
              <a:rPr lang="en-US" dirty="0"/>
              <a:t>memory </a:t>
            </a:r>
            <a:r>
              <a:rPr lang="th-TH" dirty="0"/>
              <a:t>หลาย </a:t>
            </a:r>
            <a:r>
              <a:rPr lang="en-US" dirty="0"/>
              <a:t>MB (stack + context)</a:t>
            </a:r>
          </a:p>
          <a:p>
            <a:r>
              <a:rPr lang="en-US" b="1" dirty="0"/>
              <a:t>Context Switch </a:t>
            </a:r>
            <a:r>
              <a:rPr lang="th-TH" b="1" dirty="0"/>
              <a:t>เยอะ:</a:t>
            </a:r>
            <a:br>
              <a:rPr lang="th-TH" dirty="0"/>
            </a:br>
            <a:r>
              <a:rPr lang="th-TH" dirty="0"/>
              <a:t>ทำให้ </a:t>
            </a:r>
            <a:r>
              <a:rPr lang="en-US" dirty="0"/>
              <a:t>performance </a:t>
            </a:r>
            <a:r>
              <a:rPr lang="th-TH" dirty="0"/>
              <a:t>ตกเวลา </a:t>
            </a:r>
            <a:r>
              <a:rPr lang="en-US" dirty="0"/>
              <a:t>workload </a:t>
            </a:r>
            <a:r>
              <a:rPr lang="th-TH" dirty="0"/>
              <a:t>เยอะ</a:t>
            </a:r>
          </a:p>
          <a:p>
            <a:r>
              <a:rPr lang="th-TH" b="1" dirty="0"/>
              <a:t>เขียนโค้ดยาก:</a:t>
            </a:r>
            <a:br>
              <a:rPr lang="th-TH" dirty="0"/>
            </a:br>
            <a:r>
              <a:rPr lang="th-TH" dirty="0"/>
              <a:t>ต้องจัดการ </a:t>
            </a:r>
            <a:r>
              <a:rPr lang="en-US" dirty="0"/>
              <a:t>lock, thread pool, synchronization </a:t>
            </a:r>
            <a:r>
              <a:rPr lang="th-TH" dirty="0"/>
              <a:t>เอง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A5F4CF-F1F5-94D5-81E1-66486438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Goroutine? </a:t>
            </a:r>
          </a:p>
        </p:txBody>
      </p:sp>
      <p:pic>
        <p:nvPicPr>
          <p:cNvPr id="1026" name="Picture 2" descr="เรามาเข้าใจ Process กันดีกว่า : Part 2 | by Nutchasan Jantarah | Medium">
            <a:extLst>
              <a:ext uri="{FF2B5EF4-FFF2-40B4-BE49-F238E27FC236}">
                <a16:creationId xmlns:a16="http://schemas.microsoft.com/office/drawing/2014/main" id="{019AB776-2C3D-B548-BF14-9C9446C62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941" y="3106326"/>
            <a:ext cx="2391297" cy="178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8699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82F0B2-373F-7502-28F5-31B7E66C1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</p:spPr>
        <p:txBody>
          <a:bodyPr>
            <a:normAutofit/>
          </a:bodyPr>
          <a:lstStyle/>
          <a:p>
            <a:r>
              <a:rPr lang="en-US" dirty="0"/>
              <a:t>Why is Goroutine?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085A2-4B9A-864C-C60C-FD5BD9C79BD4}"/>
              </a:ext>
            </a:extLst>
          </p:cNvPr>
          <p:cNvSpPr txBox="1"/>
          <p:nvPr/>
        </p:nvSpPr>
        <p:spPr>
          <a:xfrm>
            <a:off x="1497600" y="1669115"/>
            <a:ext cx="2743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4">
                    <a:lumMod val="90000"/>
                  </a:schemeClr>
                </a:solidFill>
              </a:rPr>
              <a:t>Goroutine </a:t>
            </a:r>
            <a:r>
              <a:rPr lang="th-TH" sz="2800" b="1" dirty="0">
                <a:solidFill>
                  <a:schemeClr val="accent4">
                    <a:lumMod val="90000"/>
                  </a:schemeClr>
                </a:solidFill>
              </a:rPr>
              <a:t>เข้ามาแก้ยังไง</a:t>
            </a:r>
            <a:endParaRPr lang="en-US" sz="2800" b="1" dirty="0">
              <a:solidFill>
                <a:schemeClr val="accent4">
                  <a:lumMod val="90000"/>
                </a:schemeClr>
              </a:solidFill>
            </a:endParaRPr>
          </a:p>
        </p:txBody>
      </p:sp>
      <p:pic>
        <p:nvPicPr>
          <p:cNvPr id="2050" name="Picture 2" descr="Concurrent programming บน Golang. สวัสดีครับ… | by Punyapat Sessomboon |  Medium">
            <a:extLst>
              <a:ext uri="{FF2B5EF4-FFF2-40B4-BE49-F238E27FC236}">
                <a16:creationId xmlns:a16="http://schemas.microsoft.com/office/drawing/2014/main" id="{3A901156-690E-0A25-A6CE-6C70E304E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4827" y="2095910"/>
            <a:ext cx="1265694" cy="99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47B06E6D-4B8B-0264-E1DA-93FC03898F20}"/>
              </a:ext>
            </a:extLst>
          </p:cNvPr>
          <p:cNvSpPr txBox="1">
            <a:spLocks/>
          </p:cNvSpPr>
          <p:nvPr/>
        </p:nvSpPr>
        <p:spPr>
          <a:xfrm>
            <a:off x="4645026" y="1274348"/>
            <a:ext cx="4041775" cy="332027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727BAD-CD0F-60FB-956C-AF93E633C1A0}"/>
              </a:ext>
            </a:extLst>
          </p:cNvPr>
          <p:cNvSpPr txBox="1"/>
          <p:nvPr/>
        </p:nvSpPr>
        <p:spPr>
          <a:xfrm>
            <a:off x="4645026" y="1063624"/>
            <a:ext cx="4275774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300" b="1" dirty="0">
                <a:solidFill>
                  <a:schemeClr val="accent4">
                    <a:lumMod val="90000"/>
                  </a:schemeClr>
                </a:solidFill>
              </a:rPr>
              <a:t>เบามาก (</a:t>
            </a:r>
            <a:r>
              <a:rPr lang="en-US" sz="2300" b="1" dirty="0">
                <a:solidFill>
                  <a:schemeClr val="accent4">
                    <a:lumMod val="90000"/>
                  </a:schemeClr>
                </a:solidFill>
              </a:rPr>
              <a:t>Lightweight):</a:t>
            </a:r>
            <a:endParaRPr lang="th-TH" sz="2300" b="1" dirty="0">
              <a:solidFill>
                <a:schemeClr val="accent4">
                  <a:lumMod val="90000"/>
                </a:schemeClr>
              </a:solidFill>
            </a:endParaRPr>
          </a:p>
          <a:p>
            <a:r>
              <a:rPr lang="th-TH" sz="2000" dirty="0"/>
              <a:t>เริ่มต้น ~2</a:t>
            </a:r>
            <a:r>
              <a:rPr lang="en-US" sz="2000" dirty="0"/>
              <a:t>KB </a:t>
            </a:r>
            <a:r>
              <a:rPr lang="th-TH" sz="2000" dirty="0"/>
              <a:t>ต่อ </a:t>
            </a:r>
            <a:r>
              <a:rPr lang="en-US" sz="2000" dirty="0"/>
              <a:t>Goroutine </a:t>
            </a:r>
            <a:r>
              <a:rPr lang="th-TH" sz="2000" dirty="0"/>
              <a:t>เทียบกับ </a:t>
            </a:r>
            <a:r>
              <a:rPr lang="en-US" sz="2000" dirty="0"/>
              <a:t>MB </a:t>
            </a:r>
            <a:r>
              <a:rPr lang="th-TH" sz="2000" dirty="0"/>
              <a:t>ของ </a:t>
            </a:r>
            <a:r>
              <a:rPr lang="en-US" sz="2000" dirty="0"/>
              <a:t>Thread</a:t>
            </a:r>
            <a:endParaRPr lang="th-TH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300" b="1" dirty="0">
                <a:solidFill>
                  <a:schemeClr val="accent4">
                    <a:lumMod val="90000"/>
                  </a:schemeClr>
                </a:solidFill>
              </a:rPr>
              <a:t>จัดการโดย </a:t>
            </a:r>
            <a:r>
              <a:rPr lang="en-US" sz="2300" b="1" dirty="0">
                <a:solidFill>
                  <a:schemeClr val="accent4">
                    <a:lumMod val="90000"/>
                  </a:schemeClr>
                </a:solidFill>
              </a:rPr>
              <a:t>Go runtime:</a:t>
            </a:r>
            <a:endParaRPr lang="th-TH" sz="2300" b="1" dirty="0">
              <a:solidFill>
                <a:schemeClr val="accent4">
                  <a:lumMod val="90000"/>
                </a:schemeClr>
              </a:solidFill>
            </a:endParaRPr>
          </a:p>
          <a:p>
            <a:r>
              <a:rPr lang="en-US" sz="2000" dirty="0"/>
              <a:t>Go </a:t>
            </a:r>
            <a:r>
              <a:rPr lang="th-TH" sz="2000" dirty="0"/>
              <a:t>ใช้ </a:t>
            </a:r>
            <a:r>
              <a:rPr lang="en-US" sz="2000" dirty="0"/>
              <a:t>M:N scheduler → 1 </a:t>
            </a:r>
            <a:r>
              <a:rPr lang="th-TH" sz="2000" dirty="0"/>
              <a:t>ล้าน </a:t>
            </a:r>
            <a:r>
              <a:rPr lang="en-US" sz="2000" dirty="0"/>
              <a:t>Goroutines </a:t>
            </a:r>
            <a:r>
              <a:rPr lang="th-TH" sz="2000" dirty="0"/>
              <a:t>ก็ยังรันได้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300" b="1" dirty="0">
                <a:solidFill>
                  <a:schemeClr val="accent4">
                    <a:lumMod val="90000"/>
                  </a:schemeClr>
                </a:solidFill>
              </a:rPr>
              <a:t>เขียนง่าย:</a:t>
            </a:r>
          </a:p>
          <a:p>
            <a:r>
              <a:rPr lang="th-TH" sz="2000" dirty="0"/>
              <a:t>แค่เติม </a:t>
            </a:r>
            <a:r>
              <a:rPr lang="en-US" sz="2000" dirty="0"/>
              <a:t>go </a:t>
            </a:r>
            <a:r>
              <a:rPr lang="th-TH" sz="2000" dirty="0"/>
              <a:t>ข้างหน้า </a:t>
            </a:r>
            <a:r>
              <a:rPr lang="en-US" sz="2000" dirty="0"/>
              <a:t>function → </a:t>
            </a:r>
            <a:r>
              <a:rPr lang="th-TH" sz="2000" dirty="0"/>
              <a:t>รัน </a:t>
            </a:r>
            <a:r>
              <a:rPr lang="en-US" sz="2000" dirty="0"/>
              <a:t>concurrent </a:t>
            </a:r>
            <a:r>
              <a:rPr lang="th-TH" sz="2000" dirty="0"/>
              <a:t>ทันที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h-TH" sz="2300" b="1" dirty="0">
                <a:solidFill>
                  <a:schemeClr val="accent4">
                    <a:lumMod val="90000"/>
                  </a:schemeClr>
                </a:solidFill>
              </a:rPr>
              <a:t>สื่อสารง่ายผ่าน </a:t>
            </a:r>
            <a:r>
              <a:rPr lang="en-US" sz="2300" b="1" dirty="0">
                <a:solidFill>
                  <a:schemeClr val="accent4">
                    <a:lumMod val="90000"/>
                  </a:schemeClr>
                </a:solidFill>
              </a:rPr>
              <a:t>channel:</a:t>
            </a:r>
            <a:endParaRPr lang="th-TH" sz="2300" b="1" dirty="0">
              <a:solidFill>
                <a:schemeClr val="accent4">
                  <a:lumMod val="90000"/>
                </a:schemeClr>
              </a:solidFill>
            </a:endParaRPr>
          </a:p>
          <a:p>
            <a:r>
              <a:rPr lang="th-TH" sz="2000" dirty="0"/>
              <a:t>ไม่ต้อง </a:t>
            </a:r>
            <a:r>
              <a:rPr lang="en-US" sz="2000" dirty="0"/>
              <a:t>lock </a:t>
            </a:r>
            <a:r>
              <a:rPr lang="th-TH" sz="2000" dirty="0"/>
              <a:t>หรือ </a:t>
            </a:r>
            <a:r>
              <a:rPr lang="en-US" sz="2000" dirty="0"/>
              <a:t>share memory </a:t>
            </a:r>
            <a:r>
              <a:rPr lang="th-TH" sz="2000" dirty="0"/>
              <a:t>ยุ่งยาก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38722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FADA6C87-3327-4782-BF43-9B2B77D4457B}"/>
              </a:ext>
            </a:extLst>
          </p:cNvPr>
          <p:cNvSpPr/>
          <p:nvPr/>
        </p:nvSpPr>
        <p:spPr>
          <a:xfrm>
            <a:off x="4498135" y="2780020"/>
            <a:ext cx="1925328" cy="1925328"/>
          </a:xfrm>
          <a:prstGeom prst="ellipse">
            <a:avLst/>
          </a:prstGeom>
          <a:solidFill>
            <a:srgbClr val="FFCB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BB242D-2D67-4306-A5A5-19E54A6D7269}"/>
              </a:ext>
            </a:extLst>
          </p:cNvPr>
          <p:cNvSpPr/>
          <p:nvPr/>
        </p:nvSpPr>
        <p:spPr>
          <a:xfrm>
            <a:off x="6413534" y="1631414"/>
            <a:ext cx="1283989" cy="1283989"/>
          </a:xfrm>
          <a:prstGeom prst="ellipse">
            <a:avLst/>
          </a:prstGeom>
          <a:solidFill>
            <a:srgbClr val="9EE5E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6AB4CF-628A-420A-A19F-37262C6AF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1155" y="1631414"/>
            <a:ext cx="3630234" cy="750530"/>
          </a:xfrm>
        </p:spPr>
        <p:txBody>
          <a:bodyPr>
            <a:normAutofit fontScale="92500"/>
          </a:bodyPr>
          <a:lstStyle/>
          <a:p>
            <a:r>
              <a:rPr lang="en-US" sz="2800" dirty="0"/>
              <a:t>Problem → Solution → Example</a:t>
            </a:r>
            <a:endParaRPr lang="en-US" sz="2800" dirty="0">
              <a:solidFill>
                <a:srgbClr val="7C858E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DE525B-424A-4767-9536-25773664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Demo: Goroutine in Action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60548E-A7AA-433C-8DAB-C0F6B7AEE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1389" y="1132952"/>
            <a:ext cx="2378758" cy="23787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343DAE-AFCF-45DA-9263-0420F99D1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201" y="2619676"/>
            <a:ext cx="1784068" cy="178406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CCCB57D-A65D-45FF-86AD-FF5E8BD62EAF}"/>
              </a:ext>
            </a:extLst>
          </p:cNvPr>
          <p:cNvSpPr txBox="1">
            <a:spLocks/>
          </p:cNvSpPr>
          <p:nvPr/>
        </p:nvSpPr>
        <p:spPr>
          <a:xfrm>
            <a:off x="4541020" y="1874931"/>
            <a:ext cx="2014437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DB Heavent Light Cond" panose="02000506090000020004" charset="-34"/>
                <a:cs typeface="DB Heavent Light Cond" panose="02000506090000020004" charset="-34"/>
              </a:rPr>
              <a:t>Sequential VS Goroutine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9AAA7BE-CBF3-4944-8854-7987F42E1E06}"/>
              </a:ext>
            </a:extLst>
          </p:cNvPr>
          <p:cNvSpPr txBox="1">
            <a:spLocks/>
          </p:cNvSpPr>
          <p:nvPr/>
        </p:nvSpPr>
        <p:spPr>
          <a:xfrm>
            <a:off x="6170202" y="3171518"/>
            <a:ext cx="1784068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DB Heavent Light Cond"/>
                <a:cs typeface="DB Heavent Light Cond"/>
              </a:rPr>
              <a:t>Chanel</a:t>
            </a:r>
            <a:endParaRPr lang="en-US" sz="3500" dirty="0">
              <a:solidFill>
                <a:schemeClr val="bg1"/>
              </a:solidFill>
              <a:latin typeface="DB Heavent Light Cond"/>
              <a:cs typeface="DB Heavent Light Cond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A332D77-DCCA-445E-AF2E-4FFAF5B95D0C}"/>
              </a:ext>
            </a:extLst>
          </p:cNvPr>
          <p:cNvSpPr txBox="1">
            <a:spLocks/>
          </p:cNvSpPr>
          <p:nvPr/>
        </p:nvSpPr>
        <p:spPr>
          <a:xfrm>
            <a:off x="6475925" y="1974070"/>
            <a:ext cx="1257883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solidFill>
                  <a:schemeClr val="bg1"/>
                </a:solidFill>
                <a:latin typeface="DB Heavent Light Cond"/>
                <a:cs typeface="DB Heavent Light Cond"/>
              </a:rPr>
              <a:t>Mutex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8DB4942-95FB-4719-903F-6D73ECD06D6B}"/>
              </a:ext>
            </a:extLst>
          </p:cNvPr>
          <p:cNvSpPr txBox="1">
            <a:spLocks/>
          </p:cNvSpPr>
          <p:nvPr/>
        </p:nvSpPr>
        <p:spPr>
          <a:xfrm>
            <a:off x="4508064" y="3597263"/>
            <a:ext cx="1757121" cy="5489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DB Heavent Light Cond"/>
                <a:cs typeface="DB Heavent Light Cond"/>
              </a:rPr>
              <a:t>Multi GO</a:t>
            </a:r>
          </a:p>
        </p:txBody>
      </p:sp>
      <p:pic>
        <p:nvPicPr>
          <p:cNvPr id="3074" name="Picture 2" descr="Golang Working with goroutines - learnBATTA">
            <a:extLst>
              <a:ext uri="{FF2B5EF4-FFF2-40B4-BE49-F238E27FC236}">
                <a16:creationId xmlns:a16="http://schemas.microsoft.com/office/drawing/2014/main" id="{5A2BF14A-AF51-5855-31C7-B6DB72D1F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94" y="3171518"/>
            <a:ext cx="2622839" cy="153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3D73D1E-E3EC-BC37-5048-9D0C5D500991}"/>
              </a:ext>
            </a:extLst>
          </p:cNvPr>
          <p:cNvSpPr txBox="1"/>
          <p:nvPr/>
        </p:nvSpPr>
        <p:spPr>
          <a:xfrm>
            <a:off x="796499" y="4486712"/>
            <a:ext cx="32111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DB Heavent Light Cond" panose="02000506090000020004" charset="-34"/>
                <a:cs typeface="DB Heavent Light Cond" panose="02000506090000020004" charset="-34"/>
              </a:rPr>
              <a:t>https://github.com/Aemitez/go-goroutines</a:t>
            </a:r>
          </a:p>
        </p:txBody>
      </p:sp>
    </p:spTree>
    <p:extLst>
      <p:ext uri="{BB962C8B-B14F-4D97-AF65-F5344CB8AC3E}">
        <p14:creationId xmlns:p14="http://schemas.microsoft.com/office/powerpoint/2010/main" val="406804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4" name="Rectangle 4113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5" name="Freeform: Shape 4114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098" name="Picture 2" descr="Golang Tutorial | How To Implement Concurrency With Goroutines and Channels  | by Kavit (zenwraight) | FAUN.dev — Developer Community">
            <a:extLst>
              <a:ext uri="{FF2B5EF4-FFF2-40B4-BE49-F238E27FC236}">
                <a16:creationId xmlns:a16="http://schemas.microsoft.com/office/drawing/2014/main" id="{9DEDE26F-DD76-252A-24DD-07D60DBB43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1383" y="1439805"/>
            <a:ext cx="3576566" cy="2002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3560CE-EA91-BED7-8DBF-8699BF22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79234B2-3B6E-874E-A13B-B1A0DCB28C03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4C363B5D-B27F-340A-20C3-14DBD89AA5C1}"/>
              </a:ext>
            </a:extLst>
          </p:cNvPr>
          <p:cNvSpPr txBox="1">
            <a:spLocks/>
          </p:cNvSpPr>
          <p:nvPr/>
        </p:nvSpPr>
        <p:spPr>
          <a:xfrm>
            <a:off x="457200" y="587111"/>
            <a:ext cx="8229600" cy="85725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28934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969696"/>
      </a:accent1>
      <a:accent2>
        <a:srgbClr val="FFB279"/>
      </a:accent2>
      <a:accent3>
        <a:srgbClr val="00CECE"/>
      </a:accent3>
      <a:accent4>
        <a:srgbClr val="FFD1AF"/>
      </a:accent4>
      <a:accent5>
        <a:srgbClr val="3EEAE6"/>
      </a:accent5>
      <a:accent6>
        <a:srgbClr val="AAAAAA"/>
      </a:accent6>
      <a:hlink>
        <a:srgbClr val="00B0F0"/>
      </a:hlink>
      <a:folHlink>
        <a:srgbClr val="FFFF00"/>
      </a:folHlink>
    </a:clrScheme>
    <a:fontScheme name="Font Custom 1">
      <a:majorFont>
        <a:latin typeface="DB Heavent Bold Cond"/>
        <a:ea typeface=""/>
        <a:cs typeface="DB Heavent Bold Cond"/>
      </a:majorFont>
      <a:minorFont>
        <a:latin typeface="DB Heavent Cond"/>
        <a:ea typeface=""/>
        <a:cs typeface="DB Heavent Cond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211</Words>
  <Application>Microsoft Office PowerPoint</Application>
  <PresentationFormat>On-screen Show (16:9)</PresentationFormat>
  <Paragraphs>44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Calibri</vt:lpstr>
      <vt:lpstr>DB Heavent Black Cond</vt:lpstr>
      <vt:lpstr>DB Heavent Bold Cond</vt:lpstr>
      <vt:lpstr>Arial</vt:lpstr>
      <vt:lpstr>DB Heavent Cond</vt:lpstr>
      <vt:lpstr>DB Heavent Thin</vt:lpstr>
      <vt:lpstr>DB Heavent Light Cond</vt:lpstr>
      <vt:lpstr>Office Theme</vt:lpstr>
      <vt:lpstr>Concurrency Made Simple: Power of Goroutines</vt:lpstr>
      <vt:lpstr>Agenda </vt:lpstr>
      <vt:lpstr>PowerPoint Presentation</vt:lpstr>
      <vt:lpstr>Why is Goroutine? </vt:lpstr>
      <vt:lpstr>Why is Goroutine? </vt:lpstr>
      <vt:lpstr>Demo: Goroutine in Action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Bennapa</dc:creator>
  <cp:lastModifiedBy>Thanyalak Thonghom (ธัญลักษณ์ ทองหอม)</cp:lastModifiedBy>
  <cp:revision>24</cp:revision>
  <dcterms:created xsi:type="dcterms:W3CDTF">2018-08-23T08:53:02Z</dcterms:created>
  <dcterms:modified xsi:type="dcterms:W3CDTF">2025-09-09T04:18:55Z</dcterms:modified>
</cp:coreProperties>
</file>