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8" r:id="rId3"/>
    <p:sldId id="26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59" r:id="rId14"/>
    <p:sldId id="260" r:id="rId15"/>
    <p:sldId id="261" r:id="rId16"/>
    <p:sldId id="263" r:id="rId17"/>
    <p:sldId id="298" r:id="rId18"/>
    <p:sldId id="299" r:id="rId19"/>
    <p:sldId id="300" r:id="rId20"/>
    <p:sldId id="264" r:id="rId21"/>
    <p:sldId id="265" r:id="rId22"/>
    <p:sldId id="262" r:id="rId23"/>
  </p:sldIdLst>
  <p:sldSz cx="9144000" cy="5143500" type="screen16x9"/>
  <p:notesSz cx="6858000" cy="9144000"/>
  <p:embeddedFontLst>
    <p:embeddedFont>
      <p:font typeface="Abel" panose="020B060402020202020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egrim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5879B8-69FA-45E9-8B50-13E111EEC92F}">
  <a:tblStyle styleId="{EE5879B8-69FA-45E9-8B50-13E111EEC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DCF972-F3DB-49DA-96C2-27350D1A7E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>
            <a:endParaRPr/>
          </a:p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0124D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sz="9600" b="1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rot="1081124" flipH="1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assistenza@soleespezie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Nina Project</a:t>
            </a:r>
            <a:br>
              <a:rPr lang="en" dirty="0"/>
            </a:br>
            <a:r>
              <a:rPr lang="en" dirty="0"/>
              <a:t>Sole e spezie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B99A1-B87E-473A-A49C-091575889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6046" y="764013"/>
            <a:ext cx="3231908" cy="439704"/>
          </a:xfrm>
        </p:spPr>
        <p:txBody>
          <a:bodyPr/>
          <a:lstStyle/>
          <a:p>
            <a:r>
              <a:rPr lang="it-IT" dirty="0"/>
              <a:t>Step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25DA64-35A0-43B5-8C34-6A423EB5B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63" y="2313230"/>
            <a:ext cx="8495818" cy="2303446"/>
          </a:xfrm>
        </p:spPr>
        <p:txBody>
          <a:bodyPr/>
          <a:lstStyle/>
          <a:p>
            <a:pPr algn="l" rtl="0"/>
            <a:r>
              <a:rPr lang="it-IT" dirty="0"/>
              <a:t>Amedeo -&gt; Sviluppo </a:t>
            </a:r>
            <a:r>
              <a:rPr lang="it-IT" dirty="0" err="1"/>
              <a:t>PaginaAccess</a:t>
            </a:r>
            <a:r>
              <a:rPr lang="it-IT" dirty="0"/>
              <a:t> / </a:t>
            </a:r>
            <a:r>
              <a:rPr lang="it-IT" dirty="0" err="1"/>
              <a:t>PaginaHome</a:t>
            </a:r>
            <a:endParaRPr lang="it-IT" dirty="0"/>
          </a:p>
          <a:p>
            <a:pPr algn="l" rtl="0"/>
            <a:r>
              <a:rPr lang="it-IT" dirty="0"/>
              <a:t>Cesare -&gt; Sviluppo Notifiche, Suono</a:t>
            </a:r>
          </a:p>
          <a:p>
            <a:pPr algn="l" rtl="0"/>
            <a:r>
              <a:rPr lang="it-IT" dirty="0"/>
              <a:t>Kamal -&gt; Test</a:t>
            </a:r>
          </a:p>
          <a:p>
            <a:pPr algn="l" rtl="0"/>
            <a:r>
              <a:rPr lang="it-IT" dirty="0"/>
              <a:t>Francesco -&gt; Sviluppo </a:t>
            </a:r>
            <a:r>
              <a:rPr lang="it-IT" dirty="0" err="1"/>
              <a:t>PaginaHome</a:t>
            </a:r>
            <a:endParaRPr lang="it-IT" dirty="0"/>
          </a:p>
          <a:p>
            <a:pPr algn="l"/>
            <a:r>
              <a:rPr lang="it-IT" dirty="0"/>
              <a:t>Jamal -&gt; Documentazione / Sviluppo PowerPoint</a:t>
            </a:r>
          </a:p>
        </p:txBody>
      </p:sp>
    </p:spTree>
    <p:extLst>
      <p:ext uri="{BB962C8B-B14F-4D97-AF65-F5344CB8AC3E}">
        <p14:creationId xmlns:p14="http://schemas.microsoft.com/office/powerpoint/2010/main" val="399417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B99A1-B87E-473A-A49C-091575889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6046" y="764013"/>
            <a:ext cx="3231908" cy="439704"/>
          </a:xfrm>
        </p:spPr>
        <p:txBody>
          <a:bodyPr/>
          <a:lstStyle/>
          <a:p>
            <a:r>
              <a:rPr lang="it-IT" dirty="0"/>
              <a:t>Step 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25DA64-35A0-43B5-8C34-6A423EB5B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137" y="2232208"/>
            <a:ext cx="8495818" cy="2303446"/>
          </a:xfrm>
        </p:spPr>
        <p:txBody>
          <a:bodyPr/>
          <a:lstStyle/>
          <a:p>
            <a:pPr algn="l"/>
            <a:r>
              <a:rPr lang="it-IT" dirty="0"/>
              <a:t>Amedeo -&gt; Sviluppo dei Components / Commento Codice</a:t>
            </a:r>
          </a:p>
          <a:p>
            <a:pPr algn="l" rtl="0"/>
            <a:r>
              <a:rPr lang="it-IT" dirty="0"/>
              <a:t>Cesare -&gt; Collegamento </a:t>
            </a:r>
            <a:r>
              <a:rPr lang="it-IT" dirty="0" err="1"/>
              <a:t>PaginaAccess</a:t>
            </a:r>
            <a:r>
              <a:rPr lang="it-IT" dirty="0"/>
              <a:t> / </a:t>
            </a:r>
            <a:r>
              <a:rPr lang="it-IT" dirty="0" err="1"/>
              <a:t>PaginaHome</a:t>
            </a:r>
            <a:endParaRPr lang="it-IT" dirty="0"/>
          </a:p>
          <a:p>
            <a:pPr algn="l" rtl="0"/>
            <a:r>
              <a:rPr lang="it-IT" dirty="0"/>
              <a:t>Kamal -&gt; Test</a:t>
            </a:r>
          </a:p>
          <a:p>
            <a:pPr algn="l" rtl="0"/>
            <a:r>
              <a:rPr lang="it-IT" dirty="0"/>
              <a:t>Jamal -&gt; Documentazione</a:t>
            </a:r>
          </a:p>
        </p:txBody>
      </p:sp>
    </p:spTree>
    <p:extLst>
      <p:ext uri="{BB962C8B-B14F-4D97-AF65-F5344CB8AC3E}">
        <p14:creationId xmlns:p14="http://schemas.microsoft.com/office/powerpoint/2010/main" val="199258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B99A1-B87E-473A-A49C-091575889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6046" y="764013"/>
            <a:ext cx="3231908" cy="439704"/>
          </a:xfrm>
        </p:spPr>
        <p:txBody>
          <a:bodyPr/>
          <a:lstStyle/>
          <a:p>
            <a:r>
              <a:rPr lang="it-IT" dirty="0"/>
              <a:t>Step 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25DA64-35A0-43B5-8C34-6A423EB5B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137" y="2232208"/>
            <a:ext cx="8495818" cy="2303446"/>
          </a:xfrm>
        </p:spPr>
        <p:txBody>
          <a:bodyPr/>
          <a:lstStyle/>
          <a:p>
            <a:pPr algn="l" rtl="0"/>
            <a:r>
              <a:rPr lang="it-IT" dirty="0"/>
              <a:t>Amedeo -&gt; Sviluppo </a:t>
            </a:r>
            <a:r>
              <a:rPr lang="it-IT" dirty="0" err="1"/>
              <a:t>HomePage</a:t>
            </a:r>
            <a:endParaRPr lang="it-IT" dirty="0"/>
          </a:p>
          <a:p>
            <a:pPr algn="l" rtl="0"/>
            <a:r>
              <a:rPr lang="it-IT" dirty="0"/>
              <a:t>Cesare -&gt; Commento Codice / Test/ </a:t>
            </a:r>
            <a:r>
              <a:rPr lang="it-IT" dirty="0" err="1"/>
              <a:t>Father</a:t>
            </a:r>
            <a:r>
              <a:rPr lang="it-IT" dirty="0"/>
              <a:t> Project</a:t>
            </a:r>
          </a:p>
          <a:p>
            <a:pPr algn="l" rtl="0"/>
            <a:r>
              <a:rPr lang="it-IT" dirty="0"/>
              <a:t>Kamal -&gt; Test</a:t>
            </a:r>
          </a:p>
          <a:p>
            <a:pPr algn="l" rtl="0"/>
            <a:r>
              <a:rPr lang="it-IT" dirty="0"/>
              <a:t>Jamal -&gt; Documentazione Test / Creazione PowerPoint finale</a:t>
            </a:r>
          </a:p>
        </p:txBody>
      </p:sp>
    </p:spTree>
    <p:extLst>
      <p:ext uri="{BB962C8B-B14F-4D97-AF65-F5344CB8AC3E}">
        <p14:creationId xmlns:p14="http://schemas.microsoft.com/office/powerpoint/2010/main" val="118379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2963925" y="1079350"/>
            <a:ext cx="3216050" cy="3534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1) Introduzione</a:t>
            </a:r>
            <a:endParaRPr dirty="0"/>
          </a:p>
        </p:txBody>
      </p:sp>
      <p:sp>
        <p:nvSpPr>
          <p:cNvPr id="776" name="Google Shape;776;p15"/>
          <p:cNvSpPr txBox="1">
            <a:spLocks noGrp="1"/>
          </p:cNvSpPr>
          <p:nvPr>
            <p:ph type="subTitle" idx="1"/>
          </p:nvPr>
        </p:nvSpPr>
        <p:spPr>
          <a:xfrm>
            <a:off x="187150" y="2179350"/>
            <a:ext cx="8769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L’applicazione è progettata per consentire l'osservazione e la cattura di immagini di corpi celesti tramite l'integrazione con N.I.N.A. e ASCOM. Quando il sistema rileva problemi nel tracciamento, invia notifiche all'utente. Le notifiche funzionano sia per segnalare errori che per confermare il completamento del tracking con successo.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6"/>
          <p:cNvSpPr txBox="1">
            <a:spLocks noGrp="1"/>
          </p:cNvSpPr>
          <p:nvPr>
            <p:ph type="body" idx="1"/>
          </p:nvPr>
        </p:nvSpPr>
        <p:spPr>
          <a:xfrm>
            <a:off x="1047550" y="1333200"/>
            <a:ext cx="7048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Prerequisiti: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1.Installazione di Docker e Docker Compose.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2.Privilegi di amministratore su Windows per eseguire script batch.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2" name="Google Shape;782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408902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2) Installazione</a:t>
            </a:r>
            <a:endParaRPr dirty="0"/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305881" y="1693532"/>
            <a:ext cx="8741664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t-IT" sz="2000" b="1" dirty="0"/>
              <a:t>Scarica il progetto</a:t>
            </a:r>
            <a:r>
              <a:rPr lang="it-IT" sz="2000" dirty="0"/>
              <a:t>: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t-IT" sz="2000" dirty="0"/>
              <a:t>È possibile clonare la repository su GitHub utilizzando il terminale o Visual Studio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Windows: Scarica </a:t>
            </a:r>
            <a:r>
              <a:rPr lang="it-IT" sz="2000" dirty="0" err="1"/>
              <a:t>Git</a:t>
            </a:r>
            <a:r>
              <a:rPr lang="it-IT" sz="2000" dirty="0"/>
              <a:t> da git-scm.com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 err="1"/>
              <a:t>macOS</a:t>
            </a:r>
            <a:r>
              <a:rPr lang="it-IT" sz="2000" dirty="0"/>
              <a:t>: Usa </a:t>
            </a:r>
            <a:r>
              <a:rPr lang="it-IT" sz="2000" dirty="0" err="1"/>
              <a:t>Homebrew</a:t>
            </a:r>
            <a:r>
              <a:rPr lang="it-IT" sz="2000" dirty="0"/>
              <a:t> con </a:t>
            </a:r>
            <a:r>
              <a:rPr lang="it-IT" sz="2000" dirty="0" err="1"/>
              <a:t>brew</a:t>
            </a:r>
            <a:r>
              <a:rPr lang="it-IT" sz="2000" dirty="0"/>
              <a:t> </a:t>
            </a:r>
            <a:r>
              <a:rPr lang="it-IT" sz="2000" dirty="0" err="1"/>
              <a:t>install</a:t>
            </a:r>
            <a:r>
              <a:rPr lang="it-IT" sz="2000" dirty="0"/>
              <a:t> </a:t>
            </a:r>
            <a:r>
              <a:rPr lang="it-IT" sz="2000" dirty="0" err="1"/>
              <a:t>git</a:t>
            </a:r>
            <a:endParaRPr lang="it-IT" sz="2000" dirty="0"/>
          </a:p>
          <a:p>
            <a:pPr marL="76200" indent="0">
              <a:buNone/>
            </a:pPr>
            <a:r>
              <a:rPr lang="it-IT" sz="2000" b="1" dirty="0"/>
              <a:t>Clonazione della Repository</a:t>
            </a:r>
            <a:r>
              <a:rPr lang="it-IT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Accedi a Visual Studio Code, utilizza l'opzione "Clone </a:t>
            </a:r>
            <a:r>
              <a:rPr lang="it-IT" sz="2000" dirty="0" err="1"/>
              <a:t>Git</a:t>
            </a:r>
            <a:r>
              <a:rPr lang="it-IT" sz="2000" dirty="0"/>
              <a:t> Repository", e incolla il link della repository.</a:t>
            </a:r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2769185" y="2002575"/>
            <a:ext cx="3605629" cy="15758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t-IT" dirty="0"/>
              <a:t>Avvio dell’applicazione</a:t>
            </a:r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t-IT" dirty="0"/>
              <a:t>Inserimento indirizzo IP</a:t>
            </a:r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t-IT" dirty="0"/>
              <a:t>Inserimento numero Porta</a:t>
            </a:r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t-IT" dirty="0"/>
              <a:t>Inserimento </a:t>
            </a:r>
            <a:r>
              <a:rPr lang="it-IT" dirty="0" err="1"/>
              <a:t>Topic</a:t>
            </a:r>
            <a:endParaRPr lang="it-IT" dirty="0"/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t-IT" dirty="0"/>
              <a:t>Connessione</a:t>
            </a:r>
            <a:endParaRPr dirty="0"/>
          </a:p>
        </p:txBody>
      </p:sp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584" y="827237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3) Guida step by step per le Funzionalità principali</a:t>
            </a:r>
            <a:endParaRPr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8440F5A-5A09-43CB-88AD-4923F1B31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550" y="914400"/>
            <a:ext cx="5236800" cy="575950"/>
          </a:xfrm>
        </p:spPr>
        <p:txBody>
          <a:bodyPr/>
          <a:lstStyle/>
          <a:p>
            <a:r>
              <a:rPr lang="it-IT" dirty="0"/>
              <a:t>Documentazione Test</a:t>
            </a:r>
            <a:br>
              <a:rPr lang="it-IT" dirty="0"/>
            </a:br>
            <a:r>
              <a:rPr lang="it-IT" dirty="0"/>
              <a:t>Access Page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C4EB458-A8D2-4DEF-A897-67AE8BE8335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49800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17</a:t>
            </a:fld>
            <a:endParaRPr lang="it-IT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BD3E824-253C-4A32-86B3-9C734E2757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93324" y="1929600"/>
            <a:ext cx="775725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Renderizzazione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della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AccessPage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Verifica che la pagina si carichi correttamente e mostri gli elementi principali.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Mostra un errore se IP o porta mancano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Controlla che venga mostrato un messaggio di errore se i campi IP o Porta non sono compilati.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Chiamata di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connect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 i parametri corretti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Verifica che la funzione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connect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venga chiamata con i valori corretti di IP, Porta e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Topic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Navigazione a /home quando il client è connesso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Controlla che la pagina reindirizzi a /home quando il client MQTT è connesso.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Disabilita il pulsante durante il caricamento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Verifica che il pulsante CONNETTI sia disabilitato mentre la connessione è in corso.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Aggiorna lo stato dei campi di input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Verifica che i campi di input aggiornino correttamente i loro valori quando l'utente li modifica.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9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8440F5A-5A09-43CB-88AD-4923F1B31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550" y="914400"/>
            <a:ext cx="5236800" cy="575950"/>
          </a:xfrm>
        </p:spPr>
        <p:txBody>
          <a:bodyPr/>
          <a:lstStyle/>
          <a:p>
            <a:r>
              <a:rPr lang="it-IT" dirty="0"/>
              <a:t>Documentazione Test</a:t>
            </a:r>
            <a:br>
              <a:rPr lang="it-IT" dirty="0"/>
            </a:br>
            <a:r>
              <a:rPr lang="it-IT" dirty="0"/>
              <a:t>Home Page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C4EB458-A8D2-4DEF-A897-67AE8BE8335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49800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18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F3ADE0-2157-4D58-8337-5B6E982288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0139" y="2001784"/>
            <a:ext cx="80974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Renderizzazione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della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HomePage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Verifica che la pagina si carichi correttamente e mostri gli elementi principali.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Reindirizzamento se il client MQTT è disconnesso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Controlla che l'utente venga reindirizzato alla pagina principale (/) se il client MQTT non è connesso.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Chiamata di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removeMessage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 l'ID corretto per l'eliminazione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Verifica che la funzione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removeMessage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venga chiamata con l'ID del messaggio corretto quando l'utente clicca su "delete".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Chiamata di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disconnect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quando si clicca sul pulsante di disconnessione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Verifica che la funzione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disconnect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venga chiamata quando l’utente preme il pulsante di disconnessione.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4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F989C-F521-4C31-9FBE-90A593C12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600" y="2571750"/>
            <a:ext cx="5236800" cy="1159800"/>
          </a:xfrm>
        </p:spPr>
        <p:txBody>
          <a:bodyPr/>
          <a:lstStyle/>
          <a:p>
            <a:r>
              <a:rPr lang="it-IT" dirty="0"/>
              <a:t>Per ulteriori informazioni consultare la documentazione Word dei test fornita!</a:t>
            </a:r>
          </a:p>
        </p:txBody>
      </p:sp>
    </p:spTree>
    <p:extLst>
      <p:ext uri="{BB962C8B-B14F-4D97-AF65-F5344CB8AC3E}">
        <p14:creationId xmlns:p14="http://schemas.microsoft.com/office/powerpoint/2010/main" val="228948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4"/>
          <p:cNvSpPr txBox="1">
            <a:spLocks noGrp="1"/>
          </p:cNvSpPr>
          <p:nvPr>
            <p:ph type="ctrTitle" idx="4294967295"/>
          </p:nvPr>
        </p:nvSpPr>
        <p:spPr>
          <a:xfrm>
            <a:off x="1126512" y="2571750"/>
            <a:ext cx="6890975" cy="134584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/>
              <a:t>Documentazione per il progetto N.I.N.A. – Integrazione e Cattura Immagini di Corpi Celesti</a:t>
            </a:r>
          </a:p>
        </p:txBody>
      </p:sp>
      <p:sp>
        <p:nvSpPr>
          <p:cNvPr id="770" name="Google Shape;770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Risoluzione dei Problemi (FAQ)</a:t>
            </a:r>
            <a:endParaRPr dirty="0"/>
          </a:p>
        </p:txBody>
      </p:sp>
      <p:sp>
        <p:nvSpPr>
          <p:cNvPr id="824" name="Google Shape;824;p20"/>
          <p:cNvSpPr txBox="1">
            <a:spLocks noGrp="1"/>
          </p:cNvSpPr>
          <p:nvPr>
            <p:ph type="body" idx="2"/>
          </p:nvPr>
        </p:nvSpPr>
        <p:spPr>
          <a:xfrm>
            <a:off x="431225" y="1767818"/>
            <a:ext cx="82815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0000"/>
                </a:solidFill>
              </a:rPr>
              <a:t>Cosa fare se l’app non riesce a mantenere il tracking del corpo celeste?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Prova a riavviare l’app e a controllare le impostazioni di tracciamento.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0000"/>
                </a:solidFill>
              </a:rPr>
              <a:t>Perché non ricevo notifiche quando il tracking viene completato o interrotto?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P</a:t>
            </a:r>
            <a:r>
              <a:rPr lang="it-IT" dirty="0"/>
              <a:t>rova a reinstallare l’app per verificare eventuali errori di configurazione.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0000"/>
                </a:solidFill>
              </a:rPr>
              <a:t>Come risolvo un errore di connessione tra l’app e il telescopio?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Verifica che l’app sia aggiornata all’ultima versione disponibile.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26" name="Google Shape;826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1315475" y="822451"/>
            <a:ext cx="3671053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Supporto e Contatti</a:t>
            </a:r>
            <a:endParaRPr sz="3000" dirty="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476542" y="2283716"/>
            <a:ext cx="4695181" cy="20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Per assistenza tecnica, contattare: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Email: </a:t>
            </a:r>
            <a:r>
              <a:rPr lang="en" dirty="0">
                <a:hlinkClick r:id="rId3"/>
              </a:rPr>
              <a:t>assistenza@soleespezie.com</a:t>
            </a:r>
            <a:br>
              <a:rPr lang="en" dirty="0"/>
            </a:br>
            <a:r>
              <a:rPr lang="en" dirty="0"/>
              <a:t>Telefono: +39 123 456 7890</a:t>
            </a:r>
            <a:endParaRPr dirty="0"/>
          </a:p>
        </p:txBody>
      </p:sp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052" name="Picture 4" descr="Per le Aziende - Seven Computer Settimo Torinese">
            <a:extLst>
              <a:ext uri="{FF2B5EF4-FFF2-40B4-BE49-F238E27FC236}">
                <a16:creationId xmlns:a16="http://schemas.microsoft.com/office/drawing/2014/main" id="{146A8A32-4F61-45F4-9475-E2B15D4E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28" y="1150546"/>
            <a:ext cx="3108198" cy="310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298073" y="589637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Glossario</a:t>
            </a:r>
            <a:endParaRPr sz="4800" dirty="0"/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470287" y="2854678"/>
            <a:ext cx="6659661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N.I.N.A.: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per il controllo dei telescopi.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ASCOM: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Protocollo per il collegamento di software astronomici.</a:t>
            </a:r>
          </a:p>
        </p:txBody>
      </p:sp>
      <p:sp>
        <p:nvSpPr>
          <p:cNvPr id="796" name="Google Shape;796;p18"/>
          <p:cNvSpPr/>
          <p:nvPr/>
        </p:nvSpPr>
        <p:spPr>
          <a:xfrm>
            <a:off x="7228250" y="2079750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6877590" y="563848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5710141" y="1516110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5800010" y="798772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6374405" y="1034729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8088186" y="1248542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6908422" y="423744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E440234-6410-4570-BE5D-D10FD79A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8009" y="186174"/>
            <a:ext cx="5571000" cy="1159800"/>
          </a:xfrm>
        </p:spPr>
        <p:txBody>
          <a:bodyPr/>
          <a:lstStyle/>
          <a:p>
            <a:r>
              <a:rPr lang="it-IT" dirty="0"/>
              <a:t>Divisione dei compiti</a:t>
            </a:r>
          </a:p>
        </p:txBody>
      </p:sp>
      <p:sp>
        <p:nvSpPr>
          <p:cNvPr id="866" name="Google Shape;866;p24"/>
          <p:cNvSpPr txBox="1">
            <a:spLocks noGrp="1"/>
          </p:cNvSpPr>
          <p:nvPr>
            <p:ph type="sldNum" idx="4294967295"/>
          </p:nvPr>
        </p:nvSpPr>
        <p:spPr>
          <a:xfrm>
            <a:off x="0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EDB61A-D48A-4B4A-AAF1-5C68D87ADA6F}"/>
              </a:ext>
            </a:extLst>
          </p:cNvPr>
          <p:cNvSpPr txBox="1"/>
          <p:nvPr/>
        </p:nvSpPr>
        <p:spPr>
          <a:xfrm>
            <a:off x="676596" y="1997432"/>
            <a:ext cx="8045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Amedeo: Activity </a:t>
            </a:r>
            <a:r>
              <a:rPr lang="it-IT" sz="2400" dirty="0" err="1">
                <a:solidFill>
                  <a:schemeClr val="bg1"/>
                </a:solidFill>
              </a:rPr>
              <a:t>Diagram</a:t>
            </a:r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Cesare: </a:t>
            </a:r>
            <a:r>
              <a:rPr lang="it-IT" sz="2400" dirty="0" err="1">
                <a:solidFill>
                  <a:schemeClr val="bg1"/>
                </a:solidFill>
              </a:rPr>
              <a:t>Sequence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Diagram</a:t>
            </a:r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Kamal: Class </a:t>
            </a:r>
            <a:r>
              <a:rPr lang="it-IT" sz="2400" dirty="0" err="1">
                <a:solidFill>
                  <a:schemeClr val="bg1"/>
                </a:solidFill>
              </a:rPr>
              <a:t>Diagram</a:t>
            </a:r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Francesco: State </a:t>
            </a:r>
            <a:r>
              <a:rPr lang="it-IT" sz="2400" dirty="0" err="1">
                <a:solidFill>
                  <a:schemeClr val="bg1"/>
                </a:solidFill>
              </a:rPr>
              <a:t>Diagram</a:t>
            </a:r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Jamal: Use </a:t>
            </a:r>
            <a:r>
              <a:rPr lang="it-IT" sz="2400" dirty="0" err="1">
                <a:solidFill>
                  <a:schemeClr val="bg1"/>
                </a:solidFill>
              </a:rPr>
              <a:t>cases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DB11E64-9412-4967-AE6B-EF946E87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987" y="406093"/>
            <a:ext cx="5571000" cy="1159800"/>
          </a:xfrm>
        </p:spPr>
        <p:txBody>
          <a:bodyPr/>
          <a:lstStyle/>
          <a:p>
            <a:r>
              <a:rPr lang="it-IT" dirty="0"/>
              <a:t>Activity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EC9DF8D-B7FD-4138-B34E-B0FBB603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13" y="1736203"/>
            <a:ext cx="3441924" cy="29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DB11E64-9412-4967-AE6B-EF946E87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987" y="406093"/>
            <a:ext cx="5571000" cy="1159800"/>
          </a:xfrm>
        </p:spPr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767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DB11E64-9412-4967-AE6B-EF946E87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987" y="406093"/>
            <a:ext cx="5571000" cy="1159800"/>
          </a:xfrm>
        </p:spPr>
        <p:txBody>
          <a:bodyPr/>
          <a:lstStyle/>
          <a:p>
            <a:r>
              <a:rPr lang="it-IT" dirty="0"/>
              <a:t>Class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89D3082-FBBF-42C9-A17A-C30A2E912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36" y="1921461"/>
            <a:ext cx="3539472" cy="269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7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DB11E64-9412-4967-AE6B-EF946E87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987" y="406093"/>
            <a:ext cx="5571000" cy="1159800"/>
          </a:xfrm>
        </p:spPr>
        <p:txBody>
          <a:bodyPr/>
          <a:lstStyle/>
          <a:p>
            <a:r>
              <a:rPr lang="it-IT" dirty="0"/>
              <a:t>Use </a:t>
            </a:r>
            <a:r>
              <a:rPr lang="it-IT" dirty="0" err="1"/>
              <a:t>cases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258530D-4FB2-4055-A96E-98E36F9E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69" y="1951419"/>
            <a:ext cx="5184071" cy="24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4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B99A1-B87E-473A-A49C-091575889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6046" y="764013"/>
            <a:ext cx="3231908" cy="439704"/>
          </a:xfrm>
        </p:spPr>
        <p:txBody>
          <a:bodyPr/>
          <a:lstStyle/>
          <a:p>
            <a:r>
              <a:rPr lang="it-IT" dirty="0"/>
              <a:t>Step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25DA64-35A0-43B5-8C34-6A423EB5B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63" y="2128035"/>
            <a:ext cx="8495818" cy="2303446"/>
          </a:xfrm>
        </p:spPr>
        <p:txBody>
          <a:bodyPr/>
          <a:lstStyle/>
          <a:p>
            <a:pPr algn="l" rtl="0"/>
            <a:r>
              <a:rPr lang="it-IT" dirty="0"/>
              <a:t>Amedeo -&gt; Documentazione</a:t>
            </a:r>
          </a:p>
          <a:p>
            <a:pPr algn="l" rtl="0"/>
            <a:r>
              <a:rPr lang="it-IT" dirty="0"/>
              <a:t>Cesare -&gt; Creazione Progetto      </a:t>
            </a:r>
          </a:p>
          <a:p>
            <a:pPr algn="l" rtl="0"/>
            <a:r>
              <a:rPr lang="it-IT" dirty="0"/>
              <a:t>Kamal -&gt; Test</a:t>
            </a:r>
          </a:p>
          <a:p>
            <a:pPr algn="l" rtl="0"/>
            <a:r>
              <a:rPr lang="it-IT" dirty="0"/>
              <a:t>Francesco -&gt; Collegamento Nina/</a:t>
            </a:r>
            <a:r>
              <a:rPr lang="it-IT" dirty="0" err="1"/>
              <a:t>Mosquitto</a:t>
            </a:r>
            <a:endParaRPr lang="it-IT" dirty="0"/>
          </a:p>
          <a:p>
            <a:pPr algn="l" rtl="0"/>
            <a:r>
              <a:rPr lang="it-IT" dirty="0"/>
              <a:t>Jamal -&gt; Documentazione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733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B99A1-B87E-473A-A49C-091575889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6046" y="764013"/>
            <a:ext cx="3231908" cy="439704"/>
          </a:xfrm>
        </p:spPr>
        <p:txBody>
          <a:bodyPr/>
          <a:lstStyle/>
          <a:p>
            <a:r>
              <a:rPr lang="it-IT" dirty="0"/>
              <a:t>Step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25DA64-35A0-43B5-8C34-6A423EB5B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413" y="2301655"/>
            <a:ext cx="8495818" cy="2303446"/>
          </a:xfrm>
        </p:spPr>
        <p:txBody>
          <a:bodyPr/>
          <a:lstStyle/>
          <a:p>
            <a:pPr algn="l" rtl="0"/>
            <a:r>
              <a:rPr lang="it-IT" dirty="0"/>
              <a:t>Amedeo -&gt; Sviluppo Design</a:t>
            </a:r>
          </a:p>
          <a:p>
            <a:pPr algn="l" rtl="0"/>
            <a:r>
              <a:rPr lang="it-IT" dirty="0"/>
              <a:t>Cesare -&gt; Collegamento Nina/ </a:t>
            </a:r>
            <a:r>
              <a:rPr lang="it-IT" dirty="0" err="1"/>
              <a:t>Mosquitto</a:t>
            </a:r>
            <a:endParaRPr lang="it-IT" dirty="0"/>
          </a:p>
          <a:p>
            <a:pPr algn="l" rtl="0"/>
            <a:r>
              <a:rPr lang="it-IT" dirty="0"/>
              <a:t>Kamal -&gt; Test</a:t>
            </a:r>
          </a:p>
          <a:p>
            <a:pPr algn="l" rtl="0"/>
            <a:r>
              <a:rPr lang="it-IT" dirty="0"/>
              <a:t>Francesco -&gt; Collegamento </a:t>
            </a:r>
            <a:r>
              <a:rPr lang="it-IT" dirty="0" err="1"/>
              <a:t>Mosquitto</a:t>
            </a:r>
            <a:r>
              <a:rPr lang="it-IT" dirty="0"/>
              <a:t> alla Web App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7071651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725</Words>
  <Application>Microsoft Office PowerPoint</Application>
  <PresentationFormat>Presentazione su schermo (16:9)</PresentationFormat>
  <Paragraphs>102</Paragraphs>
  <Slides>22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Megrim</vt:lpstr>
      <vt:lpstr>Abel</vt:lpstr>
      <vt:lpstr>Calibri</vt:lpstr>
      <vt:lpstr>Symbol</vt:lpstr>
      <vt:lpstr>Wingdings</vt:lpstr>
      <vt:lpstr>Arial</vt:lpstr>
      <vt:lpstr>Iris template</vt:lpstr>
      <vt:lpstr>Nina Project Sole e spezie</vt:lpstr>
      <vt:lpstr>Documentazione per il progetto N.I.N.A. – Integrazione e Cattura Immagini di Corpi Celesti</vt:lpstr>
      <vt:lpstr>Divisione dei compiti</vt:lpstr>
      <vt:lpstr>Activity Diagram</vt:lpstr>
      <vt:lpstr>Sequence Diagram</vt:lpstr>
      <vt:lpstr>Class Diagram</vt:lpstr>
      <vt:lpstr>Use cases</vt:lpstr>
      <vt:lpstr>Step 1</vt:lpstr>
      <vt:lpstr>Step 2</vt:lpstr>
      <vt:lpstr>Step 3</vt:lpstr>
      <vt:lpstr>Step 4</vt:lpstr>
      <vt:lpstr>Step 5</vt:lpstr>
      <vt:lpstr>1) Introduzione</vt:lpstr>
      <vt:lpstr>Presentazione standard di PowerPoint</vt:lpstr>
      <vt:lpstr>2) Installazione</vt:lpstr>
      <vt:lpstr>3) Guida step by step per le Funzionalità principali</vt:lpstr>
      <vt:lpstr>Documentazione Test Access Page</vt:lpstr>
      <vt:lpstr>Documentazione Test Home Page</vt:lpstr>
      <vt:lpstr>Per ulteriori informazioni consultare la documentazione Word dei test fornita!</vt:lpstr>
      <vt:lpstr>Risoluzione dei Problemi (FAQ)</vt:lpstr>
      <vt:lpstr>Supporto e Contatti</vt:lpstr>
      <vt:lpstr>Glossario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Nina Project Sole e spezie</dc:title>
  <dc:creator>Benkhalek Jamal</dc:creator>
  <cp:lastModifiedBy>Benkhalek Jamal</cp:lastModifiedBy>
  <cp:revision>10</cp:revision>
  <dcterms:modified xsi:type="dcterms:W3CDTF">2024-11-06T16:37:17Z</dcterms:modified>
</cp:coreProperties>
</file>