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670276-B2B2-4C97-8C28-EF9DA9EA87CC}">
  <a:tblStyle styleId="{B3670276-B2B2-4C97-8C28-EF9DA9EA87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1c530b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1c530b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8bd2a888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8bd2a888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8bd2a888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8bd2a888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d7480e83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d7480e83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8bd2a888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8bd2a888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bd2a888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bd2a888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bd2a888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bd2a888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8bd2a888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8bd2a888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8bd2a888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8bd2a888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d7480e830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d7480e830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8bd2a888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8bd2a888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bd2a88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bd2a88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8bd2a888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8bd2a888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8bd2a888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8bd2a888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TF:Calculation a word’s frequency in a sentence or a document.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	If frequency of this word is high in a sentence or a document, 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which means this word can be more stand for this sentence or this document.</a:t>
            </a:r>
            <a:endParaRPr sz="12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IDF:Calculation a word’s frequency in “sentences” or “documents”.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	If frequency of this word is low in sentences or documents,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	which means this word can represent a particular sentence or</a:t>
            </a:r>
            <a:endParaRPr sz="12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document.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8bd2a888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8bd2a888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ni,j is the word ti’s frequency in document j, nk,j is all word‘s frequency sum in document j.</a:t>
            </a:r>
            <a:endParaRPr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8bd2a888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8bd2a888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|D| is your total documents.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|{j:ti ∈ dj}| is how many documents including ti.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Usually, we will use  1+|{j:ti ∈ dj}| , in case, ti is not in any documents.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Divisor can’t be 0.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9d975d7b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9d975d7b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A high frequency word in a particular document, and this word is rare in other documents , the TF-IDF weight of this word will be very high!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9d975d7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9d975d7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9d975d7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9d975d7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9d975d7b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9d975d7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9d975d7b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9d975d7b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9d975d7b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9d975d7b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bd2a888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bd2a888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</a:rPr>
              <a:t>General Language Understanding Evaluation) 9 task in it.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d7480e83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d7480e83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9d975d7b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9d975d7b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9d975d7b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9d975d7b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9d975d7b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9d975d7b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d is the words, the (1),(2)... are the position in sentence.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eol is end of line.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9d975d7b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9d975d7b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9d975d7b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9d975d7b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91070af8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91070af8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9d975d7b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9d975d7b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d975d7b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d975d7b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9d975d7b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9d975d7b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8bd2a88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8bd2a88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So far, we can know that Pre-training is very powerful.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But, is it possible we can try it on our own?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Actually...It’s very hard to do that.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The power of Pre-training is based on HUGE data and resource.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But, we can use it for free, thanks to those who released their weights for free on Internet.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9d975d7b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9d975d7b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9d975d7b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9d975d7b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We have “dog ran”, “dog jumped”,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But we don’t have “dog climbed”.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This is the problem.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9d975d7b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9d975d7b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9d975d7b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9d975d7b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9d975d7b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9d975d7b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9d975d7b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9d975d7b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d7480e83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d7480e83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9d975d7b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9d975d7b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But N-gram only using the previous N words to predict next word.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Sometimes, the word might be affected by next few words.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example:“I love you, as a friend” and “I love you”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I believe the “love” in this two sentences are totally different meaning….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So in W2V, we will use the words around the word to predict it.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We call it CBOW(Continuous Bag-of Words).</a:t>
            </a:r>
            <a:endParaRPr sz="12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9d975d7b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9d975d7b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9d975d7b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9d975d7b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Definition: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D documents, V is vocabulary numbers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C is window size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X1k...XCk would be one-hot encoding of words.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X1k...XCk dimension would be V.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Hidden layer is N-dim.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No activation function in hidden layer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bd2a888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bd2a888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We can image that pre-training just like someone want to learn new language, and this guy already has concept of “what language is”, So this guy will learn it fast.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Without pre-training, your model will be like a baby, learn from scratch, it didn’t know what is grammar, what is words, so it will be slow, it will be low efficient.</a:t>
            </a:r>
            <a:endParaRPr sz="12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91070af8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91070af8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91070af8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91070af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91070af8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91070af8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91070af8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91070af8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polysemy word  synonyms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We know that  no matter using CBOW or Skip-gram , they all use previous words and next words to do the training.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So there would be more semantic information in it.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And it can solve the synonyms issue better.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91070af8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91070af8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b1c530b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b1c530b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b1c530ba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b1c530ba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word2vec , 2 rules, left is 0, right is 1,  left side weight &gt;=right side weight.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b1c530ba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b1c530ba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 is the word, if we want to find the W2, we can follow the tree structure.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leaf points are the vocabulary size.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method is that step by step , follow the tree structure, so we call it  </a:t>
            </a:r>
            <a:r>
              <a:rPr lang="en" sz="1500">
                <a:solidFill>
                  <a:schemeClr val="dk1"/>
                </a:solidFill>
              </a:rPr>
              <a:t>Hierarchical Softmax.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W2V, they use </a:t>
            </a:r>
            <a:r>
              <a:rPr lang="en"/>
              <a:t>Binary logistic regression</a:t>
            </a:r>
            <a:r>
              <a:rPr lang="en">
                <a:solidFill>
                  <a:schemeClr val="dk1"/>
                </a:solidFill>
              </a:rPr>
              <a:t> , left side is negative, code 1, and right side is positive, code 0.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Faster, V==&gt;log2V, higher weight word would have shorter root to be found.(Use frequency to build the tree)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we can use sigmoid function to do it. Theta is trainable.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b1c530ba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b1c530ba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b1c530ba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b1c530ba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central word w0, negative central word wi, i=1,2,3,4….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bd2a888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bd2a88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b1c530ba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b1c530ba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W0 is positive example.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b1c530ba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b1c530ba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calculate all the words frequency(V), and we give a line that length is 1, we cut the line into M size(M&gt;&gt;V), so we can make sure every piece of the line would match a word. High frequency word would have longer part in the line. 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1c530ba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1c530ba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b1c530ba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b1c530ba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sg ({0, 1}, optional) – Training algorithm: 1 for skip-gram; otherwise CBOW.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hs ({0, 1}, optional) – If 1, hierarchical softmax will be used for model training. If 0, and negative is non-zero, negative sampling will be used.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negative (int, optional) – If &gt; 0, negative sampling will be used, the int for negative specifies how many “noise words” should be drawn (usually between 5-20). If set to 0, no negative sampling is used.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ns_exponent (float, optional) – The exponent used to shape the negative sampling distribution. A value of 1.0 samples exactly in proportion to the frequencies, 0.0 samples all words equally, while a negative value samples low-frequency words more than high-frequency words. The popular default value of 0.75 was chosen by the original Word2Vec paper. More recently, in https://arxiv.org/abs/1804.04212, Caselles-Dupré, Lesaint, &amp; Royo-Letelier suggest that other values may perform better for recommendation applications.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891070af8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891070af8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891070af8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891070af8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d7480e830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d7480e83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91070af8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891070af8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When word2vec came to this world, some people think that it’s good at doing synonyms(skip-gram), but it only use the information in 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slide-window to train model, and it didn’t use overall statistics.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891070af8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891070af8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891070af8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891070af8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Xij in X elements is how many times that word j show in word i context.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Xi = Σk Xik is times of all word show in word i context.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Pij =  P(j|i) = Xij / Xi is the probability of word j show in word i context.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bd2a888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bd2a888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891070af8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891070af8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If we have word i,j,k vector, GloVe think that these three vectors go through a “function” will have same rule with Ratio= Pik / Pjk.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8a8e4b07b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8a8e4b07b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8a8e4b07b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8a8e4b07b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GloVe: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The co-occurrence matrix is calculation the frequency of word occur in context.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Context is multi-words combination so the dimension would be large. So we want to reduce the dimension of context to represent the word vector.(reconstruction loss)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A1A1A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8a8e4b07b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8a8e4b07b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8a8e4b07b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8a8e4b07b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8056fe900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8056fe900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8bd2a888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8bd2a888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So how to represent a word in vector space would be very important.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A good vector to represent the word should include many information.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Such like, grammar, position, meaning of the word...etc.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This process we will call it Embeddings.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If we have good Embeddings for words, we will have enough information for any NLP tasks.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8bd2a888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8bd2a888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Actually it’s a model to predict next word.(One of the way to use it.)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But in current stage we can use it for Embeddings.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For example:” I like...” next word could be “you” or “dog”.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It’s a probability problem.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Here , we can say the model can understand grammar, semantic information.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Also, we still have another way to do Embeddings, such like One-Hot encoding, TF-IDF...etc.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n.wikipedia.org/wiki/Curse_of_dimensionality" TargetMode="External"/><Relationship Id="rId4" Type="http://schemas.openxmlformats.org/officeDocument/2006/relationships/hyperlink" Target="https://en.wikipedia.org/wiki/Curse_of_dimensionality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blog.csdn.net/qq_24852439/article/details/85302172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Pre-training 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Tsungwei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Ways of Embedding</a:t>
            </a:r>
            <a:endParaRPr sz="2500"/>
          </a:p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311700" y="6983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what’s the difference between using LM and classical way(ex:TF-IDF)?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LM: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can have semantic information for Embeddings.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Unsupervised model, need larger dataset to train.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Time cost higher.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can use pre-training weight.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Classical way: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Unsupervised model, no need larger dataset to train.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Time cost less.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can be good on particular scenario.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Based on word-frequency no semantic information.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Ways of Embedding</a:t>
            </a:r>
            <a:endParaRPr sz="2500"/>
          </a:p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/>
            </a:br>
            <a:r>
              <a:rPr lang="en" sz="2000"/>
              <a:t>Let’s go deeper of those Embedding way!!!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One-hot encoding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TF-IDF(term frequency–inverse document frequency)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N-gram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Word2Vec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GloVe(</a:t>
            </a:r>
            <a:r>
              <a:rPr lang="en" sz="2000"/>
              <a:t>Global Vectors for Word Representation</a:t>
            </a:r>
            <a:r>
              <a:rPr lang="en" sz="2000"/>
              <a:t>)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Ways of Embedding</a:t>
            </a:r>
            <a:endParaRPr sz="2500"/>
          </a:p>
        </p:txBody>
      </p:sp>
      <p:sp>
        <p:nvSpPr>
          <p:cNvPr id="123" name="Google Shape;123;p24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/>
            </a:br>
            <a:r>
              <a:rPr lang="en" sz="2000"/>
              <a:t>One-hot encoding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TF-IDF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N-gram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Word2Vec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GloVe</a:t>
            </a:r>
            <a:endParaRPr sz="2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One-hot Encoding</a:t>
            </a:r>
            <a:endParaRPr sz="2500"/>
          </a:p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It’s a very simple way to do the embeddings.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split the sentence into words.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Build a dictionary with those words.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And we represent the words in “Binary”.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One-hot Encoding</a:t>
            </a:r>
            <a:endParaRPr sz="2500"/>
          </a:p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For example: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sentence=[“I like dogs.”]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Split it.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words=[‘I’, ‘like’, ‘dogs.’]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dictionary={‘I’:1, ‘like’:2, ‘dogs.’:3}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Binary represent: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[100,010,001]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Hands-on!!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One-hot Encoding</a:t>
            </a:r>
            <a:endParaRPr sz="2500"/>
          </a:p>
        </p:txBody>
      </p:sp>
      <p:sp>
        <p:nvSpPr>
          <p:cNvPr id="146" name="Google Shape;146;p28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So… after trying, what are the </a:t>
            </a:r>
            <a:r>
              <a:rPr lang="en"/>
              <a:t>advantages</a:t>
            </a:r>
            <a:r>
              <a:rPr lang="en" sz="2000"/>
              <a:t> of this way?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And what are the </a:t>
            </a:r>
            <a:r>
              <a:rPr lang="en"/>
              <a:t>disadvantages</a:t>
            </a:r>
            <a:r>
              <a:rPr lang="en" sz="2000"/>
              <a:t> of this way..?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One-hot Encoding</a:t>
            </a:r>
            <a:endParaRPr sz="2500"/>
          </a:p>
        </p:txBody>
      </p:sp>
      <p:sp>
        <p:nvSpPr>
          <p:cNvPr id="152" name="Google Shape;152;p29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Advantage: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Easy to understand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Fast implementation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Disadvantage: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Every word is of equal importance.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Lack of </a:t>
            </a:r>
            <a:r>
              <a:rPr lang="en" sz="2000"/>
              <a:t>semantic information.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Curse of d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imensionality</a:t>
            </a:r>
            <a:r>
              <a:rPr lang="en" sz="2000"/>
              <a:t>. The vector is sparse.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</a:t>
            </a:r>
            <a:endParaRPr sz="2500"/>
          </a:p>
        </p:txBody>
      </p:sp>
      <p:sp>
        <p:nvSpPr>
          <p:cNvPr id="158" name="Google Shape;158;p30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/>
            </a:br>
            <a:r>
              <a:rPr lang="en" sz="2000">
                <a:solidFill>
                  <a:srgbClr val="D9D9D9"/>
                </a:solidFill>
              </a:rPr>
              <a:t>One-hot encoding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TF-IDF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N-gram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Word2Vec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GloVe</a:t>
            </a:r>
            <a:endParaRPr sz="2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TF-IDF</a:t>
            </a:r>
            <a:endParaRPr sz="2500"/>
          </a:p>
        </p:txBody>
      </p:sp>
      <p:sp>
        <p:nvSpPr>
          <p:cNvPr id="164" name="Google Shape;164;p31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one-hot encoding, we know that the words shouldn’t be of same importance.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how can we re-weight the words?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61475" y="573800"/>
            <a:ext cx="85206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For recently papers in NLP,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They all suggest us to do the task with pre-training weight!!</a:t>
            </a:r>
            <a:endParaRPr sz="25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275" y="1155171"/>
            <a:ext cx="6407200" cy="33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TF-IDF</a:t>
            </a:r>
            <a:endParaRPr sz="2500"/>
          </a:p>
        </p:txBody>
      </p:sp>
      <p:sp>
        <p:nvSpPr>
          <p:cNvPr id="170" name="Google Shape;170;p32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can see the frequency of each word in sentences.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If this word is higher frequency in this sentence, rare to see it in other sentence, it mean that this word is important to this sentence.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This is the simple idea of TF-IDF.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TF-IDF</a:t>
            </a:r>
            <a:endParaRPr sz="2500"/>
          </a:p>
        </p:txBody>
      </p:sp>
      <p:sp>
        <p:nvSpPr>
          <p:cNvPr id="176" name="Google Shape;176;p33"/>
          <p:cNvSpPr txBox="1"/>
          <p:nvPr>
            <p:ph idx="1" type="subTitle"/>
          </p:nvPr>
        </p:nvSpPr>
        <p:spPr>
          <a:xfrm>
            <a:off x="311700" y="698325"/>
            <a:ext cx="85206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TF-IDF(term frequency-inverse document frequency)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TF-IDF algorithm, we can break it into two parts.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One is TF, another one is IDF.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713" y="2117449"/>
            <a:ext cx="7020524" cy="26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TF-IDF</a:t>
            </a:r>
            <a:endParaRPr sz="2500"/>
          </a:p>
        </p:txBody>
      </p:sp>
      <p:sp>
        <p:nvSpPr>
          <p:cNvPr id="183" name="Google Shape;183;p34"/>
          <p:cNvSpPr txBox="1"/>
          <p:nvPr>
            <p:ph idx="1" type="subTitle"/>
          </p:nvPr>
        </p:nvSpPr>
        <p:spPr>
          <a:xfrm>
            <a:off x="311700" y="742650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TF Formula: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Example: document J all words frequency is 100, and “cow” in J has appeared 3 times. TF(cow)=0.03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84" name="Google Shape;18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27" y="1187874"/>
            <a:ext cx="2995353" cy="10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TF-IDF</a:t>
            </a:r>
            <a:endParaRPr sz="2500"/>
          </a:p>
        </p:txBody>
      </p:sp>
      <p:sp>
        <p:nvSpPr>
          <p:cNvPr id="190" name="Google Shape;190;p35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IDF</a:t>
            </a:r>
            <a:r>
              <a:rPr lang="en" sz="2000"/>
              <a:t> Formula: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91" name="Google Shape;1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00" y="1252693"/>
            <a:ext cx="4089250" cy="11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TF-IDF</a:t>
            </a:r>
            <a:endParaRPr sz="2500"/>
          </a:p>
        </p:txBody>
      </p:sp>
      <p:sp>
        <p:nvSpPr>
          <p:cNvPr id="197" name="Google Shape;197;p36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TF-</a:t>
            </a:r>
            <a:r>
              <a:rPr lang="en" sz="2000"/>
              <a:t>IDF Formula: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75" y="1575500"/>
            <a:ext cx="85058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TF-IDF</a:t>
            </a:r>
            <a:endParaRPr sz="2500"/>
          </a:p>
        </p:txBody>
      </p:sp>
      <p:sp>
        <p:nvSpPr>
          <p:cNvPr id="204" name="Google Shape;204;p37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Now we know how TF-IDF give the weight to words.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But according to the algorithm, is there something strange...?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TF-IDF</a:t>
            </a:r>
            <a:endParaRPr sz="2500"/>
          </a:p>
        </p:txBody>
      </p:sp>
      <p:sp>
        <p:nvSpPr>
          <p:cNvPr id="210" name="Google Shape;210;p38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When we using TF-IDF as the way to do Embeddings, we need to filter the stopwords first.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Stopwords has no meaning, and it will make the TF-IDF not reliable.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just want to focus on meaningful word, and give them weights.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Hands-on!!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TF-IDF</a:t>
            </a:r>
            <a:endParaRPr sz="2500"/>
          </a:p>
        </p:txBody>
      </p:sp>
      <p:sp>
        <p:nvSpPr>
          <p:cNvPr id="221" name="Google Shape;221;p40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So… after trying, what is the </a:t>
            </a:r>
            <a:r>
              <a:rPr lang="en"/>
              <a:t>advantage</a:t>
            </a:r>
            <a:r>
              <a:rPr lang="en" sz="2000"/>
              <a:t> of this way?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And what is the </a:t>
            </a:r>
            <a:r>
              <a:rPr lang="en"/>
              <a:t>disadvantage</a:t>
            </a:r>
            <a:r>
              <a:rPr lang="en" sz="2000"/>
              <a:t> of this way..?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TF-IDF</a:t>
            </a:r>
            <a:endParaRPr sz="2500"/>
          </a:p>
        </p:txBody>
      </p:sp>
      <p:sp>
        <p:nvSpPr>
          <p:cNvPr id="227" name="Google Shape;227;p41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Advantage: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1.We re-weight the words.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2.The idea is easy to explain.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3.Still can do it fast.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Disadvantage: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1.Dimension is huge. The vector is sparse.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2.The weight is based on frequency, no semantic information.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3.Stopwords(No meaningful words) will affect the result.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BERT-2018 by Google</a:t>
            </a:r>
            <a:endParaRPr sz="25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2018, Google released BERT.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They tell us how powerful is pre-training.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41025"/>
            <a:ext cx="7992375" cy="302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</a:t>
            </a:r>
            <a:endParaRPr sz="2500"/>
          </a:p>
        </p:txBody>
      </p:sp>
      <p:sp>
        <p:nvSpPr>
          <p:cNvPr id="233" name="Google Shape;233;p42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/>
            </a:br>
            <a:r>
              <a:rPr lang="en" sz="2000">
                <a:solidFill>
                  <a:srgbClr val="D9D9D9"/>
                </a:solidFill>
              </a:rPr>
              <a:t>One-hot encoding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TF-IDF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N-gram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Word2Vec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GloVe</a:t>
            </a:r>
            <a:endParaRPr sz="2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239" name="Google Shape;239;p43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One-Hot encoding and TF-IDF, we mentioned that no semantic information in it.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why semantic information is important?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245" name="Google Shape;245;p44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human language, we have a lot of synonyms.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If we just calculate the word frequency, we will make </a:t>
            </a:r>
            <a:r>
              <a:rPr lang="en" sz="2000"/>
              <a:t>synonyms into different word.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semantic information is important.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Let’s see how to get the semantic information.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251" name="Google Shape;251;p45"/>
          <p:cNvSpPr txBox="1"/>
          <p:nvPr>
            <p:ph idx="1" type="subTitle"/>
          </p:nvPr>
        </p:nvSpPr>
        <p:spPr>
          <a:xfrm>
            <a:off x="311700" y="698325"/>
            <a:ext cx="8520600" cy="4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N-gram is using N words as input to predict next word.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It will become a probability question.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it’s formula would be very simple: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it will look like this: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52" name="Google Shape;25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13" y="2122600"/>
            <a:ext cx="21812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225" y="3212975"/>
            <a:ext cx="6226709" cy="4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259" name="Google Shape;259;p46"/>
          <p:cNvSpPr txBox="1"/>
          <p:nvPr>
            <p:ph idx="1" type="subTitle"/>
          </p:nvPr>
        </p:nvSpPr>
        <p:spPr>
          <a:xfrm>
            <a:off x="311700" y="698325"/>
            <a:ext cx="8520600" cy="43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Example: we calculate some documents, we have information like this: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{i:780, want:253, to:325, eat:175, some:95, foods:105 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 let’s make it into probability.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260" name="Google Shape;260;p46"/>
          <p:cNvGraphicFramePr/>
          <p:nvPr/>
        </p:nvGraphicFramePr>
        <p:xfrm>
          <a:off x="550650" y="137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{B3670276-B2B2-4C97-8C28-EF9DA9EA87CC}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foods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foods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266" name="Google Shape;266;p47"/>
          <p:cNvSpPr txBox="1"/>
          <p:nvPr>
            <p:ph idx="1" type="subTitle"/>
          </p:nvPr>
        </p:nvSpPr>
        <p:spPr>
          <a:xfrm>
            <a:off x="311700" y="698325"/>
            <a:ext cx="8520600" cy="43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Example: we calculate some documents, we have information like this: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{i:780, want:253, to:325, eat:175, some:95, foods:105 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267" name="Google Shape;267;p47"/>
          <p:cNvGraphicFramePr/>
          <p:nvPr/>
        </p:nvGraphicFramePr>
        <p:xfrm>
          <a:off x="550650" y="137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{B3670276-B2B2-4C97-8C28-EF9DA9EA87CC}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foods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</a:t>
                      </a: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foods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273" name="Google Shape;273;p48"/>
          <p:cNvSpPr txBox="1"/>
          <p:nvPr>
            <p:ph idx="1" type="subTitle"/>
          </p:nvPr>
        </p:nvSpPr>
        <p:spPr>
          <a:xfrm>
            <a:off x="311700" y="6983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Training data example: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sentence=”i like dogs and cats”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Window-size=2(Bi-gram),(input, label)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 like dogs and cats⇒ (“i”,”like”)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 like dogs and cats⇒ (“like”,dogs)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 like dogs and cats⇒ (“dogs”,”and”)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 like dogs and cats⇒ (“and”,”cats”)</a:t>
            </a:r>
            <a:endParaRPr sz="2000"/>
          </a:p>
        </p:txBody>
      </p:sp>
      <p:sp>
        <p:nvSpPr>
          <p:cNvPr id="274" name="Google Shape;274;p48"/>
          <p:cNvSpPr/>
          <p:nvPr/>
        </p:nvSpPr>
        <p:spPr>
          <a:xfrm>
            <a:off x="311700" y="2258000"/>
            <a:ext cx="633000" cy="4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like</a:t>
            </a:r>
            <a:endParaRPr/>
          </a:p>
        </p:txBody>
      </p:sp>
      <p:sp>
        <p:nvSpPr>
          <p:cNvPr id="275" name="Google Shape;275;p48"/>
          <p:cNvSpPr/>
          <p:nvPr/>
        </p:nvSpPr>
        <p:spPr>
          <a:xfrm>
            <a:off x="524125" y="2862450"/>
            <a:ext cx="989700" cy="4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</a:t>
            </a:r>
            <a:r>
              <a:rPr lang="en"/>
              <a:t>ike dogs</a:t>
            </a:r>
            <a:endParaRPr/>
          </a:p>
        </p:txBody>
      </p:sp>
      <p:sp>
        <p:nvSpPr>
          <p:cNvPr id="276" name="Google Shape;276;p48"/>
          <p:cNvSpPr/>
          <p:nvPr/>
        </p:nvSpPr>
        <p:spPr>
          <a:xfrm>
            <a:off x="934275" y="3466900"/>
            <a:ext cx="1068300" cy="4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dogs and</a:t>
            </a:r>
            <a:endParaRPr/>
          </a:p>
        </p:txBody>
      </p:sp>
      <p:sp>
        <p:nvSpPr>
          <p:cNvPr id="277" name="Google Shape;277;p48"/>
          <p:cNvSpPr/>
          <p:nvPr/>
        </p:nvSpPr>
        <p:spPr>
          <a:xfrm>
            <a:off x="1587250" y="4091475"/>
            <a:ext cx="989700" cy="4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and cats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283" name="Google Shape;283;p49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according to the example(Bi-gram), we know when we input a word, we will have the next word probability.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Where is the semantic information…?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84" name="Google Shape;2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950" y="1470625"/>
            <a:ext cx="2448575" cy="24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290" name="Google Shape;290;p50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 you can see when we input “want”, the highest word is “to”.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What’s this?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This is grammar.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And here is our semantic information.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296" name="Google Shape;296;p51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Until now, we know something about N-gram.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But there is a problem in it…. What is it?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Google PaPa is rich</a:t>
            </a:r>
            <a:endParaRPr sz="25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150" y="598571"/>
            <a:ext cx="6551325" cy="40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302" name="Google Shape;302;p52"/>
          <p:cNvSpPr txBox="1"/>
          <p:nvPr>
            <p:ph idx="1" type="subTitle"/>
          </p:nvPr>
        </p:nvSpPr>
        <p:spPr>
          <a:xfrm>
            <a:off x="311700" y="698325"/>
            <a:ext cx="8520600" cy="4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Let’s break down the algorithm of N-gram.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(Bi-gram)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First step: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calculate the words frequency in documents.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Second step: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split the a document into 2-words set.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[“I like cat and dog.”] ⇒ [“I like”,”like cat”, “cat and”, “and dog.”]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Third step: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calculate the frequency of 2-words set.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Fourth step: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calculate the probability.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3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308" name="Google Shape;308;p53"/>
          <p:cNvSpPr txBox="1"/>
          <p:nvPr>
            <p:ph idx="1" type="subTitle"/>
          </p:nvPr>
        </p:nvSpPr>
        <p:spPr>
          <a:xfrm>
            <a:off x="311700" y="698325"/>
            <a:ext cx="8520600" cy="42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except the vocabulary frequency dictionary.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will have another dictionary⇒ 2-words set.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let’s visual the 2-word set.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09" name="Google Shape;30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63" y="2090000"/>
            <a:ext cx="32289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4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315" name="Google Shape;315;p54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N-gram algorithm depends on the N-word set to calculate the probability for words.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if not in the N-word set, it can’t give the probability.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Hands-on!!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6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326" name="Google Shape;326;p56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So… after trying, what is the </a:t>
            </a:r>
            <a:r>
              <a:rPr lang="en"/>
              <a:t>advantage</a:t>
            </a:r>
            <a:r>
              <a:rPr lang="en" sz="2000"/>
              <a:t> of this way?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And what is the </a:t>
            </a:r>
            <a:r>
              <a:rPr lang="en"/>
              <a:t>disadvantage</a:t>
            </a:r>
            <a:r>
              <a:rPr lang="en" sz="2000"/>
              <a:t> of this way..?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N-gram</a:t>
            </a:r>
            <a:endParaRPr sz="2500"/>
          </a:p>
        </p:txBody>
      </p:sp>
      <p:sp>
        <p:nvSpPr>
          <p:cNvPr id="332" name="Google Shape;332;p57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Advantage: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1.We re-weight the words, and the weights including the semantic information.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2.The idea is easy to explain.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3.Unsupervised training.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4.We can control the dimension.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Disadvantage: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1.Depends on vocabulary size, easy to OOV(out of vocabulary).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2.Training take time.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3.The semantic information only from previous N words.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</a:t>
            </a:r>
            <a:endParaRPr sz="2500"/>
          </a:p>
        </p:txBody>
      </p:sp>
      <p:sp>
        <p:nvSpPr>
          <p:cNvPr id="338" name="Google Shape;338;p58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/>
            </a:br>
            <a:r>
              <a:rPr lang="en" sz="2000">
                <a:solidFill>
                  <a:srgbClr val="D9D9D9"/>
                </a:solidFill>
              </a:rPr>
              <a:t>One-hot encoding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TF-IDF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N-gram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Word2Vec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GloVe</a:t>
            </a:r>
            <a:endParaRPr sz="2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9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</a:t>
            </a:r>
            <a:endParaRPr sz="2500"/>
          </a:p>
        </p:txBody>
      </p:sp>
      <p:sp>
        <p:nvSpPr>
          <p:cNvPr id="344" name="Google Shape;344;p59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r>
              <a:rPr lang="en" sz="3600"/>
              <a:t>N-gram?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</a:t>
            </a:r>
            <a:r>
              <a:rPr lang="en" sz="1500"/>
              <a:t>example:“I love you, as a friend” and “I love you”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	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r>
              <a:rPr lang="en" sz="3600"/>
              <a:t>Word2Vec!!!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45" name="Google Shape;345;p59"/>
          <p:cNvSpPr/>
          <p:nvPr/>
        </p:nvSpPr>
        <p:spPr>
          <a:xfrm>
            <a:off x="1962075" y="2394400"/>
            <a:ext cx="332700" cy="465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0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</a:t>
            </a:r>
            <a:r>
              <a:rPr lang="en" sz="2500"/>
              <a:t>Word2Vec(CBOW)</a:t>
            </a:r>
            <a:endParaRPr sz="2500"/>
          </a:p>
        </p:txBody>
      </p:sp>
      <p:sp>
        <p:nvSpPr>
          <p:cNvPr id="351" name="Google Shape;351;p60"/>
          <p:cNvSpPr txBox="1"/>
          <p:nvPr>
            <p:ph idx="1" type="subTitle"/>
          </p:nvPr>
        </p:nvSpPr>
        <p:spPr>
          <a:xfrm>
            <a:off x="311700" y="698325"/>
            <a:ext cx="8520600" cy="4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 we have mentioned, CBOW(Continuous Bag of Words) is using the around-words to predict current word.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basically, the idea is not far from N-gram, just including “next” N words.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52" name="Google Shape;35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75" y="2028575"/>
            <a:ext cx="2391649" cy="29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1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Word2Vec(CBOW)</a:t>
            </a:r>
            <a:endParaRPr sz="2500"/>
          </a:p>
        </p:txBody>
      </p:sp>
      <p:sp>
        <p:nvSpPr>
          <p:cNvPr id="358" name="Google Shape;358;p61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Let’s see the structure.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59" name="Google Shape;35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824" y="775975"/>
            <a:ext cx="2988100" cy="41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0" y="2273400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Why So Powerful...?</a:t>
            </a:r>
            <a:endParaRPr sz="25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128" y="312025"/>
            <a:ext cx="4240000" cy="45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2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</a:t>
            </a:r>
            <a:r>
              <a:rPr lang="en" sz="2500"/>
              <a:t>Word2Vec(CBOW)</a:t>
            </a:r>
            <a:endParaRPr sz="2500"/>
          </a:p>
        </p:txBody>
      </p:sp>
      <p:sp>
        <p:nvSpPr>
          <p:cNvPr id="365" name="Google Shape;365;p62"/>
          <p:cNvSpPr txBox="1"/>
          <p:nvPr>
            <p:ph idx="1" type="subTitle"/>
          </p:nvPr>
        </p:nvSpPr>
        <p:spPr>
          <a:xfrm>
            <a:off x="311700" y="698325"/>
            <a:ext cx="8520600" cy="44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Training data example: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sentence=”i like dogs and cats”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Window-size=2(left and right),(input, label)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“</a:t>
            </a:r>
            <a:r>
              <a:rPr lang="en" sz="2000">
                <a:solidFill>
                  <a:srgbClr val="FF0000"/>
                </a:solidFill>
              </a:rPr>
              <a:t>i</a:t>
            </a:r>
            <a:r>
              <a:rPr lang="en" sz="2000"/>
              <a:t> like dogs” and cats⇒ (”like, dogs” ,</a:t>
            </a:r>
            <a:r>
              <a:rPr lang="en" sz="2000"/>
              <a:t>“i”</a:t>
            </a:r>
            <a:r>
              <a:rPr lang="en" sz="2000"/>
              <a:t>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“i </a:t>
            </a:r>
            <a:r>
              <a:rPr lang="en" sz="2000">
                <a:solidFill>
                  <a:srgbClr val="FF0000"/>
                </a:solidFill>
              </a:rPr>
              <a:t>like</a:t>
            </a:r>
            <a:r>
              <a:rPr lang="en" sz="2000"/>
              <a:t> dogs and” cats⇒ (“i, dogs, and” ,”like”)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“i like </a:t>
            </a:r>
            <a:r>
              <a:rPr lang="en" sz="2000">
                <a:solidFill>
                  <a:srgbClr val="FF0000"/>
                </a:solidFill>
              </a:rPr>
              <a:t>dogs</a:t>
            </a:r>
            <a:r>
              <a:rPr lang="en" sz="2000"/>
              <a:t> and cats”⇒ (“i, like, and, cats” ,”dogs”)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 “like dogs </a:t>
            </a:r>
            <a:r>
              <a:rPr lang="en" sz="2000">
                <a:solidFill>
                  <a:srgbClr val="FF0000"/>
                </a:solidFill>
              </a:rPr>
              <a:t>and</a:t>
            </a:r>
            <a:r>
              <a:rPr lang="en" sz="2000"/>
              <a:t> cats”⇒ (“like, dogs, cats” ,”and”)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 like “dogs </a:t>
            </a:r>
            <a:r>
              <a:rPr lang="en" sz="2000">
                <a:solidFill>
                  <a:srgbClr val="666666"/>
                </a:solidFill>
              </a:rPr>
              <a:t>and</a:t>
            </a:r>
            <a:r>
              <a:rPr lang="en" sz="2000"/>
              <a:t> </a:t>
            </a:r>
            <a:r>
              <a:rPr lang="en" sz="2000">
                <a:solidFill>
                  <a:srgbClr val="FF0000"/>
                </a:solidFill>
              </a:rPr>
              <a:t>cats</a:t>
            </a:r>
            <a:r>
              <a:rPr lang="en" sz="2000"/>
              <a:t>”⇒ (“dogs, and” ,”cats”)</a:t>
            </a: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3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Word2Vec(Skip-gram)</a:t>
            </a:r>
            <a:endParaRPr sz="2500"/>
          </a:p>
        </p:txBody>
      </p:sp>
      <p:sp>
        <p:nvSpPr>
          <p:cNvPr id="371" name="Google Shape;371;p63"/>
          <p:cNvSpPr txBox="1"/>
          <p:nvPr>
            <p:ph idx="1" type="subTitle"/>
          </p:nvPr>
        </p:nvSpPr>
        <p:spPr>
          <a:xfrm>
            <a:off x="311700" y="742650"/>
            <a:ext cx="8520600" cy="44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Very similar to CBOW, but </a:t>
            </a:r>
            <a:r>
              <a:rPr lang="en" sz="2000"/>
              <a:t>opposite it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All the output share the same weight W’.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72" name="Google Shape;37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025" y="742650"/>
            <a:ext cx="3447975" cy="39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4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Word2Vec(</a:t>
            </a:r>
            <a:r>
              <a:rPr lang="en" sz="2500"/>
              <a:t>Skip-gram</a:t>
            </a:r>
            <a:r>
              <a:rPr lang="en" sz="2500"/>
              <a:t>)</a:t>
            </a:r>
            <a:endParaRPr sz="2500"/>
          </a:p>
        </p:txBody>
      </p:sp>
      <p:sp>
        <p:nvSpPr>
          <p:cNvPr id="378" name="Google Shape;378;p64"/>
          <p:cNvSpPr txBox="1"/>
          <p:nvPr>
            <p:ph idx="1" type="subTitle"/>
          </p:nvPr>
        </p:nvSpPr>
        <p:spPr>
          <a:xfrm>
            <a:off x="311700" y="698325"/>
            <a:ext cx="8520600" cy="44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Training data example: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79" name="Google Shape;37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875" y="1092725"/>
            <a:ext cx="6555000" cy="38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5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</a:t>
            </a:r>
            <a:endParaRPr sz="2500"/>
          </a:p>
        </p:txBody>
      </p:sp>
      <p:sp>
        <p:nvSpPr>
          <p:cNvPr id="385" name="Google Shape;385;p65"/>
          <p:cNvSpPr txBox="1"/>
          <p:nvPr>
            <p:ph idx="1" type="subTitle"/>
          </p:nvPr>
        </p:nvSpPr>
        <p:spPr>
          <a:xfrm>
            <a:off x="311700" y="698325"/>
            <a:ext cx="8520600" cy="4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But actually it can’t solve the polysemy word issue.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Why…?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  <p:pic>
        <p:nvPicPr>
          <p:cNvPr id="386" name="Google Shape;38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900" y="1215673"/>
            <a:ext cx="7027975" cy="35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Hands-on!!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a Faster Way!</a:t>
            </a:r>
            <a:endParaRPr/>
          </a:p>
        </p:txBody>
      </p:sp>
      <p:sp>
        <p:nvSpPr>
          <p:cNvPr id="397" name="Google Shape;397;p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8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Word2Vec(</a:t>
            </a:r>
            <a:r>
              <a:rPr lang="en" sz="2000"/>
              <a:t>Hierarchical Softmax</a:t>
            </a:r>
            <a:r>
              <a:rPr lang="en" sz="2500"/>
              <a:t>)</a:t>
            </a:r>
            <a:endParaRPr sz="2500"/>
          </a:p>
        </p:txBody>
      </p:sp>
      <p:sp>
        <p:nvSpPr>
          <p:cNvPr id="403" name="Google Shape;403;p68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Huffman Tree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id="404" name="Google Shape;40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650" y="834722"/>
            <a:ext cx="5203600" cy="33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9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Word2Vec(</a:t>
            </a:r>
            <a:r>
              <a:rPr lang="en" sz="2000"/>
              <a:t>Hierarchical Softmax</a:t>
            </a:r>
            <a:r>
              <a:rPr lang="en" sz="2500"/>
              <a:t>)</a:t>
            </a:r>
            <a:endParaRPr sz="2500"/>
          </a:p>
        </p:txBody>
      </p:sp>
      <p:sp>
        <p:nvSpPr>
          <p:cNvPr id="410" name="Google Shape;410;p69"/>
          <p:cNvSpPr txBox="1"/>
          <p:nvPr>
            <p:ph idx="1" type="subTitle"/>
          </p:nvPr>
        </p:nvSpPr>
        <p:spPr>
          <a:xfrm>
            <a:off x="378225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We need W2.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Positive: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Negative: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id="411" name="Google Shape;41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75" y="931100"/>
            <a:ext cx="4897650" cy="25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50" y="1490923"/>
            <a:ext cx="3915575" cy="76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050" y="2812425"/>
            <a:ext cx="2267376" cy="3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0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Word2Vec(</a:t>
            </a:r>
            <a:r>
              <a:rPr lang="en" sz="2000"/>
              <a:t>Negative Sampling</a:t>
            </a:r>
            <a:r>
              <a:rPr lang="en" sz="2500"/>
              <a:t>)</a:t>
            </a:r>
            <a:endParaRPr sz="2500"/>
          </a:p>
        </p:txBody>
      </p:sp>
      <p:sp>
        <p:nvSpPr>
          <p:cNvPr id="419" name="Google Shape;419;p70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 Huffman tree, if the word is very rare, and we need to find it…..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Tooo complicated………. Huge Tree...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Is there any easier way…?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Word2Vec(</a:t>
            </a:r>
            <a:r>
              <a:rPr lang="en" sz="2000"/>
              <a:t>Negative Sampling</a:t>
            </a:r>
            <a:r>
              <a:rPr lang="en" sz="2500"/>
              <a:t>)</a:t>
            </a:r>
            <a:endParaRPr sz="2500"/>
          </a:p>
        </p:txBody>
      </p:sp>
      <p:sp>
        <p:nvSpPr>
          <p:cNvPr id="425" name="Google Shape;425;p71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 negative sampling, we will sample some negative central words for training.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1.No Huffman tree here.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2.Still Binary logistic regression.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Pre-training is What? I</a:t>
            </a:r>
            <a:endParaRPr sz="2500"/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311700" y="698325"/>
            <a:ext cx="8520600" cy="4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When we want to let machine to learn our human language, we can’t just give machine the string. It won’t take it.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need to convert the string into digit.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Machine only can read and calculate digit.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we need to do something call Embedding.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2926474"/>
            <a:ext cx="4712300" cy="17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2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Word2Vec(</a:t>
            </a:r>
            <a:r>
              <a:rPr lang="en" sz="2000"/>
              <a:t>Negative Sampling</a:t>
            </a:r>
            <a:r>
              <a:rPr lang="en" sz="2500"/>
              <a:t>)</a:t>
            </a:r>
            <a:endParaRPr sz="2500"/>
          </a:p>
        </p:txBody>
      </p:sp>
      <p:sp>
        <p:nvSpPr>
          <p:cNvPr id="431" name="Google Shape;431;p72"/>
          <p:cNvSpPr txBox="1"/>
          <p:nvPr>
            <p:ph idx="1" type="subTitle"/>
          </p:nvPr>
        </p:nvSpPr>
        <p:spPr>
          <a:xfrm>
            <a:off x="311700" y="718138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Positive: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Negative: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id="432" name="Google Shape;43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6875"/>
            <a:ext cx="6694100" cy="4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55800"/>
            <a:ext cx="7835877" cy="38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Word2Vec(</a:t>
            </a:r>
            <a:r>
              <a:rPr lang="en" sz="2000"/>
              <a:t>Negative Sampling</a:t>
            </a:r>
            <a:r>
              <a:rPr lang="en" sz="2500"/>
              <a:t>)</a:t>
            </a:r>
            <a:endParaRPr sz="2500"/>
          </a:p>
        </p:txBody>
      </p:sp>
      <p:sp>
        <p:nvSpPr>
          <p:cNvPr id="439" name="Google Shape;439;p73"/>
          <p:cNvSpPr txBox="1"/>
          <p:nvPr>
            <p:ph idx="1" type="subTitle"/>
          </p:nvPr>
        </p:nvSpPr>
        <p:spPr>
          <a:xfrm>
            <a:off x="311700" y="698325"/>
            <a:ext cx="8520600" cy="4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How to Sampling?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id="440" name="Google Shape;44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02400"/>
            <a:ext cx="6753225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300" y="3475894"/>
            <a:ext cx="3257550" cy="6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1075" y="3383837"/>
            <a:ext cx="4156929" cy="8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Hands-on!!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Word2Vec(</a:t>
            </a:r>
            <a:r>
              <a:rPr lang="en" sz="2000"/>
              <a:t>Gensim</a:t>
            </a:r>
            <a:r>
              <a:rPr lang="en" sz="2500"/>
              <a:t>)</a:t>
            </a:r>
            <a:endParaRPr sz="2500"/>
          </a:p>
        </p:txBody>
      </p:sp>
      <p:sp>
        <p:nvSpPr>
          <p:cNvPr id="453" name="Google Shape;453;p75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https://blog.csdn.net/qq_24852439/article/details/85302172</a:t>
            </a:r>
            <a:endParaRPr sz="41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6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</a:t>
            </a:r>
            <a:r>
              <a:rPr lang="en" sz="2500"/>
              <a:t>Word2Vec</a:t>
            </a:r>
            <a:endParaRPr sz="2500"/>
          </a:p>
        </p:txBody>
      </p:sp>
      <p:sp>
        <p:nvSpPr>
          <p:cNvPr id="459" name="Google Shape;459;p76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So… after trying, what is the </a:t>
            </a:r>
            <a:r>
              <a:rPr lang="en"/>
              <a:t>advantage</a:t>
            </a:r>
            <a:r>
              <a:rPr lang="en" sz="2000"/>
              <a:t> of this way?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And what is the </a:t>
            </a:r>
            <a:r>
              <a:rPr lang="en"/>
              <a:t>disadvantage</a:t>
            </a:r>
            <a:r>
              <a:rPr lang="en" sz="2000"/>
              <a:t> of this way..?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7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</a:t>
            </a:r>
            <a:r>
              <a:rPr lang="en" sz="2500"/>
              <a:t>Word2Vec</a:t>
            </a:r>
            <a:endParaRPr sz="2500"/>
          </a:p>
        </p:txBody>
      </p:sp>
      <p:sp>
        <p:nvSpPr>
          <p:cNvPr id="465" name="Google Shape;465;p77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Advantage: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1.We have more semantic information.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2.Training faster.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3.Unsupervised training.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4.We can control the dimension.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Disadvantage: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1.Depends on vocabulary size, easy to OOV(out of vocabulary).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2.Can not handle </a:t>
            </a:r>
            <a:r>
              <a:rPr lang="en" sz="2000"/>
              <a:t>polysemy word.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8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</a:t>
            </a:r>
            <a:r>
              <a:rPr lang="en" sz="2500"/>
              <a:t>Embedding</a:t>
            </a:r>
            <a:endParaRPr sz="2500"/>
          </a:p>
        </p:txBody>
      </p:sp>
      <p:sp>
        <p:nvSpPr>
          <p:cNvPr id="471" name="Google Shape;471;p78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/>
            </a:br>
            <a:r>
              <a:rPr lang="en" sz="2000">
                <a:solidFill>
                  <a:srgbClr val="D9D9D9"/>
                </a:solidFill>
              </a:rPr>
              <a:t>One-hot encoding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TF-IDF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N-gram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9D9D9"/>
                </a:solidFill>
              </a:rPr>
              <a:t>Word2Vec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GloVe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9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GloVe</a:t>
            </a:r>
            <a:endParaRPr sz="2500"/>
          </a:p>
        </p:txBody>
      </p:sp>
      <p:sp>
        <p:nvSpPr>
          <p:cNvPr id="477" name="Google Shape;477;p79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You can take it as W2V only using local information, and GloVe want to use global information.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GloVe ⇒ Global Vectors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how to do it…?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0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GloVe</a:t>
            </a:r>
            <a:endParaRPr sz="2500"/>
          </a:p>
        </p:txBody>
      </p:sp>
      <p:sp>
        <p:nvSpPr>
          <p:cNvPr id="483" name="Google Shape;483;p80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 do it, GloVe use Co-occurrence Probabilities Matrix.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is </a:t>
            </a:r>
            <a:r>
              <a:rPr lang="en" sz="2000"/>
              <a:t>Co-occurrence Probabilities Matrix?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1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GloVe</a:t>
            </a:r>
            <a:endParaRPr sz="2500"/>
          </a:p>
        </p:txBody>
      </p:sp>
      <p:sp>
        <p:nvSpPr>
          <p:cNvPr id="489" name="Google Shape;489;p81"/>
          <p:cNvSpPr txBox="1"/>
          <p:nvPr>
            <p:ph idx="1" type="subTitle"/>
          </p:nvPr>
        </p:nvSpPr>
        <p:spPr>
          <a:xfrm>
            <a:off x="311700" y="698325"/>
            <a:ext cx="8520600" cy="4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Ex: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So we can see that in Co-occurrence Probabilities Matrix, value of Ratio=Pik / Pjk has a rule.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Ratio can represent the relation between words, and GloVe use it.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490" name="Google Shape;49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75" y="1026525"/>
            <a:ext cx="5946875" cy="1032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1" name="Google Shape;491;p81"/>
          <p:cNvGraphicFramePr/>
          <p:nvPr/>
        </p:nvGraphicFramePr>
        <p:xfrm>
          <a:off x="392075" y="238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{B3670276-B2B2-4C97-8C28-EF9DA9EA87CC}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Ratio of i,j,k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j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,k relation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j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,k non-relation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r>
                        <a:rPr lang="en"/>
                        <a:t>,k relation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Close to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r>
                        <a:rPr lang="en"/>
                        <a:t>,k non-relation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Close to 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Pre-training is What? II</a:t>
            </a:r>
            <a:endParaRPr sz="2500"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Let’s talk about Embedding.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When we are using Pre-training weight, actually we want to get a good Embedding from those Pre-training weight.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can say that if we can have good embedding, we can solve most of the NLP tasks.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2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GloVe</a:t>
            </a:r>
            <a:endParaRPr sz="2500"/>
          </a:p>
        </p:txBody>
      </p:sp>
      <p:sp>
        <p:nvSpPr>
          <p:cNvPr id="497" name="Google Shape;497;p82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Our target is to get the word vector.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we can say that in word vector , it include the information of  </a:t>
            </a:r>
            <a:r>
              <a:rPr lang="en" sz="2000"/>
              <a:t>Co-occurrence Probabilities.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498" name="Google Shape;49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75" y="2209875"/>
            <a:ext cx="6997276" cy="19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3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GloVe</a:t>
            </a:r>
            <a:endParaRPr sz="2500"/>
          </a:p>
        </p:txBody>
      </p:sp>
      <p:sp>
        <p:nvSpPr>
          <p:cNvPr id="504" name="Google Shape;504;p83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What’s the difference between W2V and GloVe...?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Both W2V and GloVe are using “co-occurrence” information.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It mean they all use the frequency of words occurrence at same time.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But…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GloVe is count-based model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W2V is predictive model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 what’s predictive model? What is count-based model?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4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GloVe</a:t>
            </a:r>
            <a:endParaRPr sz="2500"/>
          </a:p>
        </p:txBody>
      </p:sp>
      <p:sp>
        <p:nvSpPr>
          <p:cNvPr id="510" name="Google Shape;510;p84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Predictive model(W2V):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Using the context to predict the center word, or using the center word to predict context.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Count-based model(GloVe):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Reduce the dimension of co-occurrence matrix.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5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Ways of Embedding - GloVe</a:t>
            </a:r>
            <a:endParaRPr sz="2500"/>
          </a:p>
        </p:txBody>
      </p:sp>
      <p:sp>
        <p:nvSpPr>
          <p:cNvPr id="516" name="Google Shape;516;p85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Which is better?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performance is not big different.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But, for speed in large training dataset, GloVe is better.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(GloVe is much easier to be parallelization)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Hands-on!!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0">
                <a:solidFill>
                  <a:schemeClr val="dk1"/>
                </a:solidFill>
              </a:rPr>
              <a:t>Q&amp;A</a:t>
            </a:r>
            <a:endParaRPr sz="9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Why Embedding SO important?</a:t>
            </a:r>
            <a:endParaRPr sz="2500"/>
          </a:p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311700" y="698325"/>
            <a:ext cx="85206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We’ve talked about converting string into digits.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But more clear to say , we are converting strings into vectors.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311700" y="101625"/>
            <a:ext cx="8520600" cy="5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Ways of Embedding</a:t>
            </a:r>
            <a:endParaRPr sz="2500"/>
          </a:p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311700" y="6983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NLP </a:t>
            </a:r>
            <a:r>
              <a:rPr lang="en" sz="2000"/>
              <a:t>module, we will see a component call “Language Model”.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is it?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