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16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739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922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19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475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656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919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8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38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761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54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2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06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87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F7A8-71B7-4AE3-8C42-AEF527B88125}" type="datetimeFigureOut">
              <a:rPr lang="id-ID" smtClean="0"/>
              <a:t>03/11/2023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150BE1-2796-46F2-AC41-AD554E6EDB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75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apa-itu-ci-cd/" TargetMode="External"/><Relationship Id="rId2" Type="http://schemas.openxmlformats.org/officeDocument/2006/relationships/hyperlink" Target="https://revou.co/kosakata/ci-c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806" y="1343846"/>
            <a:ext cx="8545996" cy="2026790"/>
          </a:xfrm>
        </p:spPr>
        <p:txBody>
          <a:bodyPr/>
          <a:lstStyle/>
          <a:p>
            <a:pPr algn="l"/>
            <a:r>
              <a:rPr lang="id-ID" b="1" i="0" dirty="0">
                <a:effectLst/>
                <a:latin typeface="Söhne"/>
              </a:rPr>
              <a:t>Continuous Integration (CI)</a:t>
            </a:r>
            <a:r>
              <a:rPr lang="en-US" b="1" i="0" dirty="0">
                <a:effectLst/>
                <a:latin typeface="Söhne"/>
              </a:rPr>
              <a:t>/</a:t>
            </a:r>
            <a:r>
              <a:rPr lang="id-ID" b="1" i="0" dirty="0">
                <a:effectLst/>
                <a:latin typeface="Söhne"/>
              </a:rPr>
              <a:t> Continuous Deployment (CD)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6889" y="4431984"/>
            <a:ext cx="5583050" cy="730477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AEP SUPRIADI ( 201011401195 )</a:t>
            </a: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2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081" y="786749"/>
            <a:ext cx="7766936" cy="1096899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REFERENSI :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011681"/>
            <a:ext cx="8354385" cy="344658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https://revou.co/kosakata/ci-cd</a:t>
            </a: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rgbClr val="374151"/>
                </a:solidFill>
                <a:effectLst/>
                <a:latin typeface="Söhne"/>
                <a:hlinkClick r:id="rId3"/>
              </a:rPr>
              <a:t>https://www.dicoding.com/blog/apa-itu-ci-cd/</a:t>
            </a: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id-ID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36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081" y="786749"/>
            <a:ext cx="7766936" cy="1096899"/>
          </a:xfrm>
        </p:spPr>
        <p:txBody>
          <a:bodyPr/>
          <a:lstStyle/>
          <a:p>
            <a:pPr algn="l"/>
            <a:r>
              <a:rPr lang="id-ID" b="1" i="0" dirty="0">
                <a:effectLst/>
                <a:latin typeface="Söhne"/>
              </a:rPr>
              <a:t>Apa itu CI/CD?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49305"/>
            <a:ext cx="6370841" cy="2798427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Metode</a:t>
            </a: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32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dalam</a:t>
            </a: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software engineering </a:t>
            </a:r>
            <a:r>
              <a:rPr lang="en-US" sz="32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untuk</a:t>
            </a: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32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mengotomatiskan</a:t>
            </a:r>
            <a:r>
              <a:rPr lang="en-US" sz="32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en-US" sz="32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pembuatan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,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Söhne"/>
              </a:rPr>
              <a:t>pengujian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dan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Söhne"/>
              </a:rPr>
              <a:t>penerapan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Söhne"/>
              </a:rPr>
              <a:t> software</a:t>
            </a:r>
            <a:r>
              <a:rPr lang="en-US" sz="3200" dirty="0">
                <a:solidFill>
                  <a:schemeClr val="tx1"/>
                </a:solidFill>
                <a:latin typeface="Söhne"/>
              </a:rPr>
              <a:t>.</a:t>
            </a:r>
            <a:endParaRPr lang="id-ID" sz="32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d-ID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74A60-6E4C-40CB-F854-C4B2BF88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13" y="4283613"/>
            <a:ext cx="3545937" cy="23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081" y="786749"/>
            <a:ext cx="7766936" cy="1096899"/>
          </a:xfrm>
        </p:spPr>
        <p:txBody>
          <a:bodyPr/>
          <a:lstStyle/>
          <a:p>
            <a:pPr algn="l"/>
            <a:r>
              <a:rPr lang="en-US" b="1" i="0" dirty="0" err="1">
                <a:effectLst/>
                <a:latin typeface="Söhne"/>
              </a:rPr>
              <a:t>Manfaat</a:t>
            </a:r>
            <a:r>
              <a:rPr lang="id-ID" b="1" i="0" dirty="0">
                <a:effectLst/>
                <a:latin typeface="Söhne"/>
              </a:rPr>
              <a:t> CI/CD</a:t>
            </a:r>
            <a:r>
              <a:rPr lang="en-US" b="1" i="0" dirty="0">
                <a:effectLst/>
                <a:latin typeface="Söhne"/>
              </a:rPr>
              <a:t> :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349305"/>
            <a:ext cx="8058964" cy="2798427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Memudahkan perubahan kode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Mengurangi ruang lingkup kesalahan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Mengurangi backlog</a:t>
            </a:r>
            <a:endParaRPr lang="en-US" sz="3600" b="1" i="0" dirty="0">
              <a:solidFill>
                <a:schemeClr val="accent2">
                  <a:lumMod val="50000"/>
                </a:schemeClr>
              </a:solidFill>
              <a:effectLst/>
              <a:latin typeface="Rosa Sans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Meningkatkan kepuasan pelanggan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Hemat biaya</a:t>
            </a:r>
          </a:p>
          <a:p>
            <a:pPr algn="l"/>
            <a:endParaRPr lang="id-ID" sz="3600" b="1" i="0" dirty="0">
              <a:effectLst/>
              <a:latin typeface="Rosa Sans"/>
            </a:endParaRPr>
          </a:p>
        </p:txBody>
      </p:sp>
    </p:spTree>
    <p:extLst>
      <p:ext uri="{BB962C8B-B14F-4D97-AF65-F5344CB8AC3E}">
        <p14:creationId xmlns:p14="http://schemas.microsoft.com/office/powerpoint/2010/main" val="232897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374" y="1039967"/>
            <a:ext cx="7766936" cy="1096899"/>
          </a:xfrm>
        </p:spPr>
        <p:txBody>
          <a:bodyPr/>
          <a:lstStyle/>
          <a:p>
            <a:pPr algn="ctr"/>
            <a:r>
              <a:rPr lang="id-ID" b="1" i="0" dirty="0">
                <a:effectLst/>
                <a:latin typeface="Söhne"/>
              </a:rPr>
              <a:t>Proses CI/CD</a:t>
            </a:r>
            <a:r>
              <a:rPr lang="en-US" b="1" i="0" dirty="0">
                <a:effectLst/>
                <a:latin typeface="Söhne"/>
              </a:rPr>
              <a:t> :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16" y="2639116"/>
            <a:ext cx="4588933" cy="2335237"/>
          </a:xfrm>
        </p:spPr>
        <p:txBody>
          <a:bodyPr>
            <a:normAutofit/>
          </a:bodyPr>
          <a:lstStyle/>
          <a:p>
            <a:pPr algn="l"/>
            <a:r>
              <a:rPr lang="id-ID" sz="2800" b="1" i="0" dirty="0">
                <a:effectLst/>
                <a:latin typeface="Söhne"/>
              </a:rPr>
              <a:t>Langkah-langkah CI:</a:t>
            </a:r>
            <a:endParaRPr lang="en-US" sz="2800" b="1" i="0" dirty="0">
              <a:effectLst/>
              <a:latin typeface="Söhne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2800" b="0" i="0" dirty="0">
                <a:solidFill>
                  <a:srgbClr val="374151"/>
                </a:solidFill>
                <a:effectLst/>
                <a:latin typeface="Söhne"/>
              </a:rPr>
              <a:t>Integrasi kode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2800" b="0" i="0" dirty="0">
                <a:solidFill>
                  <a:srgbClr val="374151"/>
                </a:solidFill>
                <a:effectLst/>
                <a:latin typeface="Söhne"/>
              </a:rPr>
              <a:t>Otomatisasi pengujian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2800" b="0" i="0" dirty="0">
                <a:solidFill>
                  <a:srgbClr val="374151"/>
                </a:solidFill>
                <a:effectLst/>
                <a:latin typeface="Söhne"/>
              </a:rPr>
              <a:t>Pelaporan hasil</a:t>
            </a:r>
            <a:endParaRPr lang="id-ID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74E7CF5-F2BE-02B6-9CEC-BA8FC72AB91E}"/>
              </a:ext>
            </a:extLst>
          </p:cNvPr>
          <p:cNvSpPr txBox="1">
            <a:spLocks/>
          </p:cNvSpPr>
          <p:nvPr/>
        </p:nvSpPr>
        <p:spPr>
          <a:xfrm>
            <a:off x="5536549" y="2639116"/>
            <a:ext cx="4588933" cy="233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2800" b="1" dirty="0">
                <a:latin typeface="Söhne"/>
              </a:rPr>
              <a:t>Langkah-langkah C</a:t>
            </a:r>
            <a:r>
              <a:rPr lang="en-US" sz="2800" b="1" dirty="0">
                <a:latin typeface="Söhne"/>
              </a:rPr>
              <a:t>D</a:t>
            </a:r>
            <a:r>
              <a:rPr lang="id-ID" sz="2800" b="1" dirty="0">
                <a:latin typeface="Söhne"/>
              </a:rPr>
              <a:t>:</a:t>
            </a:r>
            <a:endParaRPr lang="en-US" sz="2800" b="1" dirty="0"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id-ID" sz="2800" b="0" i="0" dirty="0">
                <a:solidFill>
                  <a:srgbClr val="374151"/>
                </a:solidFill>
                <a:effectLst/>
                <a:latin typeface="Söhne"/>
              </a:rPr>
              <a:t>Otomatisasi pengiriman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id-ID" sz="2800" b="0" i="0" dirty="0">
                <a:solidFill>
                  <a:srgbClr val="374151"/>
                </a:solidFill>
                <a:effectLst/>
                <a:latin typeface="Söhne"/>
              </a:rPr>
              <a:t>Penyampaian ke lingkungan pengujian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id-ID" sz="2800" b="0" i="0" dirty="0">
                <a:solidFill>
                  <a:srgbClr val="374151"/>
                </a:solidFill>
                <a:effectLst/>
                <a:latin typeface="Söhne"/>
              </a:rPr>
              <a:t>Penyampaian ke produksi</a:t>
            </a:r>
          </a:p>
        </p:txBody>
      </p:sp>
    </p:spTree>
    <p:extLst>
      <p:ext uri="{BB962C8B-B14F-4D97-AF65-F5344CB8AC3E}">
        <p14:creationId xmlns:p14="http://schemas.microsoft.com/office/powerpoint/2010/main" val="8687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036" y="449124"/>
            <a:ext cx="7766936" cy="1096899"/>
          </a:xfrm>
        </p:spPr>
        <p:txBody>
          <a:bodyPr/>
          <a:lstStyle/>
          <a:p>
            <a:pPr algn="ctr"/>
            <a:r>
              <a:rPr lang="id-ID" b="1" i="0" dirty="0">
                <a:effectLst/>
                <a:latin typeface="Rosa Sans"/>
              </a:rPr>
              <a:t>Tools untuk CI/CD</a:t>
            </a:r>
            <a:r>
              <a:rPr lang="en-US" b="1" i="0" dirty="0">
                <a:effectLst/>
                <a:latin typeface="Rosa Sans"/>
              </a:rPr>
              <a:t> :</a:t>
            </a:r>
            <a:endParaRPr lang="id-ID" b="1" i="0" dirty="0">
              <a:effectLst/>
              <a:latin typeface="Rosa 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419" y="1795055"/>
            <a:ext cx="5242169" cy="2917622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GitLab CI/CD</a:t>
            </a:r>
            <a:endParaRPr lang="en-US" sz="3600" b="1" i="0" dirty="0">
              <a:solidFill>
                <a:schemeClr val="accent2">
                  <a:lumMod val="50000"/>
                </a:schemeClr>
              </a:solidFill>
              <a:effectLst/>
              <a:latin typeface="Rosa Sans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Azure DevOps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GitHub Actions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TeamCity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id-ID" sz="3600" b="1" i="0" dirty="0">
                <a:solidFill>
                  <a:schemeClr val="accent2">
                    <a:lumMod val="50000"/>
                  </a:schemeClr>
                </a:solidFill>
                <a:effectLst/>
                <a:latin typeface="Rosa Sans"/>
              </a:rPr>
              <a:t>Jenkins</a:t>
            </a:r>
          </a:p>
          <a:p>
            <a:pPr algn="l"/>
            <a:endParaRPr lang="id-ID" sz="2800" b="1" i="0" dirty="0">
              <a:effectLst/>
              <a:latin typeface="Rosa Sans"/>
            </a:endParaRPr>
          </a:p>
        </p:txBody>
      </p:sp>
    </p:spTree>
    <p:extLst>
      <p:ext uri="{BB962C8B-B14F-4D97-AF65-F5344CB8AC3E}">
        <p14:creationId xmlns:p14="http://schemas.microsoft.com/office/powerpoint/2010/main" val="318574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183" y="533530"/>
            <a:ext cx="7766936" cy="1096899"/>
          </a:xfrm>
        </p:spPr>
        <p:txBody>
          <a:bodyPr/>
          <a:lstStyle/>
          <a:p>
            <a:pPr algn="l"/>
            <a:r>
              <a:rPr lang="id-ID" b="1" i="0" dirty="0">
                <a:effectLst/>
                <a:latin typeface="Rosa Sans"/>
              </a:rPr>
              <a:t>tahapan CI/CD </a:t>
            </a:r>
            <a:r>
              <a:rPr lang="id-ID" b="1" i="1" dirty="0">
                <a:effectLst/>
                <a:latin typeface="Rosa Sans"/>
              </a:rPr>
              <a:t>pipeline</a:t>
            </a:r>
            <a:endParaRPr lang="id-ID" b="1" i="0" dirty="0">
              <a:effectLst/>
              <a:latin typeface="Ros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F326B-BD8A-13B2-B353-7CBCE76A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3" y="1804318"/>
            <a:ext cx="8247496" cy="37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967" y="463191"/>
            <a:ext cx="6112285" cy="1027984"/>
          </a:xfrm>
        </p:spPr>
        <p:txBody>
          <a:bodyPr/>
          <a:lstStyle/>
          <a:p>
            <a:pPr algn="l"/>
            <a:r>
              <a:rPr lang="id-ID" sz="4000" b="1" i="0" dirty="0">
                <a:effectLst/>
                <a:latin typeface="Söhne"/>
              </a:rPr>
              <a:t>Contoh Konfigurasi Jenkins</a:t>
            </a:r>
            <a:br>
              <a:rPr lang="en-US" sz="4000" b="1" i="0" dirty="0">
                <a:effectLst/>
                <a:latin typeface="Söhne"/>
              </a:rPr>
            </a:br>
            <a:r>
              <a:rPr lang="id-ID" sz="2400" b="1" i="0" dirty="0">
                <a:effectLst/>
                <a:latin typeface="Söhne"/>
              </a:rPr>
              <a:t>Jenkinsfile dalam Python</a:t>
            </a:r>
            <a:endParaRPr lang="id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B68DC-5245-089C-4BAA-BB492635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67" y="1933799"/>
            <a:ext cx="438211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967" y="392852"/>
            <a:ext cx="7561258" cy="1070187"/>
          </a:xfrm>
        </p:spPr>
        <p:txBody>
          <a:bodyPr/>
          <a:lstStyle/>
          <a:p>
            <a:pPr algn="l"/>
            <a:r>
              <a:rPr lang="id-ID" sz="4000" b="1" i="0" dirty="0">
                <a:effectLst/>
                <a:latin typeface="Söhne"/>
              </a:rPr>
              <a:t>Contoh Konfigurasi GitHub Actions</a:t>
            </a:r>
            <a:br>
              <a:rPr lang="id-ID" sz="2400" b="1" i="0" dirty="0">
                <a:effectLst/>
                <a:latin typeface="Söhne"/>
              </a:rPr>
            </a:br>
            <a:r>
              <a:rPr lang="id-ID" sz="2400" b="1" i="0" dirty="0">
                <a:effectLst/>
                <a:latin typeface="Söhne"/>
              </a:rPr>
              <a:t>Berkas YAML untuk Python</a:t>
            </a:r>
            <a:endParaRPr lang="id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AB30A-0A74-695E-49A5-0CE8FA09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10" y="1754130"/>
            <a:ext cx="414395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B81-FF3C-FD10-58CC-DEA48732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081" y="786749"/>
            <a:ext cx="7766936" cy="1096899"/>
          </a:xfrm>
        </p:spPr>
        <p:txBody>
          <a:bodyPr/>
          <a:lstStyle/>
          <a:p>
            <a:pPr algn="l"/>
            <a:r>
              <a:rPr lang="id-ID" b="1" i="0" dirty="0">
                <a:effectLst/>
                <a:latin typeface="Söhne"/>
              </a:rPr>
              <a:t>Kesimpulan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AABDF-AE66-3672-24A0-653785D3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2011681"/>
            <a:ext cx="8354385" cy="3446584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rgbClr val="374151"/>
                </a:solidFill>
                <a:effectLst/>
                <a:latin typeface="Söhne"/>
              </a:rPr>
              <a:t>CI/CD adalah praktik penting dalam pengembangan perangkat lunak.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id-ID" sz="3600" b="0" i="0" dirty="0">
                <a:solidFill>
                  <a:srgbClr val="374151"/>
                </a:solidFill>
                <a:effectLst/>
                <a:latin typeface="Söhne"/>
              </a:rPr>
              <a:t>Alat CI/CD seperti Jenkins dan GitHub Actions memungkinkan otomatisasi proses.</a:t>
            </a:r>
          </a:p>
        </p:txBody>
      </p:sp>
    </p:spTree>
    <p:extLst>
      <p:ext uri="{BB962C8B-B14F-4D97-AF65-F5344CB8AC3E}">
        <p14:creationId xmlns:p14="http://schemas.microsoft.com/office/powerpoint/2010/main" val="2310710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166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Rosa Sans</vt:lpstr>
      <vt:lpstr>Söhne</vt:lpstr>
      <vt:lpstr>Trebuchet MS</vt:lpstr>
      <vt:lpstr>Wingdings</vt:lpstr>
      <vt:lpstr>Wingdings 3</vt:lpstr>
      <vt:lpstr>Facet</vt:lpstr>
      <vt:lpstr>Continuous Integration (CI)/ Continuous Deployment (CD)</vt:lpstr>
      <vt:lpstr>Apa itu CI/CD?</vt:lpstr>
      <vt:lpstr>Manfaat CI/CD :</vt:lpstr>
      <vt:lpstr>Proses CI/CD :</vt:lpstr>
      <vt:lpstr>Tools untuk CI/CD :</vt:lpstr>
      <vt:lpstr>tahapan CI/CD pipeline</vt:lpstr>
      <vt:lpstr>Contoh Konfigurasi Jenkins Jenkinsfile dalam Python</vt:lpstr>
      <vt:lpstr>Contoh Konfigurasi GitHub Actions Berkas YAML untuk Python</vt:lpstr>
      <vt:lpstr>Kesimpulan</vt:lpstr>
      <vt:lpstr>REFERENSI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(CI)/ Continuous Deployment (CD)</dc:title>
  <dc:creator>LENOVO</dc:creator>
  <cp:lastModifiedBy>LENOVO</cp:lastModifiedBy>
  <cp:revision>2</cp:revision>
  <dcterms:created xsi:type="dcterms:W3CDTF">2023-11-02T15:08:36Z</dcterms:created>
  <dcterms:modified xsi:type="dcterms:W3CDTF">2023-11-03T13:56:42Z</dcterms:modified>
</cp:coreProperties>
</file>