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59D7938-E223-450A-815B-3C3721894CEA}" type="datetimeFigureOut">
              <a:rPr lang="id-ID" smtClean="0"/>
              <a:t>03/11/2023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F79B50A-4AAB-4205-AE4F-BA02F7692A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352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7938-E223-450A-815B-3C3721894CEA}" type="datetimeFigureOut">
              <a:rPr lang="id-ID" smtClean="0"/>
              <a:t>03/11/2023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B50A-4AAB-4205-AE4F-BA02F7692A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320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7938-E223-450A-815B-3C3721894CEA}" type="datetimeFigureOut">
              <a:rPr lang="id-ID" smtClean="0"/>
              <a:t>03/11/2023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B50A-4AAB-4205-AE4F-BA02F7692A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7574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7938-E223-450A-815B-3C3721894CEA}" type="datetimeFigureOut">
              <a:rPr lang="id-ID" smtClean="0"/>
              <a:t>03/11/2023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B50A-4AAB-4205-AE4F-BA02F7692A7C}" type="slidenum">
              <a:rPr lang="id-ID" smtClean="0"/>
              <a:t>‹#›</a:t>
            </a:fld>
            <a:endParaRPr lang="id-ID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7352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7938-E223-450A-815B-3C3721894CEA}" type="datetimeFigureOut">
              <a:rPr lang="id-ID" smtClean="0"/>
              <a:t>03/11/2023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B50A-4AAB-4205-AE4F-BA02F7692A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802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7938-E223-450A-815B-3C3721894CEA}" type="datetimeFigureOut">
              <a:rPr lang="id-ID" smtClean="0"/>
              <a:t>03/11/2023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B50A-4AAB-4205-AE4F-BA02F7692A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8627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7938-E223-450A-815B-3C3721894CEA}" type="datetimeFigureOut">
              <a:rPr lang="id-ID" smtClean="0"/>
              <a:t>03/11/2023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B50A-4AAB-4205-AE4F-BA02F7692A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6308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7938-E223-450A-815B-3C3721894CEA}" type="datetimeFigureOut">
              <a:rPr lang="id-ID" smtClean="0"/>
              <a:t>03/11/2023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B50A-4AAB-4205-AE4F-BA02F7692A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9592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7938-E223-450A-815B-3C3721894CEA}" type="datetimeFigureOut">
              <a:rPr lang="id-ID" smtClean="0"/>
              <a:t>03/11/2023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B50A-4AAB-4205-AE4F-BA02F7692A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779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7938-E223-450A-815B-3C3721894CEA}" type="datetimeFigureOut">
              <a:rPr lang="id-ID" smtClean="0"/>
              <a:t>03/11/2023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B50A-4AAB-4205-AE4F-BA02F7692A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210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7938-E223-450A-815B-3C3721894CEA}" type="datetimeFigureOut">
              <a:rPr lang="id-ID" smtClean="0"/>
              <a:t>03/11/2023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B50A-4AAB-4205-AE4F-BA02F7692A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332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7938-E223-450A-815B-3C3721894CEA}" type="datetimeFigureOut">
              <a:rPr lang="id-ID" smtClean="0"/>
              <a:t>03/11/2023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B50A-4AAB-4205-AE4F-BA02F7692A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079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7938-E223-450A-815B-3C3721894CEA}" type="datetimeFigureOut">
              <a:rPr lang="id-ID" smtClean="0"/>
              <a:t>03/11/2023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B50A-4AAB-4205-AE4F-BA02F7692A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048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7938-E223-450A-815B-3C3721894CEA}" type="datetimeFigureOut">
              <a:rPr lang="id-ID" smtClean="0"/>
              <a:t>03/11/2023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B50A-4AAB-4205-AE4F-BA02F7692A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470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7938-E223-450A-815B-3C3721894CEA}" type="datetimeFigureOut">
              <a:rPr lang="id-ID" smtClean="0"/>
              <a:t>03/11/2023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B50A-4AAB-4205-AE4F-BA02F7692A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892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7938-E223-450A-815B-3C3721894CEA}" type="datetimeFigureOut">
              <a:rPr lang="id-ID" smtClean="0"/>
              <a:t>03/11/2023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B50A-4AAB-4205-AE4F-BA02F7692A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580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7938-E223-450A-815B-3C3721894CEA}" type="datetimeFigureOut">
              <a:rPr lang="id-ID" smtClean="0"/>
              <a:t>03/11/2023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B50A-4AAB-4205-AE4F-BA02F7692A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658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D7938-E223-450A-815B-3C3721894CEA}" type="datetimeFigureOut">
              <a:rPr lang="id-ID" smtClean="0"/>
              <a:t>03/11/2023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9B50A-4AAB-4205-AE4F-BA02F7692A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2353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coding.com/blog/white-box-testing/" TargetMode="External"/><Relationship Id="rId2" Type="http://schemas.openxmlformats.org/officeDocument/2006/relationships/hyperlink" Target="https://revou.co/kosakata/white-box-testin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920F-296B-EB1E-BDA4-1653B63AB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d-ID" b="1" i="0" dirty="0">
                <a:effectLst/>
                <a:latin typeface="Söhne"/>
              </a:rPr>
              <a:t>Whitebox Testing dan Unit Testing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CA4-B092-EE2A-49EF-E5B0438EC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5166" y="5047029"/>
            <a:ext cx="3961668" cy="688608"/>
          </a:xfrm>
        </p:spPr>
        <p:txBody>
          <a:bodyPr/>
          <a:lstStyle/>
          <a:p>
            <a:r>
              <a:rPr lang="en-US" dirty="0"/>
              <a:t>AEP SUPRIADI ( 201011401195 )</a:t>
            </a:r>
          </a:p>
        </p:txBody>
      </p:sp>
    </p:spTree>
    <p:extLst>
      <p:ext uri="{BB962C8B-B14F-4D97-AF65-F5344CB8AC3E}">
        <p14:creationId xmlns:p14="http://schemas.microsoft.com/office/powerpoint/2010/main" val="25895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20FE-BEBB-C3F4-65EE-2A347495F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0719" y="693224"/>
            <a:ext cx="8791575" cy="1648972"/>
          </a:xfrm>
        </p:spPr>
        <p:txBody>
          <a:bodyPr>
            <a:normAutofit/>
          </a:bodyPr>
          <a:lstStyle/>
          <a:p>
            <a:r>
              <a:rPr lang="id-ID" b="1" i="0" dirty="0">
                <a:effectLst/>
                <a:latin typeface="Söhne"/>
              </a:rPr>
              <a:t>Apa itu Whitebox Testing?</a:t>
            </a:r>
            <a:br>
              <a:rPr lang="id-ID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228A7-9F3C-DCFB-24A2-752322F57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8169" y="2250681"/>
            <a:ext cx="6033299" cy="3080191"/>
          </a:xfrm>
        </p:spPr>
        <p:txBody>
          <a:bodyPr>
            <a:normAutofit fontScale="85000" lnSpcReduction="10000"/>
          </a:bodyPr>
          <a:lstStyle/>
          <a:p>
            <a:r>
              <a:rPr lang="en-US" sz="3600" cap="none" dirty="0">
                <a:solidFill>
                  <a:schemeClr val="tx1"/>
                </a:solidFill>
                <a:latin typeface="Bahnschrift" panose="020B0502040204020203" pitchFamily="34" charset="0"/>
              </a:rPr>
              <a:t>Teknik </a:t>
            </a:r>
            <a:r>
              <a:rPr lang="en-US" sz="3600" cap="none" dirty="0" err="1">
                <a:solidFill>
                  <a:schemeClr val="tx1"/>
                </a:solidFill>
                <a:latin typeface="Bahnschrift" panose="020B0502040204020203" pitchFamily="34" charset="0"/>
              </a:rPr>
              <a:t>pengujian</a:t>
            </a:r>
            <a:r>
              <a:rPr lang="en-US" sz="3600" cap="none" dirty="0">
                <a:solidFill>
                  <a:schemeClr val="tx1"/>
                </a:solidFill>
                <a:latin typeface="Bahnschrift" panose="020B0502040204020203" pitchFamily="34" charset="0"/>
              </a:rPr>
              <a:t> software yang </a:t>
            </a:r>
            <a:r>
              <a:rPr lang="en-US" sz="3600" cap="none" dirty="0" err="1">
                <a:solidFill>
                  <a:schemeClr val="tx1"/>
                </a:solidFill>
                <a:latin typeface="Bahnschrift" panose="020B0502040204020203" pitchFamily="34" charset="0"/>
              </a:rPr>
              <a:t>berfokus</a:t>
            </a:r>
            <a:r>
              <a:rPr lang="en-US" sz="3600" cap="none" dirty="0">
                <a:solidFill>
                  <a:schemeClr val="tx1"/>
                </a:solidFill>
                <a:latin typeface="Bahnschrift" panose="020B0502040204020203" pitchFamily="34" charset="0"/>
              </a:rPr>
              <a:t> pada </a:t>
            </a:r>
            <a:r>
              <a:rPr lang="en-US" sz="3600" cap="none" dirty="0" err="1">
                <a:solidFill>
                  <a:schemeClr val="tx1"/>
                </a:solidFill>
                <a:latin typeface="Bahnschrift" panose="020B0502040204020203" pitchFamily="34" charset="0"/>
              </a:rPr>
              <a:t>komponen</a:t>
            </a:r>
            <a:r>
              <a:rPr lang="en-US" sz="3600" cap="non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3600" cap="none" dirty="0" err="1">
                <a:solidFill>
                  <a:schemeClr val="tx1"/>
                </a:solidFill>
                <a:latin typeface="Bahnschrift" panose="020B0502040204020203" pitchFamily="34" charset="0"/>
              </a:rPr>
              <a:t>didalam</a:t>
            </a:r>
            <a:r>
              <a:rPr lang="en-US" sz="3600" cap="none" dirty="0">
                <a:solidFill>
                  <a:schemeClr val="tx1"/>
                </a:solidFill>
                <a:latin typeface="Bahnschrift" panose="020B0502040204020203" pitchFamily="34" charset="0"/>
              </a:rPr>
              <a:t> software </a:t>
            </a:r>
            <a:r>
              <a:rPr lang="en-US" sz="3600" cap="none" dirty="0" err="1">
                <a:solidFill>
                  <a:schemeClr val="tx1"/>
                </a:solidFill>
                <a:latin typeface="Bahnschrift" panose="020B0502040204020203" pitchFamily="34" charset="0"/>
              </a:rPr>
              <a:t>seperti</a:t>
            </a:r>
            <a:r>
              <a:rPr lang="en-US" sz="3600" cap="non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3600" cap="none" dirty="0" err="1">
                <a:solidFill>
                  <a:schemeClr val="tx1"/>
                </a:solidFill>
                <a:latin typeface="Bahnschrift" panose="020B0502040204020203" pitchFamily="34" charset="0"/>
              </a:rPr>
              <a:t>desain</a:t>
            </a:r>
            <a:r>
              <a:rPr lang="en-US" sz="3600" cap="none" dirty="0">
                <a:solidFill>
                  <a:schemeClr val="tx1"/>
                </a:solidFill>
                <a:latin typeface="Bahnschrift" panose="020B0502040204020203" pitchFamily="34" charset="0"/>
              </a:rPr>
              <a:t>, </a:t>
            </a:r>
            <a:r>
              <a:rPr lang="en-US" sz="3600" cap="none" dirty="0" err="1">
                <a:solidFill>
                  <a:schemeClr val="tx1"/>
                </a:solidFill>
                <a:latin typeface="Bahnschrift" panose="020B0502040204020203" pitchFamily="34" charset="0"/>
              </a:rPr>
              <a:t>struktur</a:t>
            </a:r>
            <a:r>
              <a:rPr lang="en-US" sz="3600" cap="non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3600" cap="none" dirty="0" err="1">
                <a:solidFill>
                  <a:schemeClr val="tx1"/>
                </a:solidFill>
                <a:latin typeface="Bahnschrift" panose="020B0502040204020203" pitchFamily="34" charset="0"/>
              </a:rPr>
              <a:t>kode</a:t>
            </a:r>
            <a:r>
              <a:rPr lang="en-US" sz="3600" cap="none" dirty="0">
                <a:solidFill>
                  <a:schemeClr val="tx1"/>
                </a:solidFill>
                <a:latin typeface="Bahnschrift" panose="020B0502040204020203" pitchFamily="34" charset="0"/>
              </a:rPr>
              <a:t> dan </a:t>
            </a:r>
            <a:r>
              <a:rPr lang="en-US" sz="3600" cap="none" dirty="0" err="1">
                <a:solidFill>
                  <a:schemeClr val="tx1"/>
                </a:solidFill>
                <a:latin typeface="Bahnschrift" panose="020B0502040204020203" pitchFamily="34" charset="0"/>
              </a:rPr>
              <a:t>cara</a:t>
            </a:r>
            <a:r>
              <a:rPr lang="en-US" sz="3600" cap="non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3600" cap="none" dirty="0" err="1">
                <a:solidFill>
                  <a:schemeClr val="tx1"/>
                </a:solidFill>
                <a:latin typeface="Bahnschrift" panose="020B0502040204020203" pitchFamily="34" charset="0"/>
              </a:rPr>
              <a:t>kerja</a:t>
            </a:r>
            <a:r>
              <a:rPr lang="en-US" sz="3600" cap="none" dirty="0">
                <a:solidFill>
                  <a:schemeClr val="tx1"/>
                </a:solidFill>
                <a:latin typeface="Bahnschrift" panose="020B0502040204020203" pitchFamily="34" charset="0"/>
              </a:rPr>
              <a:t> software </a:t>
            </a:r>
            <a:r>
              <a:rPr lang="en-US" sz="3600" cap="none" dirty="0" err="1">
                <a:solidFill>
                  <a:schemeClr val="tx1"/>
                </a:solidFill>
                <a:latin typeface="Bahnschrift" panose="020B0502040204020203" pitchFamily="34" charset="0"/>
              </a:rPr>
              <a:t>ketika</a:t>
            </a:r>
            <a:r>
              <a:rPr lang="en-US" sz="3600" cap="none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3600" cap="none" dirty="0" err="1">
                <a:solidFill>
                  <a:schemeClr val="tx1"/>
                </a:solidFill>
                <a:latin typeface="Bahnschrift" panose="020B0502040204020203" pitchFamily="34" charset="0"/>
              </a:rPr>
              <a:t>dijalankan</a:t>
            </a:r>
            <a:endParaRPr lang="id-ID" sz="3600" cap="none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645C-D27C-0216-F964-246397A964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36" t="15843" b="16373"/>
          <a:stretch/>
        </p:blipFill>
        <p:spPr>
          <a:xfrm>
            <a:off x="8870282" y="2250681"/>
            <a:ext cx="2984827" cy="258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7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20FE-BEBB-C3F4-65EE-2A347495F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599" y="651020"/>
            <a:ext cx="8791575" cy="1648972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FUNGSI </a:t>
            </a:r>
            <a:r>
              <a:rPr lang="id-ID" b="1" i="0" dirty="0">
                <a:effectLst/>
                <a:latin typeface="Söhne"/>
              </a:rPr>
              <a:t>Whitebox Testing?</a:t>
            </a:r>
            <a:br>
              <a:rPr lang="id-ID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228A7-9F3C-DCFB-24A2-752322F57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4501" y="2138140"/>
            <a:ext cx="7562998" cy="308019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d-ID" sz="3600" b="0" i="0" dirty="0">
                <a:solidFill>
                  <a:schemeClr val="tx1"/>
                </a:solidFill>
                <a:effectLst/>
                <a:latin typeface="Söhne"/>
              </a:rPr>
              <a:t>Mencegah bug dan kerentanan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d-ID" sz="3600" b="0" i="0" dirty="0">
                <a:solidFill>
                  <a:schemeClr val="tx1"/>
                </a:solidFill>
                <a:effectLst/>
                <a:latin typeface="Söhne"/>
              </a:rPr>
              <a:t>Memastikan kualitas kode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d-ID" sz="3600" b="0" i="0" dirty="0">
                <a:solidFill>
                  <a:schemeClr val="tx1"/>
                </a:solidFill>
                <a:effectLst/>
                <a:latin typeface="Söhne"/>
              </a:rPr>
              <a:t>Mendukung perbaikan sejak dini</a:t>
            </a:r>
            <a:endParaRPr lang="id-ID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79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20FE-BEBB-C3F4-65EE-2A347495F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599" y="651020"/>
            <a:ext cx="8791575" cy="1135577"/>
          </a:xfrm>
        </p:spPr>
        <p:txBody>
          <a:bodyPr>
            <a:normAutofit/>
          </a:bodyPr>
          <a:lstStyle/>
          <a:p>
            <a:r>
              <a:rPr lang="id-ID" b="1" i="0" dirty="0">
                <a:effectLst/>
                <a:latin typeface="Söhne"/>
              </a:rPr>
              <a:t>Teknik Whitebox Testing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228A7-9F3C-DCFB-24A2-752322F57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599" y="2124072"/>
            <a:ext cx="9375752" cy="3939103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id-ID" sz="3200" b="1" i="0" dirty="0">
                <a:solidFill>
                  <a:schemeClr val="tx1"/>
                </a:solidFill>
                <a:effectLst/>
                <a:latin typeface="Rosa Sans"/>
              </a:rPr>
              <a:t>Statement Coverage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id-ID" sz="3200" b="1" i="0" dirty="0">
                <a:solidFill>
                  <a:schemeClr val="tx1"/>
                </a:solidFill>
                <a:effectLst/>
                <a:latin typeface="Rosa Sans"/>
              </a:rPr>
              <a:t>Branch Coverage</a:t>
            </a: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id-ID" sz="3200" b="1" i="0" dirty="0">
                <a:solidFill>
                  <a:schemeClr val="tx1"/>
                </a:solidFill>
                <a:effectLst/>
                <a:latin typeface="Rosa Sans"/>
              </a:rPr>
              <a:t>Path Coverage</a:t>
            </a:r>
            <a:endParaRPr lang="en-US" sz="3200" b="1" i="0" dirty="0">
              <a:solidFill>
                <a:schemeClr val="tx1"/>
              </a:solidFill>
              <a:effectLst/>
              <a:latin typeface="Rosa Sans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id-ID" sz="3200" b="1" i="1" dirty="0">
                <a:solidFill>
                  <a:schemeClr val="tx1"/>
                </a:solidFill>
                <a:effectLst/>
                <a:latin typeface="Rosa Sans"/>
              </a:rPr>
              <a:t>Basis Path Testing</a:t>
            </a:r>
            <a:endParaRPr lang="en-US" sz="3200" b="1" dirty="0">
              <a:solidFill>
                <a:schemeClr val="tx1"/>
              </a:solidFill>
              <a:latin typeface="Rosa Sans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id-ID" sz="3200" b="1" i="1" dirty="0">
                <a:solidFill>
                  <a:schemeClr val="tx1"/>
                </a:solidFill>
                <a:effectLst/>
                <a:latin typeface="Rosa Sans"/>
              </a:rPr>
              <a:t>Loop Testing</a:t>
            </a:r>
            <a:endParaRPr lang="en-US" sz="3200" b="1" i="1" dirty="0">
              <a:solidFill>
                <a:schemeClr val="tx1"/>
              </a:solidFill>
              <a:effectLst/>
              <a:latin typeface="Rosa Sans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id-ID" sz="3200" b="1" i="1" dirty="0">
                <a:solidFill>
                  <a:schemeClr val="tx1"/>
                </a:solidFill>
                <a:effectLst/>
                <a:latin typeface="Rosa Sans"/>
              </a:rPr>
              <a:t>Compound Condition Coverage</a:t>
            </a:r>
            <a:endParaRPr lang="id-ID" sz="3200" b="1" i="0" dirty="0">
              <a:solidFill>
                <a:schemeClr val="tx1"/>
              </a:solidFill>
              <a:effectLst/>
              <a:latin typeface="Rosa Sans"/>
            </a:endParaRPr>
          </a:p>
        </p:txBody>
      </p:sp>
    </p:spTree>
    <p:extLst>
      <p:ext uri="{BB962C8B-B14F-4D97-AF65-F5344CB8AC3E}">
        <p14:creationId xmlns:p14="http://schemas.microsoft.com/office/powerpoint/2010/main" val="188046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20FE-BEBB-C3F4-65EE-2A347495F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599" y="651020"/>
            <a:ext cx="8791575" cy="783885"/>
          </a:xfrm>
        </p:spPr>
        <p:txBody>
          <a:bodyPr>
            <a:normAutofit/>
          </a:bodyPr>
          <a:lstStyle/>
          <a:p>
            <a:r>
              <a:rPr lang="id-ID" b="1" i="0" dirty="0">
                <a:effectLst/>
                <a:latin typeface="Söhne"/>
              </a:rPr>
              <a:t>Unit Testing di Python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228A7-9F3C-DCFB-24A2-752322F57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2185" y="1434905"/>
            <a:ext cx="4267201" cy="619128"/>
          </a:xfrm>
        </p:spPr>
        <p:txBody>
          <a:bodyPr>
            <a:normAutofit fontScale="92500" lnSpcReduction="10000"/>
          </a:bodyPr>
          <a:lstStyle/>
          <a:p>
            <a:r>
              <a:rPr lang="en-US" sz="3600" b="0" i="0" dirty="0">
                <a:solidFill>
                  <a:schemeClr val="tx1"/>
                </a:solidFill>
                <a:effectLst/>
                <a:latin typeface="Söhne"/>
              </a:rPr>
              <a:t>Library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Söhne"/>
              </a:rPr>
              <a:t>Pengujian</a:t>
            </a:r>
            <a:endParaRPr lang="en-US" sz="3600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E740E-D163-4D2D-F711-0A7CB1ED5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397" y="2194713"/>
            <a:ext cx="5363323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6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20FE-BEBB-C3F4-65EE-2A347495F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599" y="651020"/>
            <a:ext cx="8791575" cy="1135577"/>
          </a:xfrm>
        </p:spPr>
        <p:txBody>
          <a:bodyPr>
            <a:normAutofit/>
          </a:bodyPr>
          <a:lstStyle/>
          <a:p>
            <a:r>
              <a:rPr lang="id-ID" b="1" i="0" dirty="0">
                <a:effectLst/>
                <a:latin typeface="Söhne"/>
              </a:rPr>
              <a:t>Unit Testing Best Practices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228A7-9F3C-DCFB-24A2-752322F57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378" y="2124072"/>
            <a:ext cx="9975973" cy="3080191"/>
          </a:xfrm>
        </p:spPr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sv-SE" sz="3600" b="0" i="0" dirty="0">
                <a:solidFill>
                  <a:schemeClr val="tx1"/>
                </a:solidFill>
                <a:effectLst/>
                <a:latin typeface="Söhne"/>
              </a:rPr>
              <a:t>Menulis kasus uji yang mandiri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v-SE" sz="3600" b="0" i="0" dirty="0">
                <a:solidFill>
                  <a:schemeClr val="tx1"/>
                </a:solidFill>
                <a:effectLst/>
                <a:latin typeface="Söhne"/>
              </a:rPr>
              <a:t>Menggunakan nama yang deskriptif untuk 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v-SE" sz="3600" b="0" i="0" dirty="0">
                <a:solidFill>
                  <a:schemeClr val="tx1"/>
                </a:solidFill>
                <a:effectLst/>
                <a:latin typeface="Söhne"/>
              </a:rPr>
              <a:t>Menjalankan pengujian secara otomatis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v-SE" sz="3600" b="0" i="0" dirty="0">
                <a:solidFill>
                  <a:schemeClr val="tx1"/>
                </a:solidFill>
                <a:effectLst/>
                <a:latin typeface="Söhne"/>
              </a:rPr>
              <a:t>Menggunakan alat pelaporan hasil</a:t>
            </a:r>
            <a:endParaRPr lang="id-ID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418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20FE-BEBB-C3F4-65EE-2A347495F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599" y="651020"/>
            <a:ext cx="8791575" cy="1135577"/>
          </a:xfrm>
        </p:spPr>
        <p:txBody>
          <a:bodyPr>
            <a:normAutofit fontScale="90000"/>
          </a:bodyPr>
          <a:lstStyle/>
          <a:p>
            <a:r>
              <a:rPr lang="id-ID" b="1" i="0" dirty="0">
                <a:effectLst/>
                <a:latin typeface="Söhne"/>
              </a:rPr>
              <a:t>Whitebox Testing Best Practices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228A7-9F3C-DCFB-24A2-752322F57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342" y="2124072"/>
            <a:ext cx="9568009" cy="3080191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sv-SE" sz="3600" b="0" i="0" dirty="0">
                <a:solidFill>
                  <a:schemeClr val="tx1"/>
                </a:solidFill>
                <a:effectLst/>
                <a:latin typeface="Söhne"/>
              </a:rPr>
              <a:t>Meliputi semua jalur kode yang mungkin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v-SE" sz="3600" b="0" i="0" dirty="0">
                <a:solidFill>
                  <a:schemeClr val="tx1"/>
                </a:solidFill>
                <a:effectLst/>
                <a:latin typeface="Söhne"/>
              </a:rPr>
              <a:t>Menjaga keterbacaan kode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v-SE" sz="3600" b="0" i="0" dirty="0">
                <a:solidFill>
                  <a:schemeClr val="tx1"/>
                </a:solidFill>
                <a:effectLst/>
                <a:latin typeface="Söhne"/>
              </a:rPr>
              <a:t>Menggunakan alat analisis statik</a:t>
            </a:r>
            <a:endParaRPr lang="id-ID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6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20FE-BEBB-C3F4-65EE-2A347495F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599" y="651020"/>
            <a:ext cx="8791575" cy="1135577"/>
          </a:xfrm>
        </p:spPr>
        <p:txBody>
          <a:bodyPr>
            <a:normAutofit/>
          </a:bodyPr>
          <a:lstStyle/>
          <a:p>
            <a:r>
              <a:rPr lang="id-ID" b="1" i="0" dirty="0">
                <a:effectLst/>
                <a:latin typeface="Söhne"/>
              </a:rPr>
              <a:t>Kesimpulan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228A7-9F3C-DCFB-24A2-752322F57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342" y="2124072"/>
            <a:ext cx="9568009" cy="3080191"/>
          </a:xfrm>
        </p:spPr>
        <p:txBody>
          <a:bodyPr>
            <a:normAutofit fontScale="77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sv-SE" sz="3600" b="0" i="0" dirty="0">
                <a:solidFill>
                  <a:schemeClr val="tx1"/>
                </a:solidFill>
                <a:effectLst/>
                <a:latin typeface="Söhne"/>
              </a:rPr>
              <a:t>Whitebox Testing dan Unit Testing penting untuk perangkat lunak berkualitas.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v-SE" sz="3600" b="0" i="0" dirty="0">
                <a:solidFill>
                  <a:schemeClr val="tx1"/>
                </a:solidFill>
                <a:effectLst/>
                <a:latin typeface="Söhne"/>
              </a:rPr>
              <a:t>Unit Testing adalah bentuk penting dari Whitebox Testing.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v-SE" sz="3600" b="0" i="0" dirty="0">
                <a:solidFill>
                  <a:schemeClr val="tx1"/>
                </a:solidFill>
                <a:effectLst/>
                <a:latin typeface="Söhne"/>
              </a:rPr>
              <a:t>Python menyediakan alat dan konvensi untuk pengujian.</a:t>
            </a:r>
            <a:endParaRPr lang="id-ID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895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20FE-BEBB-C3F4-65EE-2A347495F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599" y="651020"/>
            <a:ext cx="8791575" cy="1135577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REFERENSI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228A7-9F3C-DCFB-24A2-752322F57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342" y="2124072"/>
            <a:ext cx="9568009" cy="3080191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sv-SE" sz="3600" b="0" i="0" dirty="0">
                <a:solidFill>
                  <a:schemeClr val="tx1"/>
                </a:solidFill>
                <a:effectLst/>
                <a:latin typeface="Söhne"/>
                <a:hlinkClick r:id="rId2"/>
              </a:rPr>
              <a:t>https://revou.co/kosakata/white-box-testing</a:t>
            </a:r>
            <a:endParaRPr lang="sv-SE" sz="36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d-ID" sz="3600" dirty="0">
                <a:solidFill>
                  <a:schemeClr val="tx1"/>
                </a:solidFill>
                <a:hlinkClick r:id="rId3"/>
              </a:rPr>
              <a:t>https://www.dicoding.com/blog/white-box-testing/</a:t>
            </a:r>
            <a:endParaRPr lang="en-US" sz="3600" dirty="0">
              <a:solidFill>
                <a:schemeClr val="tx1"/>
              </a:solidFill>
            </a:endParaRPr>
          </a:p>
          <a:p>
            <a:endParaRPr lang="id-ID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927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112</TotalTime>
  <Words>166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Bahnschrift</vt:lpstr>
      <vt:lpstr>Rosa Sans</vt:lpstr>
      <vt:lpstr>Söhne</vt:lpstr>
      <vt:lpstr>Tw Cen MT</vt:lpstr>
      <vt:lpstr>Wingdings</vt:lpstr>
      <vt:lpstr>Circuit</vt:lpstr>
      <vt:lpstr>Whitebox Testing dan Unit Testing</vt:lpstr>
      <vt:lpstr>Apa itu Whitebox Testing? </vt:lpstr>
      <vt:lpstr>FUNGSI Whitebox Testing? </vt:lpstr>
      <vt:lpstr>Teknik Whitebox Testing</vt:lpstr>
      <vt:lpstr>Unit Testing di Python</vt:lpstr>
      <vt:lpstr>Unit Testing Best Practices</vt:lpstr>
      <vt:lpstr>Whitebox Testing Best Practices</vt:lpstr>
      <vt:lpstr>Kesimpulan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Whitebox Testing dan Unit Testing</dc:title>
  <dc:creator>LENOVO</dc:creator>
  <cp:lastModifiedBy>LENOVO</cp:lastModifiedBy>
  <cp:revision>2</cp:revision>
  <dcterms:created xsi:type="dcterms:W3CDTF">2023-11-02T14:30:54Z</dcterms:created>
  <dcterms:modified xsi:type="dcterms:W3CDTF">2023-11-03T13:56:49Z</dcterms:modified>
</cp:coreProperties>
</file>