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80" r:id="rId8"/>
    <p:sldId id="283" r:id="rId9"/>
    <p:sldId id="282" r:id="rId10"/>
    <p:sldId id="281" r:id="rId11"/>
    <p:sldId id="266" r:id="rId12"/>
    <p:sldId id="284" r:id="rId13"/>
    <p:sldId id="285" r:id="rId14"/>
    <p:sldId id="271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5056D838-DBF6-44C4-8B8E-84273C995F40}" type="datetime1">
              <a:rPr lang="es-ES" smtClean="0"/>
              <a:t>10/11/2024</a:t>
            </a:fld>
            <a:endParaRPr lang="es-ES" dirty="0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8EEFA9E-C190-4F5C-8394-BD5F1CD55C0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C9A01CF1-3C85-428C-9D6E-36B400D39B31}" type="datetime1">
              <a:rPr lang="es-ES" smtClean="0"/>
              <a:t>10/11/2024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editar los estilos del texto maestro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2289C57-55D7-40A4-A101-E74FAC7A092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rtlCol="0" anchor="ctr">
            <a:noAutofit/>
          </a:bodyPr>
          <a:lstStyle>
            <a:lvl1pPr algn="l">
              <a:defRPr lang="es-ES" sz="3600" spc="150" baseline="0"/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es-E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sp>
        <p:nvSpPr>
          <p:cNvPr id="3" name="Marcador de posición de contenido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s-ES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posición de tab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tabla</a:t>
            </a:r>
            <a:endParaRPr lang="es-ES" dirty="0"/>
          </a:p>
        </p:txBody>
      </p:sp>
      <p:sp>
        <p:nvSpPr>
          <p:cNvPr id="10" name="Marcador de posición de pie de página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1" name="Marcador de posición de número de diapositiva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es-E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s-ES"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s-ES"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s-ES"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s-ES"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es-E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7" name="Marcador de posición de contenido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s-ES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posición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rtlCol="0" anchor="b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sp>
        <p:nvSpPr>
          <p:cNvPr id="8" name="Marcador de posición de tab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tabla</a:t>
            </a:r>
            <a:endParaRPr lang="es-ES" dirty="0"/>
          </a:p>
        </p:txBody>
      </p:sp>
      <p:sp>
        <p:nvSpPr>
          <p:cNvPr id="6" name="Marcador de posición de pie de página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7" name="Marcador de posición de número de diapositiva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es-ES"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el subtítulo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Marcador de posición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1" name="Marcador de posición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es-ES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es-ES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es-ES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es-ES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es-ES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es-ES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sp>
        <p:nvSpPr>
          <p:cNvPr id="3" name="Marcador de posición de contenido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s-ES"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posición de pie de página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6" name="Marcador de posición de número de diapositiva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es-E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7" name="Marcador de posición de contenido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s-ES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es-E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9" name="Marcador de posición de contenido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s-ES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3" name="Marcador de posición de pie de página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4" name="Marcador de posición de número de diapositiva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Marcador de posición de texto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s-E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5" name="Marcador de posición de contenido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es-ES"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es-ES"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es-ES"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es-ES"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7" name="Marcador de posición de texto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s-E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3" name="Marcador de posición de contenido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s-ES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9" name="Marcador de posición de pie de página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0" name="Marcador de posición de número de diapositiva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posición de número de diapositiva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8" name="Marcador de posición de contenido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s-ES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editar el estilo del título maestro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editar los estilos del texto maestro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5407960" cy="3200400"/>
          </a:xfrm>
        </p:spPr>
        <p:txBody>
          <a:bodyPr rtlCol="0" anchor="ctr"/>
          <a:lstStyle>
            <a:defPPr>
              <a:defRPr lang="es-ES"/>
            </a:defPPr>
          </a:lstStyle>
          <a:p>
            <a:pPr algn="ctr" rtl="0"/>
            <a:r>
              <a:rPr lang="es-ES" sz="3200" dirty="0"/>
              <a:t>ANÁLISIS ESTRATEGICO SECTOR SUPERMERCADOS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rtlCol="0" anchor="b"/>
          <a:lstStyle>
            <a:defPPr>
              <a:defRPr lang="es-ES"/>
            </a:defPPr>
          </a:lstStyle>
          <a:p>
            <a:pPr rtl="0"/>
            <a:r>
              <a:rPr lang="es-ES" dirty="0"/>
              <a:t>Métricas de interacción de habla</a:t>
            </a:r>
          </a:p>
        </p:txBody>
      </p:sp>
      <p:graphicFrame>
        <p:nvGraphicFramePr>
          <p:cNvPr id="13" name="Marcador de posición de tabla 2">
            <a:extLst>
              <a:ext uri="{FF2B5EF4-FFF2-40B4-BE49-F238E27FC236}">
                <a16:creationId xmlns:a16="http://schemas.microsoft.com/office/drawing/2014/main" id="{4A94C7BE-6E60-66F0-EFD4-2F452B0D743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224246859"/>
              </p:ext>
            </p:extLst>
          </p:nvPr>
        </p:nvGraphicFramePr>
        <p:xfrm>
          <a:off x="838200" y="2111375"/>
          <a:ext cx="10515601" cy="367920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733347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dirty="0"/>
                        <a:t>FACTOR DE IMPACTO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/>
                        <a:t>MEDICIÓN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/>
                        <a:t>OBJETIVO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/>
                        <a:t>LOGRADO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31843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/>
                        <a:t>Interacción del público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dirty="0"/>
                        <a:t>Porcentaje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31843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/>
                        <a:t>Retención de conocimientos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/>
                        <a:t>Porcentaje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31843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dirty="0"/>
                        <a:t>Encuestas posteriores a la presentación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/>
                        <a:t>Calificación media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dirty="0"/>
                        <a:t>4,2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dirty="0"/>
                        <a:t>4,5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31843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dirty="0"/>
                        <a:t>Tasa de referencia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/>
                        <a:t>Porcentaje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710249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/>
                        <a:t>Oportunidades de colaboración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/>
                        <a:t>N.º de oportunidades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Marcador de posición de número de diapositiva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Brita Tamm</a:t>
            </a:r>
          </a:p>
          <a:p>
            <a:pPr rtl="0"/>
            <a:r>
              <a:rPr lang="es-ES"/>
              <a:t>502-555-0152</a:t>
            </a:r>
          </a:p>
          <a:p>
            <a:pPr rtl="0"/>
            <a:r>
              <a:rPr lang="es-ES"/>
              <a:t>brita@firstupconsultants.com</a:t>
            </a:r>
          </a:p>
          <a:p>
            <a:pPr rtl="0"/>
            <a:r>
              <a:rPr lang="es-ES"/>
              <a:t>www.firstupconsultants.com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índice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1. Objetivos del análisis</a:t>
            </a:r>
          </a:p>
          <a:p>
            <a:pPr rtl="0"/>
            <a:r>
              <a:rPr lang="es-ES" dirty="0"/>
              <a:t>2. Dashboard</a:t>
            </a:r>
          </a:p>
          <a:p>
            <a:pPr rtl="0"/>
            <a:r>
              <a:rPr lang="es-ES" dirty="0"/>
              <a:t>3. Resultados</a:t>
            </a:r>
          </a:p>
          <a:p>
            <a:pPr rtl="0"/>
            <a:r>
              <a:rPr lang="es-ES" dirty="0"/>
              <a:t>4. Next </a:t>
            </a:r>
            <a:r>
              <a:rPr lang="es-ES" dirty="0" err="1"/>
              <a:t>stapes</a:t>
            </a:r>
            <a:endParaRPr lang="es-ES" dirty="0"/>
          </a:p>
        </p:txBody>
      </p:sp>
      <p:sp>
        <p:nvSpPr>
          <p:cNvPr id="5" name="Marcador de posición de número de diapositiva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1. Objetivos del análisis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7774959" cy="3593271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lvl="1" rtl="0"/>
            <a:r>
              <a:rPr lang="es-ES" dirty="0"/>
              <a:t>Buscar oportunidades de negocio dentro del sector de supermercados.</a:t>
            </a:r>
          </a:p>
          <a:p>
            <a:pPr lvl="1" rtl="0"/>
            <a:r>
              <a:rPr lang="es-ES" dirty="0"/>
              <a:t>Análisis integral de la base de datos para aumentar el conocimiento sobre el sector.</a:t>
            </a:r>
          </a:p>
          <a:p>
            <a:pPr lvl="1" rtl="0"/>
            <a:r>
              <a:rPr lang="es-ES" dirty="0"/>
              <a:t>Aportar próximos pasos a seguir para mejorar el análisis de mercado.</a:t>
            </a:r>
          </a:p>
        </p:txBody>
      </p:sp>
      <p:sp>
        <p:nvSpPr>
          <p:cNvPr id="14" name="Marcador de posición de número de diapositiva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2. DASHBOARD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086099" cy="1917700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Entrega dinámica</a:t>
            </a:r>
          </a:p>
        </p:txBody>
      </p:sp>
      <p:sp>
        <p:nvSpPr>
          <p:cNvPr id="6" name="Marcador de posición de texto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2813049"/>
            <a:ext cx="3006012" cy="3238499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Aprenda a infundir energía en su entrega para dejar una impresión duradera</a:t>
            </a:r>
          </a:p>
          <a:p>
            <a:pPr rtl="0"/>
            <a:r>
              <a:rPr lang="es-ES" dirty="0"/>
              <a:t>Uno de los objetivos de una comunicación eficaz es motivar al público.</a:t>
            </a:r>
          </a:p>
        </p:txBody>
      </p:sp>
      <p:graphicFrame>
        <p:nvGraphicFramePr>
          <p:cNvPr id="10" name="Marcador de posición de tabla 2">
            <a:extLst>
              <a:ext uri="{FF2B5EF4-FFF2-40B4-BE49-F238E27FC236}">
                <a16:creationId xmlns:a16="http://schemas.microsoft.com/office/drawing/2014/main" id="{98ED67AF-B48B-F5F8-E2FD-1C98C42C4D5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797414802"/>
              </p:ext>
            </p:extLst>
          </p:nvPr>
        </p:nvGraphicFramePr>
        <p:xfrm>
          <a:off x="4216400" y="895350"/>
          <a:ext cx="7137404" cy="516832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29633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67951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464906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463355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810285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MÉTRICA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MEDICIÓN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OBJETIVO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839540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Asistencia del público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N.º de asistentes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839540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Duración de la interacción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Minutos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7640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Interacción de Preguntas y respuestas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N.º de preguntas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839540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Comentarios positivos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Porcentaje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199344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Tasa de retención de información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Porcentaje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Navegar por sesiones de Preguntas y respuestas</a:t>
            </a:r>
          </a:p>
        </p:txBody>
      </p:sp>
      <p:sp>
        <p:nvSpPr>
          <p:cNvPr id="13" name="Marcador de posición de texto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 rtlCol="0">
            <a:normAutofit fontScale="85000" lnSpcReduction="10000"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Preparación para preguntas</a:t>
            </a:r>
          </a:p>
        </p:txBody>
      </p:sp>
      <p:sp>
        <p:nvSpPr>
          <p:cNvPr id="36" name="Marcador de posición de contenido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2950962" cy="29071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Conocer el material con antelación</a:t>
            </a:r>
          </a:p>
          <a:p>
            <a:pPr rtl="0"/>
            <a:r>
              <a:rPr lang="es-ES" dirty="0"/>
              <a:t>Anticipar preguntas comunes</a:t>
            </a:r>
          </a:p>
          <a:p>
            <a:pPr rtl="0"/>
            <a:r>
              <a:rPr lang="es-ES" dirty="0"/>
              <a:t>Ensayar sus respuestas</a:t>
            </a:r>
          </a:p>
        </p:txBody>
      </p:sp>
      <p:sp>
        <p:nvSpPr>
          <p:cNvPr id="15" name="Marcador de posición de texto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Mantener la compostura</a:t>
            </a:r>
          </a:p>
          <a:p>
            <a:pPr rtl="0"/>
            <a:endParaRPr lang="es-ES" dirty="0"/>
          </a:p>
        </p:txBody>
      </p:sp>
      <p:sp>
        <p:nvSpPr>
          <p:cNvPr id="14" name="Marcador de posición de contenido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4880" y="3324859"/>
            <a:ext cx="6095999" cy="3031489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Mantener la compostura durante la sesión de preguntas y respuestas es esencial para proyectar confianza y autoridad. Tenga en cuenta los siguientes consejos para mantener la compostura:</a:t>
            </a:r>
          </a:p>
          <a:p>
            <a:pPr lvl="1" rtl="0"/>
            <a:r>
              <a:rPr lang="es-ES" dirty="0"/>
              <a:t>Permanecer tranquilo</a:t>
            </a:r>
          </a:p>
          <a:p>
            <a:pPr lvl="1" rtl="0"/>
            <a:r>
              <a:rPr lang="es-ES" dirty="0"/>
              <a:t>Escuchar activamente</a:t>
            </a:r>
          </a:p>
          <a:p>
            <a:pPr lvl="1" rtl="0"/>
            <a:r>
              <a:rPr lang="es-ES" dirty="0"/>
              <a:t>Pausar y reflexionar</a:t>
            </a:r>
          </a:p>
          <a:p>
            <a:pPr lvl="1" rtl="0"/>
            <a:r>
              <a:rPr lang="es-ES" dirty="0"/>
              <a:t>Mantener contacto ocular</a:t>
            </a:r>
          </a:p>
        </p:txBody>
      </p:sp>
      <p:sp>
        <p:nvSpPr>
          <p:cNvPr id="68" name="Marcador de posición de número de diapositiva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Técnicas de entrega efectivas</a:t>
            </a:r>
          </a:p>
        </p:txBody>
      </p:sp>
      <p:sp>
        <p:nvSpPr>
          <p:cNvPr id="12" name="Marcador de posición de texto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Modulación de voz</a:t>
            </a:r>
          </a:p>
        </p:txBody>
      </p:sp>
      <p:sp>
        <p:nvSpPr>
          <p:cNvPr id="35" name="Marcador de posición de contenido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4036267" cy="32342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Es una herramienta eficaz para hablar en público. Consiste en variar el tono, el timbre y el volumen para transmitir emociones, enfatizar puntos y mantener el interés:</a:t>
            </a:r>
          </a:p>
          <a:p>
            <a:pPr lvl="1" rtl="0"/>
            <a:r>
              <a:rPr lang="es-ES" dirty="0"/>
              <a:t>Variación del tono</a:t>
            </a:r>
          </a:p>
          <a:p>
            <a:pPr lvl="1" rtl="0"/>
            <a:r>
              <a:rPr lang="es-ES" dirty="0"/>
              <a:t>Inflexión del tono</a:t>
            </a:r>
          </a:p>
          <a:p>
            <a:pPr lvl="1" rtl="0"/>
            <a:r>
              <a:rPr lang="es-ES" dirty="0"/>
              <a:t>Control del volumen</a:t>
            </a:r>
          </a:p>
          <a:p>
            <a:pPr rtl="0"/>
            <a:endParaRPr lang="es-ES" dirty="0"/>
          </a:p>
        </p:txBody>
      </p:sp>
      <p:sp>
        <p:nvSpPr>
          <p:cNvPr id="14" name="Marcador de posición de texto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Idioma del cuerpo</a:t>
            </a:r>
          </a:p>
        </p:txBody>
      </p:sp>
      <p:sp>
        <p:nvSpPr>
          <p:cNvPr id="50" name="Marcador de posición de contenido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4103803" cy="32342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Un lenguaje corporal eficaz realza su mensaje, haciéndolo más impactante y memorable:</a:t>
            </a:r>
          </a:p>
          <a:p>
            <a:pPr lvl="1" rtl="0"/>
            <a:r>
              <a:rPr lang="es-ES" dirty="0"/>
              <a:t>Contacto visual significativo</a:t>
            </a:r>
          </a:p>
          <a:p>
            <a:pPr lvl="1" rtl="0"/>
            <a:r>
              <a:rPr lang="es-ES" dirty="0"/>
              <a:t>Gestos intencionados</a:t>
            </a:r>
          </a:p>
          <a:p>
            <a:pPr lvl="1" rtl="0"/>
            <a:r>
              <a:rPr lang="es-ES" dirty="0"/>
              <a:t>Mantener una buena postura</a:t>
            </a:r>
          </a:p>
          <a:p>
            <a:pPr lvl="1" rtl="0"/>
            <a:r>
              <a:rPr lang="es-ES" dirty="0"/>
              <a:t>Controlar las expresiones</a:t>
            </a:r>
          </a:p>
        </p:txBody>
      </p:sp>
      <p:sp>
        <p:nvSpPr>
          <p:cNvPr id="8" name="Marcador de posición de número de diapositiva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Impacto del discurso</a:t>
            </a:r>
          </a:p>
        </p:txBody>
      </p:sp>
      <p:pic>
        <p:nvPicPr>
          <p:cNvPr id="47" name="Marcador de posición de imagen 46" descr="Una persona sonriendo con una sombra en la pared">
            <a:extLst>
              <a:ext uri="{FF2B5EF4-FFF2-40B4-BE49-F238E27FC236}">
                <a16:creationId xmlns:a16="http://schemas.microsoft.com/office/drawing/2014/main" id="{F55BC7A4-EE4B-7EFC-C325-408D66C3CB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2" r="112"/>
          <a:stretch/>
        </p:blipFill>
        <p:spPr>
          <a:xfrm>
            <a:off x="-28230" y="-9144"/>
            <a:ext cx="5481955" cy="6876288"/>
          </a:xfrm>
        </p:spPr>
      </p:pic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8</a:t>
            </a:fld>
            <a:endParaRPr lang="es-ES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Su capacidad para comunicar eficazmente dejará un impacto duradero en el público.</a:t>
            </a:r>
          </a:p>
          <a:p>
            <a:pPr rtl="0"/>
            <a:r>
              <a:rPr lang="es-ES" dirty="0"/>
              <a:t>Comunicar con eficacia no solo implica transmitir un mensaje, sino también conectar con las experiencias, valores y emociones de quienes nos escuchan. 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rtlCol="0" anchor="b"/>
          <a:lstStyle>
            <a:defPPr>
              <a:defRPr lang="es-ES"/>
            </a:defPPr>
          </a:lstStyle>
          <a:p>
            <a:pPr rtl="0"/>
            <a:r>
              <a:rPr lang="es-ES" dirty="0"/>
              <a:t>Consejos y conclusiones finales</a:t>
            </a:r>
          </a:p>
        </p:txBody>
      </p:sp>
      <p:sp>
        <p:nvSpPr>
          <p:cNvPr id="6" name="Marcador de posición de texto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La práctica hace al maestro</a:t>
            </a:r>
          </a:p>
        </p:txBody>
      </p:sp>
      <p:sp>
        <p:nvSpPr>
          <p:cNvPr id="20" name="Marcador de posición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6756919" cy="3032733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Ensayo coherente</a:t>
            </a:r>
          </a:p>
          <a:p>
            <a:pPr lvl="1" rtl="0"/>
            <a:r>
              <a:rPr lang="es-ES" dirty="0"/>
              <a:t>Reforzar la familiaridad</a:t>
            </a:r>
          </a:p>
          <a:p>
            <a:pPr rtl="0"/>
            <a:r>
              <a:rPr lang="es-ES" dirty="0"/>
              <a:t>Refinar el estilo de entrega</a:t>
            </a:r>
          </a:p>
          <a:p>
            <a:pPr lvl="1" rtl="0"/>
            <a:r>
              <a:rPr lang="es-ES" dirty="0"/>
              <a:t>Ritmo, tono y énfasis</a:t>
            </a:r>
          </a:p>
          <a:p>
            <a:pPr rtl="0"/>
            <a:r>
              <a:rPr lang="es-ES" dirty="0"/>
              <a:t>Tiempos y transiciones</a:t>
            </a:r>
          </a:p>
          <a:p>
            <a:pPr lvl="1" rtl="0"/>
            <a:r>
              <a:rPr lang="es-ES" dirty="0"/>
              <a:t>Objetivo para una entrega profesional y sin fisuras</a:t>
            </a:r>
          </a:p>
          <a:p>
            <a:pPr rtl="0"/>
            <a:r>
              <a:rPr lang="es-ES" dirty="0"/>
              <a:t>Practicar con público</a:t>
            </a:r>
          </a:p>
          <a:p>
            <a:pPr lvl="1" rtl="0"/>
            <a:r>
              <a:rPr lang="es-ES" dirty="0"/>
              <a:t>Pedir a los compañeros que escuchen y den su opinión</a:t>
            </a:r>
          </a:p>
          <a:p>
            <a:pPr rtl="0"/>
            <a:endParaRPr lang="es-ES" dirty="0"/>
          </a:p>
        </p:txBody>
      </p:sp>
      <p:sp>
        <p:nvSpPr>
          <p:cNvPr id="34" name="Marcador de posición de texto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Seguir mejorando</a:t>
            </a:r>
          </a:p>
        </p:txBody>
      </p:sp>
      <p:sp>
        <p:nvSpPr>
          <p:cNvPr id="35" name="Marcador de posición de contenido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7107" y="3164867"/>
            <a:ext cx="3943627" cy="3032733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Buscar comentarios</a:t>
            </a:r>
          </a:p>
          <a:p>
            <a:pPr rtl="0"/>
            <a:r>
              <a:rPr lang="es-ES" dirty="0"/>
              <a:t>Reflejar el rendimiento</a:t>
            </a:r>
          </a:p>
          <a:p>
            <a:pPr rtl="0"/>
            <a:r>
              <a:rPr lang="es-ES" dirty="0"/>
              <a:t>Explorar nuevas técnicas</a:t>
            </a:r>
          </a:p>
          <a:p>
            <a:pPr rtl="0"/>
            <a:r>
              <a:rPr lang="es-ES" dirty="0"/>
              <a:t>Establecer objetivos personales</a:t>
            </a:r>
          </a:p>
          <a:p>
            <a:pPr rtl="0"/>
            <a:r>
              <a:rPr lang="es-ES" dirty="0"/>
              <a:t>Iterar y adaptar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7042_TF67328976_Win32" id="{8EF836EE-44CF-4A7F-880A-1B08916CFA9E}" vid="{B5EBDFC0-B2E4-43EF-A88C-203D6A308E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purl.org/dc/terms/"/>
    <ds:schemaRef ds:uri="230e9df3-be65-4c73-a93b-d1236ebd677e"/>
    <ds:schemaRef ds:uri="http://purl.org/dc/elements/1.1/"/>
    <ds:schemaRef ds:uri="http://schemas.microsoft.com/sharepoint/v3"/>
    <ds:schemaRef ds:uri="16c05727-aa75-4e4a-9b5f-8a80a1165891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{FC00484F-6358-4DB5-BB9A-393E51A89EE0}tf67328976_win32</Template>
  <TotalTime>28</TotalTime>
  <Words>469</Words>
  <Application>Microsoft Office PowerPoint</Application>
  <PresentationFormat>Panorámica</PresentationFormat>
  <Paragraphs>130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Tema de Office</vt:lpstr>
      <vt:lpstr>ANÁLISIS ESTRATEGICO SECTOR SUPERMERCADOS</vt:lpstr>
      <vt:lpstr>índice</vt:lpstr>
      <vt:lpstr>1. Objetivos del análisis</vt:lpstr>
      <vt:lpstr>2. DASHBOARD</vt:lpstr>
      <vt:lpstr>Entrega dinámica</vt:lpstr>
      <vt:lpstr>Navegar por sesiones de Preguntas y respuestas</vt:lpstr>
      <vt:lpstr>Técnicas de entrega efectivas</vt:lpstr>
      <vt:lpstr>Impacto del discurso</vt:lpstr>
      <vt:lpstr>Consejos y conclusiones finales</vt:lpstr>
      <vt:lpstr>Métricas de interacción de habla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alberto arguello revilla</dc:creator>
  <cp:lastModifiedBy>alberto arguello revilla</cp:lastModifiedBy>
  <cp:revision>1</cp:revision>
  <dcterms:created xsi:type="dcterms:W3CDTF">2024-11-10T15:46:42Z</dcterms:created>
  <dcterms:modified xsi:type="dcterms:W3CDTF">2024-11-10T16:15:14Z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