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1" d="100"/>
          <a:sy n="111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55811-51DA-984B-8688-61467F515D00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B6C66-0661-4047-A0FE-68E7D7A58E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B6C66-0661-4047-A0FE-68E7D7A58E1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88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1C57-5BC9-1042-ACA5-E1537607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03E01-A366-384A-8847-C2A9ACE0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CC7A-79A7-D04E-9F01-07D8B645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8FF3-AA51-4A4A-A4D7-969B631C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0013-E36E-C64D-ACD0-F4F86DC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94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783F-11F7-3441-8DB6-4E1B6BDC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2C293-5757-B34E-8276-6B2B39AFC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86E9-1AE1-2545-B8C5-AF41F33B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89F1-F8A8-4E43-9D6A-B7E211B4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4FDC-83D8-3E4B-91C5-098F7E29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56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3669E-89CD-8642-8D8D-3FE42578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D488-4980-4D47-B3C7-CFB3D55F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53DC-C4F4-AE41-B220-F1E504DF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59D2-ED2A-A34C-B24A-7327090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D24F-3926-BC4C-A80B-03194ED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872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D48-A076-024A-B979-10CEBCB0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D102-048A-F241-8FF5-B91FFC75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4DD2-5EAE-644D-8C72-2884C398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8E36-F6A5-994C-A751-19CF4176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AFD6-4969-8E45-8C1E-83B9C868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18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9C0B-2EE8-3C4B-8CEE-95BE034A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CEAE-EEB8-6B41-8F3F-4A707009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1C8-4A0A-854C-B447-AC2B8DEF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554A-4CD4-9642-B06D-B2359306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72E2-64B2-A64D-89B3-BA5DC2D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298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3BFE-5187-1046-A706-F765EDA3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581F-A75B-724B-B28A-7FCCBE28E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68F5-1A6B-4C48-AC97-2FC23247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4778-D263-944E-9F01-9C385AC3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6C67-A166-0848-B7E4-9252478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5335-B3BC-C940-8EF4-588ACEC5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818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6015-1076-A140-A7C9-CC1734BF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F950-5D2C-DD41-86F9-A36A7D84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91B5-87A4-2A43-8929-1FFCF0B8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D0EBB-674C-9E45-9C08-D612F073C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18188-C024-604F-846E-F92DE98CD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1B10C-FF84-F342-8DEB-EC36AD1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92BA4-A6F5-C74F-8B1F-432F32C7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9D504-677D-5A4B-9E6F-DC852FAB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7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BC35-B322-1646-A7D5-16E76B3E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AA8E1-DF2B-EB42-8F9F-440F0361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F94AF-6525-9148-BA72-962402BC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EA02-049C-B246-AEBE-05FAA16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650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9FCA-179B-B146-95F4-41214CD5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00BCD-FF35-F84C-A6C4-C18F4FFB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2398E-70D1-8641-8E90-B1C8D31C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14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1CE5-4F76-5349-9566-F5ACBD4C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91EE-3F28-D246-8B5D-63230411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A2A6-5380-0343-8264-ECDD6B4B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1006-0EB2-264F-B159-76AE6635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F3845-E67D-EC43-87E9-70E097A6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AB2D-7EE9-6240-B0D0-BD08643D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41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3983-237E-3D41-951C-E74AFA5A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B4FD5-321F-E640-A278-A54A2080A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CE72-08B8-1149-ACB8-EB94AE35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BABF4-C009-4448-8A90-CB7A58DA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F550-C6AC-604A-A060-B41BB802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219B-5259-7649-87DC-249731FF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97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D8A20-9922-CA47-855C-76D91FC6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4400-1756-8C4B-97C0-089AC50E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86F6-BC73-244E-B7B8-9C65045B0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917D-C100-0046-B1E1-FBD2234BE424}" type="datetimeFigureOut">
              <a:rPr lang="en-CH" smtClean="0"/>
              <a:t>29.12.20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D6CB-20B9-2C43-9E6C-BC894A48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A506-18E8-9A4F-9EB8-B43AABE64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EDD-D3AE-9348-A7CF-1000514AFB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230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48FDF-D238-2640-8238-940CF8CF838E}"/>
              </a:ext>
            </a:extLst>
          </p:cNvPr>
          <p:cNvSpPr/>
          <p:nvPr/>
        </p:nvSpPr>
        <p:spPr>
          <a:xfrm>
            <a:off x="-11229" y="94484"/>
            <a:ext cx="12192000" cy="664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Automated ADE detection from electronic medical records using NLP</a:t>
            </a:r>
            <a:endParaRPr lang="en-CH" sz="2400" b="1" dirty="0">
              <a:solidFill>
                <a:schemeClr val="accent5">
                  <a:lumMod val="50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FB670-AFF0-1540-BBEC-6B3A44269473}"/>
              </a:ext>
            </a:extLst>
          </p:cNvPr>
          <p:cNvSpPr/>
          <p:nvPr/>
        </p:nvSpPr>
        <p:spPr>
          <a:xfrm>
            <a:off x="0" y="6143507"/>
            <a:ext cx="12192000" cy="614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59386-EE44-9248-B5E1-6CC4E2D0CAAF}"/>
              </a:ext>
            </a:extLst>
          </p:cNvPr>
          <p:cNvSpPr txBox="1"/>
          <p:nvPr/>
        </p:nvSpPr>
        <p:spPr>
          <a:xfrm>
            <a:off x="778476" y="6198097"/>
            <a:ext cx="1078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</a:t>
            </a:r>
            <a:r>
              <a:rPr lang="en-CH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icola.colic@uzh.ch</a:t>
            </a:r>
            <a:r>
              <a:rPr lang="en-CH" sz="1600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en-CH" sz="1600" dirty="0">
                <a:solidFill>
                  <a:schemeClr val="bg1"/>
                </a:solidFill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Beeler, Csajka, Foufi, Gaspar, Le Pogam, Lisibach, Lovis, Lutters, Rinaldi</a:t>
            </a:r>
          </a:p>
          <a:p>
            <a:pPr algn="r"/>
            <a:r>
              <a:rPr lang="en-GB" sz="1200" i="1" dirty="0">
                <a:solidFill>
                  <a:schemeClr val="bg1"/>
                </a:solidFill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c</a:t>
            </a:r>
            <a:r>
              <a:rPr lang="en-CH" sz="1200" i="1" dirty="0">
                <a:solidFill>
                  <a:schemeClr val="bg1"/>
                </a:solidFill>
                <a:latin typeface="DEJAVU SANS CONDENSED" panose="020B0603030804020204" pitchFamily="34" charset="0"/>
                <a:ea typeface="DEJAVU SANS CONDENSED" panose="020B0603030804020204" pitchFamily="34" charset="0"/>
                <a:cs typeface="DEJAVU SANS CONDENSED" panose="020B0603030804020204" pitchFamily="34" charset="0"/>
              </a:rPr>
              <a:t>heck the QR code for the full paper and  full list of associations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E2444E9-3AB2-8041-938C-0316D297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" y="5961925"/>
            <a:ext cx="1619863" cy="971285"/>
          </a:xfrm>
          <a:prstGeom prst="rect">
            <a:avLst/>
          </a:prstGeom>
        </p:spPr>
      </p:pic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C35549BA-81AB-2746-9E0E-2DE547964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5924" y="6148669"/>
            <a:ext cx="614847" cy="6148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0738A1-69E6-0943-81D2-07B10C6ABE55}"/>
              </a:ext>
            </a:extLst>
          </p:cNvPr>
          <p:cNvSpPr txBox="1"/>
          <p:nvPr/>
        </p:nvSpPr>
        <p:spPr>
          <a:xfrm>
            <a:off x="343151" y="1065826"/>
            <a:ext cx="49138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800" i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SwissMADE is the first Swiss project to use electronic patient records. We employed the dictionary-based entity recognizer OGER to extract drug and diagnose mentions.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72281D-0C93-CC41-A50E-418447EB3D8A}"/>
              </a:ext>
            </a:extLst>
          </p:cNvPr>
          <p:cNvSpPr/>
          <p:nvPr/>
        </p:nvSpPr>
        <p:spPr>
          <a:xfrm>
            <a:off x="5350476" y="3537947"/>
            <a:ext cx="3240000" cy="244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F9C40-6335-F34E-BAF9-67198A256FA2}"/>
              </a:ext>
            </a:extLst>
          </p:cNvPr>
          <p:cNvSpPr/>
          <p:nvPr/>
        </p:nvSpPr>
        <p:spPr>
          <a:xfrm>
            <a:off x="5350476" y="918091"/>
            <a:ext cx="3240000" cy="24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73343-370A-6B4E-9CA4-60541F45545B}"/>
              </a:ext>
            </a:extLst>
          </p:cNvPr>
          <p:cNvSpPr/>
          <p:nvPr/>
        </p:nvSpPr>
        <p:spPr>
          <a:xfrm>
            <a:off x="8777383" y="3530799"/>
            <a:ext cx="3240000" cy="244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EA7AD-CDA8-6340-926A-F75B40D9853F}"/>
              </a:ext>
            </a:extLst>
          </p:cNvPr>
          <p:cNvSpPr/>
          <p:nvPr/>
        </p:nvSpPr>
        <p:spPr>
          <a:xfrm>
            <a:off x="8777383" y="910943"/>
            <a:ext cx="3240000" cy="24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456FF-94D9-DD41-8B25-A2FBEE9F996B}"/>
              </a:ext>
            </a:extLst>
          </p:cNvPr>
          <p:cNvSpPr txBox="1"/>
          <p:nvPr/>
        </p:nvSpPr>
        <p:spPr>
          <a:xfrm>
            <a:off x="5350476" y="927816"/>
            <a:ext cx="324000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600" dirty="0">
                <a:solidFill>
                  <a:schemeClr val="accent5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Extraction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07D0B9-D50D-C94B-B869-9D191F838971}"/>
              </a:ext>
            </a:extLst>
          </p:cNvPr>
          <p:cNvCxnSpPr>
            <a:cxnSpLocks/>
          </p:cNvCxnSpPr>
          <p:nvPr/>
        </p:nvCxnSpPr>
        <p:spPr>
          <a:xfrm>
            <a:off x="5397202" y="1245924"/>
            <a:ext cx="309189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0A767C-7DA9-A847-AC99-471728988616}"/>
              </a:ext>
            </a:extLst>
          </p:cNvPr>
          <p:cNvSpPr txBox="1"/>
          <p:nvPr/>
        </p:nvSpPr>
        <p:spPr>
          <a:xfrm>
            <a:off x="8777383" y="907370"/>
            <a:ext cx="324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600" dirty="0">
                <a:solidFill>
                  <a:schemeClr val="accent5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Anonymization (per category)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C8FD86-909C-764B-88FC-52F12C38B84D}"/>
              </a:ext>
            </a:extLst>
          </p:cNvPr>
          <p:cNvCxnSpPr>
            <a:cxnSpLocks/>
          </p:cNvCxnSpPr>
          <p:nvPr/>
        </p:nvCxnSpPr>
        <p:spPr>
          <a:xfrm>
            <a:off x="8824109" y="1225478"/>
            <a:ext cx="309189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DE6853-6049-9A4F-B7F5-5AE9D0D47526}"/>
              </a:ext>
            </a:extLst>
          </p:cNvPr>
          <p:cNvSpPr txBox="1"/>
          <p:nvPr/>
        </p:nvSpPr>
        <p:spPr>
          <a:xfrm>
            <a:off x="5350476" y="3540106"/>
            <a:ext cx="324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600" dirty="0">
                <a:solidFill>
                  <a:schemeClr val="bg1">
                    <a:lumMod val="9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Automatic Annotation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8E8AAF-F3C1-EA41-9FB6-7311777A97E9}"/>
              </a:ext>
            </a:extLst>
          </p:cNvPr>
          <p:cNvCxnSpPr>
            <a:cxnSpLocks/>
          </p:cNvCxnSpPr>
          <p:nvPr/>
        </p:nvCxnSpPr>
        <p:spPr>
          <a:xfrm>
            <a:off x="5397202" y="3858214"/>
            <a:ext cx="309189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D771FC-B290-E241-A377-F4497D872496}"/>
              </a:ext>
            </a:extLst>
          </p:cNvPr>
          <p:cNvSpPr txBox="1"/>
          <p:nvPr/>
        </p:nvSpPr>
        <p:spPr>
          <a:xfrm>
            <a:off x="8777383" y="3537270"/>
            <a:ext cx="324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600" dirty="0">
                <a:solidFill>
                  <a:schemeClr val="bg1">
                    <a:lumMod val="9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Manual Annotation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42535E-F216-0744-8E29-1464379D8B7F}"/>
              </a:ext>
            </a:extLst>
          </p:cNvPr>
          <p:cNvCxnSpPr>
            <a:cxnSpLocks/>
          </p:cNvCxnSpPr>
          <p:nvPr/>
        </p:nvCxnSpPr>
        <p:spPr>
          <a:xfrm>
            <a:off x="8824109" y="3855378"/>
            <a:ext cx="309189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40B172-EBB9-FE4D-99EF-D7DA3020326A}"/>
              </a:ext>
            </a:extLst>
          </p:cNvPr>
          <p:cNvSpPr txBox="1"/>
          <p:nvPr/>
        </p:nvSpPr>
        <p:spPr>
          <a:xfrm>
            <a:off x="5335300" y="1269201"/>
            <a:ext cx="3239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Reports from patients who received antithrombotic drugs during hospital stay in one of the four hospitals below longer than 24 hours, aged 65 and older, between 2015 and 2016.</a:t>
            </a:r>
          </a:p>
        </p:txBody>
      </p:sp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1BF85AEB-E134-194F-8EE8-5D0AD0034E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582"/>
          <a:stretch/>
        </p:blipFill>
        <p:spPr>
          <a:xfrm>
            <a:off x="6117565" y="2270494"/>
            <a:ext cx="852244" cy="414599"/>
          </a:xfrm>
          <a:prstGeom prst="rect">
            <a:avLst/>
          </a:prstGeom>
        </p:spPr>
      </p:pic>
      <p:pic>
        <p:nvPicPr>
          <p:cNvPr id="43" name="Picture 42" descr="Logo, company name&#10;&#10;Description automatically generated">
            <a:extLst>
              <a:ext uri="{FF2B5EF4-FFF2-40B4-BE49-F238E27FC236}">
                <a16:creationId xmlns:a16="http://schemas.microsoft.com/office/drawing/2014/main" id="{10DF8F68-3E11-CC42-9B46-0A835322E3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647"/>
          <a:stretch/>
        </p:blipFill>
        <p:spPr>
          <a:xfrm>
            <a:off x="7017934" y="2282867"/>
            <a:ext cx="441780" cy="420644"/>
          </a:xfrm>
          <a:prstGeom prst="rect">
            <a:avLst/>
          </a:prstGeom>
        </p:spPr>
      </p:pic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58A859-D73B-F945-BED9-0DEFA940C2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962" b="-9707"/>
          <a:stretch/>
        </p:blipFill>
        <p:spPr>
          <a:xfrm>
            <a:off x="7568287" y="2295848"/>
            <a:ext cx="1020112" cy="4262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F0C594C-AFC3-7541-A3A7-ABCB0CF6AF85}"/>
              </a:ext>
            </a:extLst>
          </p:cNvPr>
          <p:cNvSpPr txBox="1"/>
          <p:nvPr/>
        </p:nvSpPr>
        <p:spPr>
          <a:xfrm>
            <a:off x="5342480" y="2727689"/>
            <a:ext cx="323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The paper describes the processing of </a:t>
            </a:r>
            <a:r>
              <a:rPr lang="en-CH" sz="1200" b="1" dirty="0">
                <a:solidFill>
                  <a:schemeClr val="accent5">
                    <a:lumMod val="50000"/>
                  </a:schemeClr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18 000 reports </a:t>
            </a:r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extracted from the University Hospital of Zurich (USZ).</a:t>
            </a:r>
          </a:p>
        </p:txBody>
      </p:sp>
      <p:pic>
        <p:nvPicPr>
          <p:cNvPr id="49" name="Picture 48" descr="Text&#10;&#10;Description automatically generated">
            <a:extLst>
              <a:ext uri="{FF2B5EF4-FFF2-40B4-BE49-F238E27FC236}">
                <a16:creationId xmlns:a16="http://schemas.microsoft.com/office/drawing/2014/main" id="{598FE667-2BD3-4D4D-B73F-6E0153C96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8152" y="2303056"/>
            <a:ext cx="702798" cy="363845"/>
          </a:xfrm>
          <a:prstGeom prst="rect">
            <a:avLst/>
          </a:prstGeom>
        </p:spPr>
      </p:pic>
      <p:pic>
        <p:nvPicPr>
          <p:cNvPr id="51" name="Picture 50" descr="Table&#10;&#10;Description automatically generated">
            <a:extLst>
              <a:ext uri="{FF2B5EF4-FFF2-40B4-BE49-F238E27FC236}">
                <a16:creationId xmlns:a16="http://schemas.microsoft.com/office/drawing/2014/main" id="{1483F6AC-F2BB-F543-AA42-0A8ADC650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7260" y="1283324"/>
            <a:ext cx="3091890" cy="19981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3A1148C-DF11-E047-BECE-97E6106329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406" r="31686" b="12376"/>
          <a:stretch/>
        </p:blipFill>
        <p:spPr>
          <a:xfrm>
            <a:off x="5443929" y="5023512"/>
            <a:ext cx="3045163" cy="8448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B371C0D-11C7-0944-880F-26134D874A79}"/>
              </a:ext>
            </a:extLst>
          </p:cNvPr>
          <p:cNvSpPr txBox="1"/>
          <p:nvPr/>
        </p:nvSpPr>
        <p:spPr>
          <a:xfrm>
            <a:off x="5335300" y="3896068"/>
            <a:ext cx="3239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H" sz="12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From structured patient data, dictionaries are generated of of drug and diagnose variations. These dictionaries are used by OGER to automatically annotate free text data.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063FB7-A773-1D43-9A86-4F05049D5001}"/>
              </a:ext>
            </a:extLst>
          </p:cNvPr>
          <p:cNvSpPr txBox="1"/>
          <p:nvPr/>
        </p:nvSpPr>
        <p:spPr>
          <a:xfrm>
            <a:off x="8762206" y="3878660"/>
            <a:ext cx="3239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H" sz="12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400 reports are automatically annotated by the Kantonsspital Baden (KSB) using the GATE annotation tool and a schema developed by all four hospitals together. </a:t>
            </a:r>
          </a:p>
          <a:p>
            <a:pPr algn="just"/>
            <a:endParaRPr lang="en-CH" sz="1200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  <a:p>
            <a:pPr algn="just"/>
            <a:endParaRPr lang="en-CH" sz="1200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  <a:p>
            <a:pPr algn="just"/>
            <a:endParaRPr lang="en-CH" sz="1200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  <a:p>
            <a:pPr algn="just"/>
            <a:endParaRPr lang="en-CH" sz="1200" dirty="0">
              <a:solidFill>
                <a:schemeClr val="bg1"/>
              </a:solidFill>
              <a:latin typeface="DejaVu Sans ExtraLight" panose="020B0203030804020204" pitchFamily="34" charset="0"/>
              <a:ea typeface="DejaVu Sans ExtraLight" panose="020B0203030804020204" pitchFamily="34" charset="0"/>
              <a:cs typeface="DejaVu Sans ExtraLight" panose="020B0203030804020204" pitchFamily="34" charset="0"/>
            </a:endParaRPr>
          </a:p>
          <a:p>
            <a:pPr algn="just"/>
            <a:r>
              <a:rPr lang="en-CH" sz="1200" dirty="0">
                <a:solidFill>
                  <a:schemeClr val="bg1"/>
                </a:solidFill>
                <a:latin typeface="DejaVu Sans ExtraLight" panose="020B0203030804020204" pitchFamily="34" charset="0"/>
                <a:ea typeface="DejaVu Sans ExtraLight" panose="020B0203030804020204" pitchFamily="34" charset="0"/>
                <a:cs typeface="DejaVu Sans ExtraLight" panose="020B0203030804020204" pitchFamily="34" charset="0"/>
              </a:rPr>
              <a:t>This data set will serve as an evaluation for our pipeline.</a:t>
            </a:r>
          </a:p>
        </p:txBody>
      </p:sp>
      <p:pic>
        <p:nvPicPr>
          <p:cNvPr id="60" name="Picture 5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47B20A-2D87-4948-9699-9FB5F7E2EB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2292" b="15969"/>
          <a:stretch/>
        </p:blipFill>
        <p:spPr>
          <a:xfrm>
            <a:off x="8847260" y="4874076"/>
            <a:ext cx="3074910" cy="6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206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DEJAVU SANS</vt:lpstr>
      <vt:lpstr>DEJAVU SANS CONDENSED</vt:lpstr>
      <vt:lpstr>DEJAVU SANS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Nicola.Colic</dc:creator>
  <cp:lastModifiedBy>Nicola.Colic</cp:lastModifiedBy>
  <cp:revision>11</cp:revision>
  <dcterms:created xsi:type="dcterms:W3CDTF">2020-12-29T12:33:11Z</dcterms:created>
  <dcterms:modified xsi:type="dcterms:W3CDTF">2020-12-29T17:56:44Z</dcterms:modified>
</cp:coreProperties>
</file>