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E0"/>
          </a:solidFill>
        </a:fill>
      </a:tcStyle>
    </a:wholeTbl>
    <a:band2H>
      <a:tcTxStyle b="def" i="def"/>
      <a:tcStyle>
        <a:tcBdr/>
        <a:fill>
          <a:solidFill>
            <a:srgbClr val="E6E7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1CB"/>
          </a:solidFill>
        </a:fill>
      </a:tcStyle>
    </a:wholeTbl>
    <a:band2H>
      <a:tcTxStyle b="def" i="def"/>
      <a:tcStyle>
        <a:tcBdr/>
        <a:fill>
          <a:solidFill>
            <a:srgbClr val="F8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E"/>
          </a:solidFill>
        </a:fill>
      </a:tcStyle>
    </a:wholeTbl>
    <a:band2H>
      <a:tcTxStyle b="def" i="def"/>
      <a:tcStyle>
        <a:tcBdr/>
        <a:fill>
          <a:solidFill>
            <a:srgbClr val="EE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10"/>
          <p:cNvSpPr/>
          <p:nvPr/>
        </p:nvSpPr>
        <p:spPr>
          <a:xfrm>
            <a:off x="0" y="1125537"/>
            <a:ext cx="12192001" cy="1"/>
          </a:xfrm>
          <a:prstGeom prst="line">
            <a:avLst/>
          </a:prstGeom>
          <a:ln w="15875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66" y="142875"/>
            <a:ext cx="1868489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 Box 9"/>
          <p:cNvSpPr txBox="1"/>
          <p:nvPr/>
        </p:nvSpPr>
        <p:spPr>
          <a:xfrm>
            <a:off x="911224" y="888487"/>
            <a:ext cx="733266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defRPr b="1" sz="1400"/>
            </a:lvl1pPr>
          </a:lstStyle>
          <a:p>
            <a:pPr/>
            <a:r>
              <a:t>Digital Society Initiative </a:t>
            </a:r>
          </a:p>
        </p:txBody>
      </p:sp>
      <p:pic>
        <p:nvPicPr>
          <p:cNvPr id="19" name="Bild 2" descr="Bild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5152" y="0"/>
            <a:ext cx="7968209" cy="113908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e du titre"/>
          <p:cNvSpPr txBox="1"/>
          <p:nvPr>
            <p:ph type="title"/>
          </p:nvPr>
        </p:nvSpPr>
        <p:spPr>
          <a:xfrm>
            <a:off x="911225" y="1989138"/>
            <a:ext cx="10369550" cy="1295401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1" name="Texte niveau 1…"/>
          <p:cNvSpPr txBox="1"/>
          <p:nvPr>
            <p:ph type="body" sz="half" idx="1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/>
          <p:nvPr>
            <p:ph type="sldNum" sz="quarter" idx="2"/>
          </p:nvPr>
        </p:nvSpPr>
        <p:spPr>
          <a:xfrm>
            <a:off x="11126812" y="6524625"/>
            <a:ext cx="153963" cy="1355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0"/>
          <p:cNvSpPr/>
          <p:nvPr/>
        </p:nvSpPr>
        <p:spPr>
          <a:xfrm>
            <a:off x="0" y="1125537"/>
            <a:ext cx="12192001" cy="1"/>
          </a:xfrm>
          <a:prstGeom prst="line">
            <a:avLst/>
          </a:prstGeom>
          <a:ln w="15875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66" y="142875"/>
            <a:ext cx="1868489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 Box 9"/>
          <p:cNvSpPr txBox="1"/>
          <p:nvPr/>
        </p:nvSpPr>
        <p:spPr>
          <a:xfrm>
            <a:off x="911224" y="888487"/>
            <a:ext cx="733266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defRPr b="1" sz="1400"/>
            </a:lvl1pPr>
          </a:lstStyle>
          <a:p>
            <a:pPr/>
            <a:r>
              <a:t>Digital Society Initiative </a:t>
            </a:r>
          </a:p>
        </p:txBody>
      </p:sp>
      <p:pic>
        <p:nvPicPr>
          <p:cNvPr id="40" name="Bild 2" descr="Bild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5152" y="0"/>
            <a:ext cx="7968209" cy="113908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42" name="Texte niveau 1…"/>
          <p:cNvSpPr txBox="1"/>
          <p:nvPr>
            <p:ph type="body" idx="1"/>
          </p:nvPr>
        </p:nvSpPr>
        <p:spPr>
          <a:xfrm>
            <a:off x="911225" y="2205039"/>
            <a:ext cx="10369550" cy="38877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3" name="Numéro de diapositive"/>
          <p:cNvSpPr txBox="1"/>
          <p:nvPr>
            <p:ph type="sldNum" sz="quarter" idx="2"/>
          </p:nvPr>
        </p:nvSpPr>
        <p:spPr>
          <a:xfrm>
            <a:off x="11126812" y="6524625"/>
            <a:ext cx="153963" cy="1355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10"/>
          <p:cNvSpPr/>
          <p:nvPr/>
        </p:nvSpPr>
        <p:spPr>
          <a:xfrm>
            <a:off x="0" y="1125537"/>
            <a:ext cx="12192001" cy="1"/>
          </a:xfrm>
          <a:prstGeom prst="line">
            <a:avLst/>
          </a:prstGeom>
          <a:ln w="15875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66" y="142875"/>
            <a:ext cx="1868489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ext Box 9"/>
          <p:cNvSpPr txBox="1"/>
          <p:nvPr/>
        </p:nvSpPr>
        <p:spPr>
          <a:xfrm>
            <a:off x="911224" y="888487"/>
            <a:ext cx="733266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defRPr b="1" sz="1400"/>
            </a:lvl1pPr>
          </a:lstStyle>
          <a:p>
            <a:pPr/>
            <a:r>
              <a:t>Digital Society Initiative </a:t>
            </a:r>
          </a:p>
        </p:txBody>
      </p:sp>
      <p:pic>
        <p:nvPicPr>
          <p:cNvPr id="53" name="Bild 2" descr="Bild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5152" y="0"/>
            <a:ext cx="7968209" cy="113908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55" name="Texte niveau 1…"/>
          <p:cNvSpPr txBox="1"/>
          <p:nvPr>
            <p:ph type="body" sz="half" idx="1"/>
          </p:nvPr>
        </p:nvSpPr>
        <p:spPr>
          <a:xfrm>
            <a:off x="911225" y="2205039"/>
            <a:ext cx="5005388" cy="38877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6" name="Numéro de diapositive"/>
          <p:cNvSpPr txBox="1"/>
          <p:nvPr>
            <p:ph type="sldNum" sz="quarter" idx="2"/>
          </p:nvPr>
        </p:nvSpPr>
        <p:spPr>
          <a:xfrm>
            <a:off x="11126812" y="6524625"/>
            <a:ext cx="153963" cy="1355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0"/>
          <p:cNvSpPr/>
          <p:nvPr/>
        </p:nvSpPr>
        <p:spPr>
          <a:xfrm>
            <a:off x="0" y="1125537"/>
            <a:ext cx="12192001" cy="1"/>
          </a:xfrm>
          <a:prstGeom prst="line">
            <a:avLst/>
          </a:prstGeom>
          <a:ln w="15875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66" y="142875"/>
            <a:ext cx="1868489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ext Box 9"/>
          <p:cNvSpPr txBox="1"/>
          <p:nvPr/>
        </p:nvSpPr>
        <p:spPr>
          <a:xfrm>
            <a:off x="911224" y="888487"/>
            <a:ext cx="733266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defRPr b="1" sz="1400"/>
            </a:lvl1pPr>
          </a:lstStyle>
          <a:p>
            <a:pPr/>
            <a:r>
              <a:t>Digital Society Initiative </a:t>
            </a:r>
          </a:p>
        </p:txBody>
      </p:sp>
      <p:pic>
        <p:nvPicPr>
          <p:cNvPr id="66" name="Bild 2" descr="Bild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5152" y="0"/>
            <a:ext cx="7968209" cy="113908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11126812" y="6524625"/>
            <a:ext cx="153963" cy="1355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ildplatzhalter 7"/>
          <p:cNvSpPr/>
          <p:nvPr>
            <p:ph type="pic" idx="13"/>
          </p:nvPr>
        </p:nvSpPr>
        <p:spPr>
          <a:xfrm>
            <a:off x="192089" y="188912"/>
            <a:ext cx="11807825" cy="648017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10"/>
          <p:cNvSpPr/>
          <p:nvPr/>
        </p:nvSpPr>
        <p:spPr>
          <a:xfrm>
            <a:off x="0" y="1125537"/>
            <a:ext cx="12192001" cy="1"/>
          </a:xfrm>
          <a:prstGeom prst="line">
            <a:avLst/>
          </a:prstGeom>
          <a:ln w="15875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8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66" y="142875"/>
            <a:ext cx="1868489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ext Box 9"/>
          <p:cNvSpPr txBox="1"/>
          <p:nvPr/>
        </p:nvSpPr>
        <p:spPr>
          <a:xfrm>
            <a:off x="911224" y="888487"/>
            <a:ext cx="733266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defRPr b="1" sz="1400"/>
            </a:lvl1pPr>
          </a:lstStyle>
          <a:p>
            <a:pPr/>
            <a:r>
              <a:t>Digital Society Initiative </a:t>
            </a:r>
          </a:p>
        </p:txBody>
      </p:sp>
      <p:pic>
        <p:nvPicPr>
          <p:cNvPr id="86" name="Bild 2" descr="Bild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5152" y="0"/>
            <a:ext cx="7968209" cy="113908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Numéro de diapositive"/>
          <p:cNvSpPr txBox="1"/>
          <p:nvPr>
            <p:ph type="sldNum" sz="quarter" idx="2"/>
          </p:nvPr>
        </p:nvSpPr>
        <p:spPr>
          <a:xfrm>
            <a:off x="11126812" y="6524625"/>
            <a:ext cx="153963" cy="1355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/>
          <p:nvPr/>
        </p:nvSpPr>
        <p:spPr>
          <a:xfrm>
            <a:off x="0" y="1125537"/>
            <a:ext cx="12192001" cy="1"/>
          </a:xfrm>
          <a:prstGeom prst="line">
            <a:avLst/>
          </a:prstGeom>
          <a:ln w="15875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66" y="142875"/>
            <a:ext cx="1868489" cy="6842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Box 9"/>
          <p:cNvSpPr txBox="1"/>
          <p:nvPr/>
        </p:nvSpPr>
        <p:spPr>
          <a:xfrm>
            <a:off x="911224" y="888487"/>
            <a:ext cx="733266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defRPr b="1" sz="1400"/>
            </a:lvl1pPr>
          </a:lstStyle>
          <a:p>
            <a:pPr/>
            <a:r>
              <a:t>Digital Society Initiative </a:t>
            </a:r>
          </a:p>
        </p:txBody>
      </p:sp>
      <p:pic>
        <p:nvPicPr>
          <p:cNvPr id="5" name="Bild 2" descr="Bild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5152" y="0"/>
            <a:ext cx="7968209" cy="113908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 5"/>
          <p:cNvSpPr/>
          <p:nvPr/>
        </p:nvSpPr>
        <p:spPr>
          <a:xfrm>
            <a:off x="0" y="1125537"/>
            <a:ext cx="12192000" cy="5732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7" name="Texte du titre"/>
          <p:cNvSpPr txBox="1"/>
          <p:nvPr>
            <p:ph type="title"/>
          </p:nvPr>
        </p:nvSpPr>
        <p:spPr>
          <a:xfrm>
            <a:off x="911225" y="1268413"/>
            <a:ext cx="10369550" cy="792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8" name="Texte niveau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" name="Numéro de diapositive"/>
          <p:cNvSpPr txBox="1"/>
          <p:nvPr>
            <p:ph type="sldNum" sz="quarter" idx="2"/>
          </p:nvPr>
        </p:nvSpPr>
        <p:spPr>
          <a:xfrm>
            <a:off x="5892800" y="6356350"/>
            <a:ext cx="2844800" cy="3683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000" marR="0" indent="-342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7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684000" marR="0" indent="-342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7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025999" marR="0" indent="-342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7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68000" marR="0" indent="-342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7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710000" marR="0" indent="-342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7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895475" marR="0" indent="-366712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7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352675" marR="0" indent="-366713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7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809875" marR="0" indent="-366713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7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267075" marR="0" indent="-366713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7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inaldi@uzh.ch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ußzeilenplatzhalter 4"/>
          <p:cNvSpPr txBox="1"/>
          <p:nvPr/>
        </p:nvSpPr>
        <p:spPr>
          <a:xfrm>
            <a:off x="2255308" y="6524625"/>
            <a:ext cx="700828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Project Review DSI Challenge Area Health _ template_ CMD</a:t>
            </a:r>
          </a:p>
        </p:txBody>
      </p:sp>
      <p:sp>
        <p:nvSpPr>
          <p:cNvPr id="97" name="Datumsplatzhalter 3"/>
          <p:cNvSpPr txBox="1"/>
          <p:nvPr/>
        </p:nvSpPr>
        <p:spPr>
          <a:xfrm>
            <a:off x="911225" y="6524625"/>
            <a:ext cx="124671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June 2, 2020</a:t>
            </a:r>
          </a:p>
        </p:txBody>
      </p:sp>
      <p:sp>
        <p:nvSpPr>
          <p:cNvPr id="98" name="Foliennummernplatzhalter 5"/>
          <p:cNvSpPr txBox="1"/>
          <p:nvPr>
            <p:ph type="sldNum" sz="quarter" idx="2"/>
          </p:nvPr>
        </p:nvSpPr>
        <p:spPr>
          <a:xfrm>
            <a:off x="11153774" y="6524625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Rectangle 2"/>
          <p:cNvSpPr txBox="1"/>
          <p:nvPr>
            <p:ph type="title"/>
          </p:nvPr>
        </p:nvSpPr>
        <p:spPr>
          <a:xfrm>
            <a:off x="699764" y="1124744"/>
            <a:ext cx="11305258" cy="504827"/>
          </a:xfrm>
          <a:prstGeom prst="rect">
            <a:avLst/>
          </a:prstGeom>
        </p:spPr>
        <p:txBody>
          <a:bodyPr/>
          <a:lstStyle/>
          <a:p>
            <a:pPr defTabSz="566927">
              <a:lnSpc>
                <a:spcPct val="150000"/>
              </a:lnSpc>
              <a:defRPr sz="1488"/>
            </a:pPr>
            <a:r>
              <a:t>PROJECT_ DSI Challenge Area Health : GROUP </a:t>
            </a:r>
            <a:r>
              <a:rPr b="0" i="1" sz="1116">
                <a:solidFill>
                  <a:srgbClr val="FF0000"/>
                </a:solidFill>
              </a:rPr>
              <a:t>[specify A, B , C or D, see info in email]</a:t>
            </a:r>
            <a:br>
              <a:rPr b="0" i="1" sz="1116">
                <a:solidFill>
                  <a:srgbClr val="FF0000"/>
                </a:solidFill>
              </a:rPr>
            </a:br>
            <a:r>
              <a:t>Name of the project: </a:t>
            </a:r>
            <a:r>
              <a:rPr b="0" i="1">
                <a:solidFill>
                  <a:schemeClr val="accent1">
                    <a:lumOff val="-6470"/>
                  </a:schemeClr>
                </a:solidFill>
              </a:rPr>
              <a:t>Parallel Sequence Tagging for Covid-19</a:t>
            </a:r>
          </a:p>
        </p:txBody>
      </p:sp>
      <p:graphicFrame>
        <p:nvGraphicFramePr>
          <p:cNvPr id="100" name="Tabelle 6"/>
          <p:cNvGraphicFramePr/>
          <p:nvPr/>
        </p:nvGraphicFramePr>
        <p:xfrm>
          <a:off x="699764" y="2420888"/>
          <a:ext cx="10868844" cy="38887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676156"/>
                <a:gridCol w="6192687"/>
              </a:tblGrid>
              <a:tr h="48608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Contact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b="0" i="1" sz="1600">
                          <a:solidFill>
                            <a:srgbClr val="FF0000"/>
                          </a:solidFill>
                        </a:defRPr>
                      </a:pPr>
                      <a:r>
                        <a:t>Rinaldi, </a:t>
                      </a:r>
                      <a:r>
                        <a:rPr u="sng">
                          <a:solidFill>
                            <a:schemeClr val="accent3"/>
                          </a:solidFill>
                          <a:uFill>
                            <a:solidFill>
                              <a:schemeClr val="accent3"/>
                            </a:solidFill>
                          </a:uFill>
                          <a:hlinkClick r:id="rId2" invalidUrl="" action="" tgtFrame="" tooltip="" history="1" highlightClick="0" endSnd="0"/>
                        </a:rPr>
                        <a:t>rinaldi@uzh.ch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608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Time Frame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sz="1800"/>
                      </a:pPr>
                      <a:r>
                        <a:rPr i="1" sz="1600">
                          <a:solidFill>
                            <a:srgbClr val="FF0000"/>
                          </a:solidFill>
                        </a:rPr>
                        <a:t>April 2020 to June 2020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608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Faculties involved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sz="1800"/>
                      </a:pPr>
                      <a:r>
                        <a:rPr i="1" sz="1600">
                          <a:solidFill>
                            <a:srgbClr val="FF0000"/>
                          </a:solidFill>
                        </a:rPr>
                        <a:t>Department for Computational Linguistics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608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Community health members involved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i="1" sz="1600">
                          <a:solidFill>
                            <a:srgbClr val="FF0000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608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Funding Institution (s):
Funding details: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i="1" sz="1600">
                          <a:solidFill>
                            <a:srgbClr val="FF0000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6088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External collaborations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i="1" sz="1600">
                          <a:solidFill>
                            <a:srgbClr val="FF0000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608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PhDs involved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sz="1600"/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608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 # Publications or events related to project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000"/>
                        </a:lnSpc>
                        <a:defRPr sz="1800"/>
                      </a:pPr>
                      <a:r>
                        <a:rPr i="1" sz="1600">
                          <a:solidFill>
                            <a:srgbClr val="FF0000"/>
                          </a:solidFill>
                        </a:rPr>
                        <a:t>ACL Covid?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ußzeilenplatzhalter 4"/>
          <p:cNvSpPr txBox="1"/>
          <p:nvPr/>
        </p:nvSpPr>
        <p:spPr>
          <a:xfrm>
            <a:off x="2255308" y="6524625"/>
            <a:ext cx="700828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Parallel Sequence Tagging for Covid-19, Rinaldi</a:t>
            </a:r>
          </a:p>
        </p:txBody>
      </p:sp>
      <p:sp>
        <p:nvSpPr>
          <p:cNvPr id="103" name="Datumsplatzhalter 3"/>
          <p:cNvSpPr txBox="1"/>
          <p:nvPr/>
        </p:nvSpPr>
        <p:spPr>
          <a:xfrm>
            <a:off x="911225" y="6524625"/>
            <a:ext cx="124671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22.05.20</a:t>
            </a:r>
          </a:p>
        </p:txBody>
      </p:sp>
      <p:sp>
        <p:nvSpPr>
          <p:cNvPr id="104" name="Foliennummernplatzhalter 5"/>
          <p:cNvSpPr txBox="1"/>
          <p:nvPr>
            <p:ph type="sldNum" sz="quarter" idx="2"/>
          </p:nvPr>
        </p:nvSpPr>
        <p:spPr>
          <a:xfrm>
            <a:off x="11153774" y="6524625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Rectangle 2"/>
          <p:cNvSpPr txBox="1"/>
          <p:nvPr>
            <p:ph type="title"/>
          </p:nvPr>
        </p:nvSpPr>
        <p:spPr>
          <a:xfrm>
            <a:off x="911225" y="1268413"/>
            <a:ext cx="10369550" cy="792435"/>
          </a:xfrm>
          <a:prstGeom prst="rect">
            <a:avLst/>
          </a:prstGeom>
        </p:spPr>
        <p:txBody>
          <a:bodyPr/>
          <a:lstStyle/>
          <a:p>
            <a:pPr defTabSz="438911">
              <a:defRPr sz="1152"/>
            </a:pPr>
            <a:r>
              <a:t>Project title: </a:t>
            </a:r>
            <a:br/>
            <a:br/>
            <a:r>
              <a:rPr b="0" i="1" sz="2160">
                <a:solidFill>
                  <a:schemeClr val="accent1">
                    <a:lumOff val="-6470"/>
                  </a:schemeClr>
                </a:solidFill>
              </a:rPr>
              <a:t>Using Parallel Sequence Tagging in Scientific Literature related to Covid-19</a:t>
            </a:r>
            <a:br>
              <a:rPr b="0" i="1">
                <a:solidFill>
                  <a:srgbClr val="FF0000"/>
                </a:solidFill>
              </a:rPr>
            </a:br>
          </a:p>
        </p:txBody>
      </p:sp>
      <p:sp>
        <p:nvSpPr>
          <p:cNvPr id="106" name="Rectangle 3"/>
          <p:cNvSpPr txBox="1"/>
          <p:nvPr>
            <p:ph type="body" sz="quarter" idx="1"/>
          </p:nvPr>
        </p:nvSpPr>
        <p:spPr>
          <a:xfrm>
            <a:off x="896167" y="3069170"/>
            <a:ext cx="4551762" cy="216006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b="1" i="1" sz="2000">
                <a:solidFill>
                  <a:schemeClr val="accent1">
                    <a:lumOff val="-6470"/>
                  </a:schemeClr>
                </a:solidFill>
              </a:defRPr>
            </a:pPr>
            <a:r>
              <a:t>Background:</a:t>
            </a:r>
          </a:p>
          <a:p>
            <a:pPr marL="0" indent="0">
              <a:spcBef>
                <a:spcPts val="900"/>
              </a:spcBef>
              <a:buSzTx/>
              <a:buNone/>
              <a:defRPr i="1" sz="2000">
                <a:solidFill>
                  <a:schemeClr val="accent1">
                    <a:lumOff val="-6470"/>
                  </a:schemeClr>
                </a:solidFill>
              </a:defRPr>
            </a:pPr>
            <a:r>
              <a:t>NER and NEN used to be performed sequentially, but performing both simultaneously yields better results.</a:t>
            </a:r>
          </a:p>
        </p:txBody>
      </p:sp>
      <p:sp>
        <p:nvSpPr>
          <p:cNvPr id="107" name="Rectangle 3"/>
          <p:cNvSpPr txBox="1"/>
          <p:nvPr/>
        </p:nvSpPr>
        <p:spPr>
          <a:xfrm>
            <a:off x="6170901" y="3069170"/>
            <a:ext cx="4551761" cy="216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900"/>
              </a:spcBef>
              <a:buFont typeface="Arial"/>
              <a:defRPr b="1" i="1" sz="2000">
                <a:solidFill>
                  <a:schemeClr val="accent1">
                    <a:lumOff val="-6470"/>
                  </a:schemeClr>
                </a:solidFill>
              </a:defRPr>
            </a:pPr>
            <a:r>
              <a:t>Methods:</a:t>
            </a:r>
          </a:p>
          <a:p>
            <a:pPr>
              <a:spcBef>
                <a:spcPts val="900"/>
              </a:spcBef>
              <a:buFont typeface="Arial"/>
              <a:defRPr i="1" sz="2000">
                <a:solidFill>
                  <a:schemeClr val="accent1">
                    <a:lumOff val="-6470"/>
                  </a:schemeClr>
                </a:solidFill>
              </a:defRPr>
            </a:pPr>
            <a:r>
              <a:t>Our dictionary-based lookup tool OGER is used in conjunction with a pretrained BioBERT model and a term list specific to COVID-19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ußzeilenplatzhalter 4"/>
          <p:cNvSpPr txBox="1"/>
          <p:nvPr/>
        </p:nvSpPr>
        <p:spPr>
          <a:xfrm>
            <a:off x="2255308" y="6524625"/>
            <a:ext cx="700828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Parallel Sequence Tagging for Covid-19, Rinaldi</a:t>
            </a:r>
          </a:p>
        </p:txBody>
      </p:sp>
      <p:sp>
        <p:nvSpPr>
          <p:cNvPr id="110" name="Datumsplatzhalter 3"/>
          <p:cNvSpPr txBox="1"/>
          <p:nvPr/>
        </p:nvSpPr>
        <p:spPr>
          <a:xfrm>
            <a:off x="911225" y="6524625"/>
            <a:ext cx="124671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22.05.20</a:t>
            </a:r>
          </a:p>
        </p:txBody>
      </p:sp>
      <p:sp>
        <p:nvSpPr>
          <p:cNvPr id="111" name="Foliennummernplatzhalter 5"/>
          <p:cNvSpPr txBox="1"/>
          <p:nvPr>
            <p:ph type="sldNum" sz="quarter" idx="2"/>
          </p:nvPr>
        </p:nvSpPr>
        <p:spPr>
          <a:xfrm>
            <a:off x="11153774" y="6524625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Rectangle 2"/>
          <p:cNvSpPr txBox="1"/>
          <p:nvPr>
            <p:ph type="title"/>
          </p:nvPr>
        </p:nvSpPr>
        <p:spPr>
          <a:xfrm>
            <a:off x="911225" y="1268413"/>
            <a:ext cx="10369550" cy="792435"/>
          </a:xfrm>
          <a:prstGeom prst="rect">
            <a:avLst/>
          </a:prstGeom>
        </p:spPr>
        <p:txBody>
          <a:bodyPr/>
          <a:lstStyle/>
          <a:p>
            <a:pPr defTabSz="438911">
              <a:defRPr sz="1152"/>
            </a:pPr>
            <a:r>
              <a:t>Project title: </a:t>
            </a:r>
            <a:br/>
            <a:br/>
            <a:r>
              <a:rPr b="0" i="1" sz="2160">
                <a:solidFill>
                  <a:schemeClr val="accent1">
                    <a:lumOff val="-6470"/>
                  </a:schemeClr>
                </a:solidFill>
              </a:rPr>
              <a:t>Using Parallel Sequence Tagging in Scientific Literature related to Covid-19</a:t>
            </a:r>
            <a:br>
              <a:rPr b="0" i="1">
                <a:solidFill>
                  <a:srgbClr val="FF0000"/>
                </a:solidFill>
              </a:rPr>
            </a:br>
          </a:p>
        </p:txBody>
      </p:sp>
      <p:sp>
        <p:nvSpPr>
          <p:cNvPr id="113" name="Rectangle 3"/>
          <p:cNvSpPr txBox="1"/>
          <p:nvPr/>
        </p:nvSpPr>
        <p:spPr>
          <a:xfrm>
            <a:off x="6170901" y="2307170"/>
            <a:ext cx="4551761" cy="216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900"/>
              </a:spcBef>
              <a:buFont typeface="Arial"/>
              <a:defRPr b="1" i="1" sz="2000">
                <a:solidFill>
                  <a:schemeClr val="accent1">
                    <a:lumOff val="-6470"/>
                  </a:schemeClr>
                </a:solidFill>
              </a:defRPr>
            </a:pPr>
            <a:r>
              <a:t>Results:</a:t>
            </a:r>
          </a:p>
          <a:p>
            <a:pPr>
              <a:spcBef>
                <a:spcPts val="900"/>
              </a:spcBef>
              <a:buFont typeface="Arial"/>
              <a:defRPr i="1" sz="2000">
                <a:solidFill>
                  <a:schemeClr val="accent1">
                    <a:lumOff val="-6470"/>
                  </a:schemeClr>
                </a:solidFill>
              </a:defRPr>
            </a:pPr>
            <a:r>
              <a:t>Our pipeline tags PMC and PubMed articles for COVID-19 related and other medical concepts, and outputs a variety of formats (EuroPMC, PubAnnotation, BioC…)</a:t>
            </a:r>
          </a:p>
        </p:txBody>
      </p:sp>
      <p:sp>
        <p:nvSpPr>
          <p:cNvPr id="114" name="Rectangle 3"/>
          <p:cNvSpPr txBox="1"/>
          <p:nvPr/>
        </p:nvSpPr>
        <p:spPr>
          <a:xfrm>
            <a:off x="896167" y="2307170"/>
            <a:ext cx="4551762" cy="216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900"/>
              </a:spcBef>
              <a:buFont typeface="Arial"/>
              <a:defRPr b="1" i="1" sz="2000">
                <a:solidFill>
                  <a:schemeClr val="accent1">
                    <a:lumOff val="-6470"/>
                  </a:schemeClr>
                </a:solidFill>
              </a:defRPr>
            </a:pPr>
            <a:r>
              <a:t>Project Goal:</a:t>
            </a:r>
          </a:p>
          <a:p>
            <a:pPr>
              <a:spcBef>
                <a:spcPts val="900"/>
              </a:spcBef>
              <a:buFont typeface="Arial"/>
              <a:defRPr i="1" sz="2000">
                <a:solidFill>
                  <a:schemeClr val="accent1">
                    <a:lumOff val="-6470"/>
                  </a:schemeClr>
                </a:solidFill>
              </a:defRPr>
            </a:pPr>
            <a:r>
              <a:t>~3000 abstracts per week on PubMed related to COVID-19: We need efficient, reliable tagging of these publications to help health researchers</a:t>
            </a:r>
          </a:p>
        </p:txBody>
      </p:sp>
      <p:pic>
        <p:nvPicPr>
          <p:cNvPr id="115" name="Capture d’écran 2020-05-28 à 13.35.32.png" descr="Capture d’écran 2020-05-28 à 13.35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149" y="4331405"/>
            <a:ext cx="12115801" cy="204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19-04-07-DSI">
  <a:themeElements>
    <a:clrScheme name="2019-04-07-DS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0000FF"/>
      </a:hlink>
      <a:folHlink>
        <a:srgbClr val="FF00FF"/>
      </a:folHlink>
    </a:clrScheme>
    <a:fontScheme name="2019-04-07-DSI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2019-04-07-DS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19-04-07-DSI">
  <a:themeElements>
    <a:clrScheme name="2019-04-07-DS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0000FF"/>
      </a:hlink>
      <a:folHlink>
        <a:srgbClr val="FF00FF"/>
      </a:folHlink>
    </a:clrScheme>
    <a:fontScheme name="2019-04-07-DSI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2019-04-07-DS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