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ey Bit" id="{97022FA7-6DB9-7449-84B0-66E193D9E207}">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6"/>
  </p:normalViewPr>
  <p:slideViewPr>
    <p:cSldViewPr snapToGrid="0" snapToObjects="1">
      <p:cViewPr>
        <p:scale>
          <a:sx n="81" d="100"/>
          <a:sy n="81" d="100"/>
        </p:scale>
        <p:origin x="16"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35FF-923F-A145-925D-C996A99108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B1388-5CA4-B545-B319-F3C32FB6F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6F092-2960-2A4D-A17E-DDFA1A028A38}"/>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5" name="Footer Placeholder 4">
            <a:extLst>
              <a:ext uri="{FF2B5EF4-FFF2-40B4-BE49-F238E27FC236}">
                <a16:creationId xmlns:a16="http://schemas.microsoft.com/office/drawing/2014/main" id="{E092A230-F970-4740-A14C-F345464E7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99DF-AA01-8B49-8579-32B4394E0663}"/>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297616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A3E-7622-0B46-BB0E-0819FF770C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50891-BEFB-794A-BDAE-C99A5217CA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7A847-329F-6F40-9F2B-AC02D596A3B7}"/>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5" name="Footer Placeholder 4">
            <a:extLst>
              <a:ext uri="{FF2B5EF4-FFF2-40B4-BE49-F238E27FC236}">
                <a16:creationId xmlns:a16="http://schemas.microsoft.com/office/drawing/2014/main" id="{6439C422-C4D3-D244-8B99-D2D8944D5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E301B-CC5B-5E48-9806-E70D75C5CC85}"/>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284440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A1317-EFC6-CE4C-9B69-1E236295D6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A82E7E-7724-E449-AD0C-6681F1E5BA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F469A-0F32-DC46-AB5F-0D9EEEF4973D}"/>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5" name="Footer Placeholder 4">
            <a:extLst>
              <a:ext uri="{FF2B5EF4-FFF2-40B4-BE49-F238E27FC236}">
                <a16:creationId xmlns:a16="http://schemas.microsoft.com/office/drawing/2014/main" id="{80022802-30F3-8B40-A8F4-F9A62CADE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CE6E7-5F71-1146-989D-B3FC106DCCD6}"/>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42737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6BB4-0EAF-6F41-8E50-AAA6694CC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2A5B8-184A-8542-A1DC-47D8FCFAB6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7DB42-77CE-D44A-A1E0-C6516E3D8A31}"/>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5" name="Footer Placeholder 4">
            <a:extLst>
              <a:ext uri="{FF2B5EF4-FFF2-40B4-BE49-F238E27FC236}">
                <a16:creationId xmlns:a16="http://schemas.microsoft.com/office/drawing/2014/main" id="{67BADBB4-96AF-6246-BE01-0DA6DA529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147E6-8B79-1D49-9C9F-260EC4343A13}"/>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409225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45DE-ECC2-E64A-9BF7-2F98188F5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B5325D-AC52-2F47-8427-114CD2B25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8EA74C-A308-B144-BD58-C733E855A90F}"/>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5" name="Footer Placeholder 4">
            <a:extLst>
              <a:ext uri="{FF2B5EF4-FFF2-40B4-BE49-F238E27FC236}">
                <a16:creationId xmlns:a16="http://schemas.microsoft.com/office/drawing/2014/main" id="{E410398C-D544-CB4B-9758-735220CF2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BA53A-1B5E-2046-A500-B50DFC5B2A7F}"/>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57817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5485-91BE-8644-82DE-70DEB3F31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F9098-FE76-8A4F-BAB3-10B36F39DB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961A3-F675-FF49-BDAD-6C4D316183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241DDD-8E0E-9D4C-9983-F467E3836477}"/>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6" name="Footer Placeholder 5">
            <a:extLst>
              <a:ext uri="{FF2B5EF4-FFF2-40B4-BE49-F238E27FC236}">
                <a16:creationId xmlns:a16="http://schemas.microsoft.com/office/drawing/2014/main" id="{FCB1BC20-FBD3-9043-86E0-A47DDB6B0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A97DC-5E9E-8747-B922-9D9AEDEBEE52}"/>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100521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62FD-2034-5D45-BF58-4B91C9D43F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34BB2-0AAA-D249-85B0-41FB00248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D2E100-4639-FD49-ADC0-689C721B3C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6E8BE2-1A88-164A-BD04-359402269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D494A-9578-9246-A46E-697A31B41B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1B708A-CDF4-6248-BFA3-B5010B219440}"/>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8" name="Footer Placeholder 7">
            <a:extLst>
              <a:ext uri="{FF2B5EF4-FFF2-40B4-BE49-F238E27FC236}">
                <a16:creationId xmlns:a16="http://schemas.microsoft.com/office/drawing/2014/main" id="{3D77223D-FBB4-C54F-9138-AC00EE39A2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5513C-8F44-9848-9F17-41D6FB291994}"/>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90036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CE7-E6A1-964D-9AAF-3AB527114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6CDD68-0194-1743-8FCA-7FC3C829305F}"/>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4" name="Footer Placeholder 3">
            <a:extLst>
              <a:ext uri="{FF2B5EF4-FFF2-40B4-BE49-F238E27FC236}">
                <a16:creationId xmlns:a16="http://schemas.microsoft.com/office/drawing/2014/main" id="{F4AE5C23-2F59-9E41-BF13-56912D103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1D79F2-34BC-6846-AFD6-37A112E92746}"/>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3564649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9C80A-B507-9347-B0B9-AF71B976313E}"/>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3" name="Footer Placeholder 2">
            <a:extLst>
              <a:ext uri="{FF2B5EF4-FFF2-40B4-BE49-F238E27FC236}">
                <a16:creationId xmlns:a16="http://schemas.microsoft.com/office/drawing/2014/main" id="{3897CE1A-F9D7-0F49-825A-A4456AF42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C697CD-7428-0C40-A3B4-147585B7FC29}"/>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123799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85A2-11B6-5E49-B05B-D9D878566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D0A1C9-E835-914A-9683-DAE7E80D7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1E65A-540A-BB4D-BEE7-C9736AF93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002D61-F8FB-F149-8706-91FCEC5AFC9A}"/>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6" name="Footer Placeholder 5">
            <a:extLst>
              <a:ext uri="{FF2B5EF4-FFF2-40B4-BE49-F238E27FC236}">
                <a16:creationId xmlns:a16="http://schemas.microsoft.com/office/drawing/2014/main" id="{87C7BDE3-544D-E64E-A42D-462169731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61F71-93B8-9F40-9BFB-733B003A092E}"/>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217551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2078-6BAB-A843-8B22-3A7BDC8EC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67851-3197-3C4D-9DAC-1C943DFD3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CB23DB-B015-0341-9A4F-9F6D73C29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A479AA-146A-4C45-967A-22FCDC4AA29D}"/>
              </a:ext>
            </a:extLst>
          </p:cNvPr>
          <p:cNvSpPr>
            <a:spLocks noGrp="1"/>
          </p:cNvSpPr>
          <p:nvPr>
            <p:ph type="dt" sz="half" idx="10"/>
          </p:nvPr>
        </p:nvSpPr>
        <p:spPr/>
        <p:txBody>
          <a:bodyPr/>
          <a:lstStyle/>
          <a:p>
            <a:fld id="{7495E5E6-2280-E941-84A8-C42EA92DAACC}" type="datetimeFigureOut">
              <a:rPr lang="en-US" smtClean="0"/>
              <a:t>7/8/20</a:t>
            </a:fld>
            <a:endParaRPr lang="en-US"/>
          </a:p>
        </p:txBody>
      </p:sp>
      <p:sp>
        <p:nvSpPr>
          <p:cNvPr id="6" name="Footer Placeholder 5">
            <a:extLst>
              <a:ext uri="{FF2B5EF4-FFF2-40B4-BE49-F238E27FC236}">
                <a16:creationId xmlns:a16="http://schemas.microsoft.com/office/drawing/2014/main" id="{63002174-8DA3-8E42-A742-90A0CCBD9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52A62-D334-7346-9CF8-683AFD17CF1F}"/>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130117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22176-28AF-7E40-8F82-09709E228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4C91CB-DF0A-CB4A-AD39-B12CA1745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A81E41-240E-D84C-B4C0-493F1987B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5E5E6-2280-E941-84A8-C42EA92DAACC}" type="datetimeFigureOut">
              <a:rPr lang="en-US" smtClean="0"/>
              <a:t>7/8/20</a:t>
            </a:fld>
            <a:endParaRPr lang="en-US"/>
          </a:p>
        </p:txBody>
      </p:sp>
      <p:sp>
        <p:nvSpPr>
          <p:cNvPr id="5" name="Footer Placeholder 4">
            <a:extLst>
              <a:ext uri="{FF2B5EF4-FFF2-40B4-BE49-F238E27FC236}">
                <a16:creationId xmlns:a16="http://schemas.microsoft.com/office/drawing/2014/main" id="{8668480C-D446-9B4F-8183-E545B1108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EBFF0-8D56-4745-874D-96BE2CC316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7D099-0104-6947-BA9F-2C932B41E735}" type="slidenum">
              <a:rPr lang="en-US" smtClean="0"/>
              <a:t>‹#›</a:t>
            </a:fld>
            <a:endParaRPr lang="en-US"/>
          </a:p>
        </p:txBody>
      </p:sp>
    </p:spTree>
    <p:extLst>
      <p:ext uri="{BB962C8B-B14F-4D97-AF65-F5344CB8AC3E}">
        <p14:creationId xmlns:p14="http://schemas.microsoft.com/office/powerpoint/2010/main" val="24320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B2359E-2320-8A4A-993F-A3531A41B0F4}"/>
              </a:ext>
            </a:extLst>
          </p:cNvPr>
          <p:cNvSpPr txBox="1"/>
          <p:nvPr/>
        </p:nvSpPr>
        <p:spPr>
          <a:xfrm>
            <a:off x="450938" y="1497702"/>
            <a:ext cx="5160722" cy="3862596"/>
          </a:xfrm>
          <a:prstGeom prst="rect">
            <a:avLst/>
          </a:prstGeom>
          <a:noFill/>
        </p:spPr>
        <p:txBody>
          <a:bodyPr wrap="square" rtlCol="0">
            <a:spAutoFit/>
          </a:bodyPr>
          <a:lstStyle/>
          <a:p>
            <a:pPr>
              <a:spcBef>
                <a:spcPts val="3000"/>
              </a:spcBef>
              <a:spcAft>
                <a:spcPts val="2000"/>
              </a:spcAft>
            </a:pPr>
            <a:r>
              <a:rPr lang="en-US" sz="3500" i="1" dirty="0">
                <a:solidFill>
                  <a:schemeClr val="accent1">
                    <a:lumMod val="50000"/>
                  </a:schemeClr>
                </a:solidFill>
                <a:latin typeface="Cambria" panose="02040503050406030204" pitchFamily="18" charset="0"/>
              </a:rPr>
              <a:t>Entity recognition and normalization on COVID-19 literature using a CRAFT-trained </a:t>
            </a:r>
            <a:r>
              <a:rPr lang="en-US" sz="3500" i="1" dirty="0" err="1">
                <a:solidFill>
                  <a:schemeClr val="accent1">
                    <a:lumMod val="50000"/>
                  </a:schemeClr>
                </a:solidFill>
                <a:latin typeface="Cambria" panose="02040503050406030204" pitchFamily="18" charset="0"/>
              </a:rPr>
              <a:t>BioBERT</a:t>
            </a:r>
            <a:r>
              <a:rPr lang="en-US" sz="3500" i="1" dirty="0">
                <a:solidFill>
                  <a:schemeClr val="accent1">
                    <a:lumMod val="50000"/>
                  </a:schemeClr>
                </a:solidFill>
                <a:latin typeface="Cambria" panose="02040503050406030204" pitchFamily="18" charset="0"/>
              </a:rPr>
              <a:t> model for its precision and our dictionary-based tool for its recall.</a:t>
            </a:r>
          </a:p>
        </p:txBody>
      </p:sp>
      <p:sp>
        <p:nvSpPr>
          <p:cNvPr id="7" name="Rectangle 6">
            <a:extLst>
              <a:ext uri="{FF2B5EF4-FFF2-40B4-BE49-F238E27FC236}">
                <a16:creationId xmlns:a16="http://schemas.microsoft.com/office/drawing/2014/main" id="{69B62FAC-DC3C-EF49-9AF3-70D6771241A2}"/>
              </a:ext>
            </a:extLst>
          </p:cNvPr>
          <p:cNvSpPr/>
          <p:nvPr/>
        </p:nvSpPr>
        <p:spPr>
          <a:xfrm>
            <a:off x="0" y="5760720"/>
            <a:ext cx="12192000" cy="1097280"/>
          </a:xfrm>
          <a:prstGeom prst="rect">
            <a:avLst/>
          </a:prstGeom>
          <a:solidFill>
            <a:schemeClr val="accent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lumMod val="40000"/>
                    <a:lumOff val="60000"/>
                  </a:schemeClr>
                </a:solidFill>
                <a:latin typeface="Courier New" panose="02070309020205020404" pitchFamily="49" charset="0"/>
                <a:cs typeface="Courier New" panose="02070309020205020404" pitchFamily="49" charset="0"/>
              </a:rPr>
              <a:t>Bi</a:t>
            </a:r>
            <a:r>
              <a:rPr lang="en-US" dirty="0" err="1">
                <a:latin typeface="Courier New" panose="02070309020205020404" pitchFamily="49" charset="0"/>
                <a:cs typeface="Courier New" panose="02070309020205020404" pitchFamily="49" charset="0"/>
              </a:rPr>
              <a:t>oMeXT</a:t>
            </a:r>
            <a:endParaRPr lang="en-US" dirty="0">
              <a:latin typeface="Courier New" panose="02070309020205020404" pitchFamily="49" charset="0"/>
              <a:cs typeface="Courier New" panose="02070309020205020404" pitchFamily="49" charset="0"/>
            </a:endParaRPr>
          </a:p>
          <a:p>
            <a:pPr algn="ctr"/>
            <a:r>
              <a:rPr lang="en-US" dirty="0" err="1">
                <a:solidFill>
                  <a:schemeClr val="accent1">
                    <a:lumMod val="40000"/>
                    <a:lumOff val="60000"/>
                  </a:schemeClr>
                </a:solidFill>
                <a:latin typeface="Courier New" panose="02070309020205020404" pitchFamily="49" charset="0"/>
                <a:cs typeface="Courier New" panose="02070309020205020404" pitchFamily="49" charset="0"/>
              </a:rPr>
              <a:t>www.biomext.</a:t>
            </a:r>
            <a:r>
              <a:rPr lang="en-US" dirty="0" err="1">
                <a:latin typeface="Courier New" panose="02070309020205020404" pitchFamily="49" charset="0"/>
                <a:cs typeface="Courier New" panose="02070309020205020404" pitchFamily="49" charset="0"/>
              </a:rPr>
              <a:t>org</a:t>
            </a:r>
            <a:endParaRPr lang="en-US"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697E7362-2350-FC48-850F-CF7853A41A05}"/>
              </a:ext>
            </a:extLst>
          </p:cNvPr>
          <p:cNvSpPr/>
          <p:nvPr/>
        </p:nvSpPr>
        <p:spPr>
          <a:xfrm>
            <a:off x="0" y="327063"/>
            <a:ext cx="12192000" cy="1097280"/>
          </a:xfrm>
          <a:prstGeom prst="rect">
            <a:avLst/>
          </a:prstGeom>
          <a:solidFill>
            <a:schemeClr val="accent1">
              <a:lumMod val="40000"/>
              <a:lumOff val="60000"/>
              <a:alpha val="77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accent1">
                    <a:lumMod val="50000"/>
                  </a:schemeClr>
                </a:solidFill>
                <a:latin typeface="DejaVu Sans Book" panose="020B0603030804020204" pitchFamily="34" charset="0"/>
                <a:ea typeface="DejaVu Sans Book" panose="020B0603030804020204" pitchFamily="34" charset="0"/>
                <a:cs typeface="DejaVu Sans Book" panose="020B0603030804020204" pitchFamily="34" charset="0"/>
              </a:rPr>
              <a:t>Annotating the Pandemic: NER and NEN of </a:t>
            </a:r>
            <a:r>
              <a:rPr lang="en-US" sz="3000" b="1" dirty="0" err="1">
                <a:solidFill>
                  <a:schemeClr val="accent1">
                    <a:lumMod val="50000"/>
                  </a:schemeClr>
                </a:solidFill>
                <a:latin typeface="DejaVu Sans Book" panose="020B0603030804020204" pitchFamily="34" charset="0"/>
                <a:ea typeface="DejaVu Sans Book" panose="020B0603030804020204" pitchFamily="34" charset="0"/>
                <a:cs typeface="DejaVu Sans Book" panose="020B0603030804020204" pitchFamily="34" charset="0"/>
              </a:rPr>
              <a:t>LitCovid</a:t>
            </a:r>
            <a:r>
              <a:rPr lang="en-US" sz="3000" b="1" dirty="0">
                <a:solidFill>
                  <a:schemeClr val="accent1">
                    <a:lumMod val="50000"/>
                  </a:schemeClr>
                </a:solidFill>
                <a:latin typeface="DejaVu Sans Book" panose="020B0603030804020204" pitchFamily="34" charset="0"/>
                <a:ea typeface="DejaVu Sans Book" panose="020B0603030804020204" pitchFamily="34" charset="0"/>
                <a:cs typeface="DejaVu Sans Book" panose="020B0603030804020204" pitchFamily="34" charset="0"/>
              </a:rPr>
              <a:t> </a:t>
            </a:r>
          </a:p>
        </p:txBody>
      </p:sp>
      <p:sp>
        <p:nvSpPr>
          <p:cNvPr id="9" name="Rectangle 8">
            <a:extLst>
              <a:ext uri="{FF2B5EF4-FFF2-40B4-BE49-F238E27FC236}">
                <a16:creationId xmlns:a16="http://schemas.microsoft.com/office/drawing/2014/main" id="{8B098FDF-53AA-0C40-8102-4C052D1EA4EE}"/>
              </a:ext>
            </a:extLst>
          </p:cNvPr>
          <p:cNvSpPr/>
          <p:nvPr/>
        </p:nvSpPr>
        <p:spPr>
          <a:xfrm>
            <a:off x="6096000" y="3668658"/>
            <a:ext cx="2846832" cy="1691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80" dirty="0">
                <a:latin typeface="DejaVu Sans Book" panose="020B0603030804020204" pitchFamily="34" charset="0"/>
                <a:ea typeface="DejaVu Sans Book" panose="020B0603030804020204" pitchFamily="34" charset="0"/>
                <a:cs typeface="DejaVu Sans Book" panose="020B0603030804020204" pitchFamily="34" charset="0"/>
              </a:rPr>
              <a:t>Annotations</a:t>
            </a:r>
          </a:p>
          <a:p>
            <a:pPr algn="r"/>
            <a:r>
              <a:rPr lang="en-US" sz="780" dirty="0">
                <a:latin typeface="DejaVu Sans Book" panose="020B0603030804020204" pitchFamily="34" charset="0"/>
                <a:ea typeface="DejaVu Sans Book" panose="020B0603030804020204" pitchFamily="34" charset="0"/>
                <a:cs typeface="DejaVu Sans Book" panose="020B0603030804020204" pitchFamily="34" charset="0"/>
              </a:rPr>
              <a:t>per entity type</a:t>
            </a:r>
          </a:p>
          <a:p>
            <a:pPr algn="r"/>
            <a:r>
              <a:rPr lang="en-US" sz="780" dirty="0">
                <a:latin typeface="DejaVu Sans Book" panose="020B0603030804020204" pitchFamily="34" charset="0"/>
                <a:ea typeface="DejaVu Sans Book" panose="020B0603030804020204" pitchFamily="34" charset="0"/>
                <a:cs typeface="DejaVu Sans Book" panose="020B0603030804020204" pitchFamily="34" charset="0"/>
              </a:rPr>
              <a:t>for PubMed </a:t>
            </a:r>
          </a:p>
          <a:p>
            <a:pPr algn="r"/>
            <a:r>
              <a:rPr lang="en-US" sz="780" dirty="0">
                <a:latin typeface="DejaVu Sans Book" panose="020B0603030804020204" pitchFamily="34" charset="0"/>
                <a:ea typeface="DejaVu Sans Book" panose="020B0603030804020204" pitchFamily="34" charset="0"/>
                <a:cs typeface="DejaVu Sans Book" panose="020B0603030804020204" pitchFamily="34" charset="0"/>
              </a:rPr>
              <a:t>(abstracts) and</a:t>
            </a:r>
          </a:p>
          <a:p>
            <a:pPr algn="r"/>
            <a:r>
              <a:rPr lang="en-US" sz="780" dirty="0">
                <a:latin typeface="DejaVu Sans Book" panose="020B0603030804020204" pitchFamily="34" charset="0"/>
                <a:ea typeface="DejaVu Sans Book" panose="020B0603030804020204" pitchFamily="34" charset="0"/>
                <a:cs typeface="DejaVu Sans Book" panose="020B0603030804020204" pitchFamily="34" charset="0"/>
              </a:rPr>
              <a:t>PubMed Central</a:t>
            </a:r>
          </a:p>
          <a:p>
            <a:pPr algn="r"/>
            <a:r>
              <a:rPr lang="en-US" sz="780" dirty="0">
                <a:latin typeface="DejaVu Sans Book" panose="020B0603030804020204" pitchFamily="34" charset="0"/>
                <a:ea typeface="DejaVu Sans Book" panose="020B0603030804020204" pitchFamily="34" charset="0"/>
                <a:cs typeface="DejaVu Sans Book" panose="020B0603030804020204" pitchFamily="34" charset="0"/>
              </a:rPr>
              <a:t>(full articles)</a:t>
            </a:r>
          </a:p>
        </p:txBody>
      </p:sp>
      <p:sp>
        <p:nvSpPr>
          <p:cNvPr id="10" name="Rectangle 9">
            <a:extLst>
              <a:ext uri="{FF2B5EF4-FFF2-40B4-BE49-F238E27FC236}">
                <a16:creationId xmlns:a16="http://schemas.microsoft.com/office/drawing/2014/main" id="{68F91D9D-93B2-F94B-B7F4-4359179B59E6}"/>
              </a:ext>
            </a:extLst>
          </p:cNvPr>
          <p:cNvSpPr/>
          <p:nvPr/>
        </p:nvSpPr>
        <p:spPr>
          <a:xfrm>
            <a:off x="6096000" y="1576596"/>
            <a:ext cx="2846832" cy="16916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AD9D65-A52B-C841-BA4C-3D376D088A04}"/>
              </a:ext>
            </a:extLst>
          </p:cNvPr>
          <p:cNvSpPr/>
          <p:nvPr/>
        </p:nvSpPr>
        <p:spPr>
          <a:xfrm>
            <a:off x="9345168" y="1576596"/>
            <a:ext cx="2846832" cy="1691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r>
              <a:rPr lang="en-US" sz="78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Pipeline output is uploaded to </a:t>
            </a:r>
            <a:r>
              <a:rPr lang="en-US" sz="78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PubAnnotation</a:t>
            </a:r>
            <a:r>
              <a:rPr lang="en-US" sz="78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for example, where it is visualized via </a:t>
            </a:r>
            <a:r>
              <a:rPr lang="en-US" sz="78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TextAE</a:t>
            </a:r>
            <a:r>
              <a:rPr lang="en-US" sz="78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We're also uploading our results to </a:t>
            </a:r>
            <a:r>
              <a:rPr lang="en-US" sz="78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EuroPMC</a:t>
            </a:r>
            <a:r>
              <a:rPr lang="en-US" sz="78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our own webserver using BRAT, and allowing downloads in JSON and </a:t>
            </a:r>
            <a:r>
              <a:rPr lang="en-US" sz="78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CoNLL</a:t>
            </a:r>
            <a:r>
              <a:rPr lang="en-US" sz="78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TSV for downstream tasks.</a:t>
            </a:r>
          </a:p>
        </p:txBody>
      </p:sp>
      <p:sp>
        <p:nvSpPr>
          <p:cNvPr id="12" name="Rectangle 11">
            <a:extLst>
              <a:ext uri="{FF2B5EF4-FFF2-40B4-BE49-F238E27FC236}">
                <a16:creationId xmlns:a16="http://schemas.microsoft.com/office/drawing/2014/main" id="{27B799B8-923A-2A49-8677-D6776C2B04CE}"/>
              </a:ext>
            </a:extLst>
          </p:cNvPr>
          <p:cNvSpPr/>
          <p:nvPr/>
        </p:nvSpPr>
        <p:spPr>
          <a:xfrm>
            <a:off x="9345168" y="3653028"/>
            <a:ext cx="2846832" cy="16916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80" i="1" dirty="0" err="1">
                <a:latin typeface="DejaVu Sans Condensed" panose="020B0606030804020204" pitchFamily="34" charset="0"/>
                <a:ea typeface="DejaVu Sans Condensed" panose="020B0606030804020204" pitchFamily="34" charset="0"/>
                <a:cs typeface="DejaVu Sans Condensed" panose="020B0606030804020204" pitchFamily="34" charset="0"/>
              </a:rPr>
              <a:t>LitCovid</a:t>
            </a:r>
            <a:r>
              <a:rPr lang="en-US" sz="780" i="1" dirty="0">
                <a:latin typeface="DejaVu Sans Condensed" panose="020B0606030804020204" pitchFamily="34" charset="0"/>
                <a:ea typeface="DejaVu Sans Condensed" panose="020B0606030804020204" pitchFamily="34" charset="0"/>
                <a:cs typeface="DejaVu Sans Condensed" panose="020B0606030804020204" pitchFamily="34" charset="0"/>
              </a:rPr>
              <a:t> is a dataset of 20 000 PubMed articles related to COVID-19. We are using our pipeline, which performed with F1-score of 0.74 and 0.92 on the CRAFT corpus, depending on entity type (chemical, disease...). Output of models (</a:t>
            </a:r>
            <a:r>
              <a:rPr lang="en-US" sz="780" i="1" dirty="0" err="1">
                <a:latin typeface="DejaVu Sans Condensed" panose="020B0606030804020204" pitchFamily="34" charset="0"/>
                <a:ea typeface="DejaVu Sans Condensed" panose="020B0606030804020204" pitchFamily="34" charset="0"/>
                <a:cs typeface="DejaVu Sans Condensed" panose="020B0606030804020204" pitchFamily="34" charset="0"/>
              </a:rPr>
              <a:t>BioBERT</a:t>
            </a:r>
            <a:r>
              <a:rPr lang="en-US" sz="780" i="1" dirty="0">
                <a:latin typeface="DejaVu Sans Condensed" panose="020B0606030804020204" pitchFamily="34" charset="0"/>
                <a:ea typeface="DejaVu Sans Condensed" panose="020B0606030804020204" pitchFamily="34" charset="0"/>
                <a:cs typeface="DejaVu Sans Condensed" panose="020B0606030804020204" pitchFamily="34" charset="0"/>
              </a:rPr>
              <a:t> and OGER, our dictionary-based tool) was merged according to different strategies determined most effective in previous work depending on the entity type. The </a:t>
            </a:r>
            <a:r>
              <a:rPr lang="en-US" sz="780" i="1" dirty="0" err="1">
                <a:latin typeface="DejaVu Sans Condensed" panose="020B0606030804020204" pitchFamily="34" charset="0"/>
                <a:ea typeface="DejaVu Sans Condensed" panose="020B0606030804020204" pitchFamily="34" charset="0"/>
                <a:cs typeface="DejaVu Sans Condensed" panose="020B0606030804020204" pitchFamily="34" charset="0"/>
              </a:rPr>
              <a:t>BioBert</a:t>
            </a:r>
            <a:r>
              <a:rPr lang="en-US" sz="780" i="1" dirty="0">
                <a:latin typeface="DejaVu Sans Condensed" panose="020B0606030804020204" pitchFamily="34" charset="0"/>
                <a:ea typeface="DejaVu Sans Condensed" panose="020B0606030804020204" pitchFamily="34" charset="0"/>
                <a:cs typeface="DejaVu Sans Condensed" panose="020B0606030804020204" pitchFamily="34" charset="0"/>
              </a:rPr>
              <a:t> models produce either ID or span annotations. In the latter case, the ID of the entity was supplied by OGER. This approach helps to optimize both recall and precision. Then, another run of OGER with a hand-crafted dictionary for terms specific to COVID-19, allowing us to make quick changes without retraining models.</a:t>
            </a:r>
          </a:p>
        </p:txBody>
      </p:sp>
      <p:pic>
        <p:nvPicPr>
          <p:cNvPr id="3" name="Picture 2">
            <a:extLst>
              <a:ext uri="{FF2B5EF4-FFF2-40B4-BE49-F238E27FC236}">
                <a16:creationId xmlns:a16="http://schemas.microsoft.com/office/drawing/2014/main" id="{F1784B7B-D898-1E4F-826E-91013D32A0A7}"/>
              </a:ext>
            </a:extLst>
          </p:cNvPr>
          <p:cNvPicPr>
            <a:picLocks noChangeAspect="1"/>
          </p:cNvPicPr>
          <p:nvPr/>
        </p:nvPicPr>
        <p:blipFill>
          <a:blip r:embed="rId2"/>
          <a:stretch>
            <a:fillRect/>
          </a:stretch>
        </p:blipFill>
        <p:spPr>
          <a:xfrm>
            <a:off x="9427172" y="1675451"/>
            <a:ext cx="2659656" cy="817229"/>
          </a:xfrm>
          <a:prstGeom prst="rect">
            <a:avLst/>
          </a:prstGeom>
        </p:spPr>
      </p:pic>
      <p:pic>
        <p:nvPicPr>
          <p:cNvPr id="6" name="Picture 5">
            <a:extLst>
              <a:ext uri="{FF2B5EF4-FFF2-40B4-BE49-F238E27FC236}">
                <a16:creationId xmlns:a16="http://schemas.microsoft.com/office/drawing/2014/main" id="{C5FE5883-2C0D-8740-9BAF-80F86D4991F3}"/>
              </a:ext>
            </a:extLst>
          </p:cNvPr>
          <p:cNvPicPr>
            <a:picLocks noChangeAspect="1"/>
          </p:cNvPicPr>
          <p:nvPr/>
        </p:nvPicPr>
        <p:blipFill>
          <a:blip r:embed="rId3"/>
          <a:stretch>
            <a:fillRect/>
          </a:stretch>
        </p:blipFill>
        <p:spPr>
          <a:xfrm>
            <a:off x="6155549" y="1624554"/>
            <a:ext cx="2787283" cy="1630601"/>
          </a:xfrm>
          <a:prstGeom prst="rect">
            <a:avLst/>
          </a:prstGeom>
        </p:spPr>
      </p:pic>
      <p:pic>
        <p:nvPicPr>
          <p:cNvPr id="14" name="Picture 13">
            <a:extLst>
              <a:ext uri="{FF2B5EF4-FFF2-40B4-BE49-F238E27FC236}">
                <a16:creationId xmlns:a16="http://schemas.microsoft.com/office/drawing/2014/main" id="{E0E3A71B-67DB-7945-9D3E-470714AB5F38}"/>
              </a:ext>
            </a:extLst>
          </p:cNvPr>
          <p:cNvPicPr>
            <a:picLocks noChangeAspect="1"/>
          </p:cNvPicPr>
          <p:nvPr/>
        </p:nvPicPr>
        <p:blipFill>
          <a:blip r:embed="rId4"/>
          <a:stretch>
            <a:fillRect/>
          </a:stretch>
        </p:blipFill>
        <p:spPr>
          <a:xfrm>
            <a:off x="6155549" y="3720388"/>
            <a:ext cx="1862282" cy="1588180"/>
          </a:xfrm>
          <a:prstGeom prst="rect">
            <a:avLst/>
          </a:prstGeom>
        </p:spPr>
      </p:pic>
      <p:pic>
        <p:nvPicPr>
          <p:cNvPr id="20" name="Picture 19">
            <a:extLst>
              <a:ext uri="{FF2B5EF4-FFF2-40B4-BE49-F238E27FC236}">
                <a16:creationId xmlns:a16="http://schemas.microsoft.com/office/drawing/2014/main" id="{E08CEC55-7B3C-2742-8F4E-E6C8403E938F}"/>
              </a:ext>
            </a:extLst>
          </p:cNvPr>
          <p:cNvPicPr>
            <a:picLocks noChangeAspect="1"/>
          </p:cNvPicPr>
          <p:nvPr/>
        </p:nvPicPr>
        <p:blipFill>
          <a:blip r:embed="rId5"/>
          <a:stretch>
            <a:fillRect/>
          </a:stretch>
        </p:blipFill>
        <p:spPr>
          <a:xfrm>
            <a:off x="0" y="5626414"/>
            <a:ext cx="3138851" cy="1365891"/>
          </a:xfrm>
          <a:prstGeom prst="rect">
            <a:avLst/>
          </a:prstGeom>
        </p:spPr>
      </p:pic>
      <p:pic>
        <p:nvPicPr>
          <p:cNvPr id="24" name="Graphic 23">
            <a:extLst>
              <a:ext uri="{FF2B5EF4-FFF2-40B4-BE49-F238E27FC236}">
                <a16:creationId xmlns:a16="http://schemas.microsoft.com/office/drawing/2014/main" id="{4DB60809-0631-4B4A-B84D-2D816EAE6D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01695" y="5859624"/>
            <a:ext cx="876007" cy="876007"/>
          </a:xfrm>
          <a:prstGeom prst="rect">
            <a:avLst/>
          </a:prstGeom>
        </p:spPr>
      </p:pic>
      <p:sp>
        <p:nvSpPr>
          <p:cNvPr id="25" name="TextBox 24">
            <a:extLst>
              <a:ext uri="{FF2B5EF4-FFF2-40B4-BE49-F238E27FC236}">
                <a16:creationId xmlns:a16="http://schemas.microsoft.com/office/drawing/2014/main" id="{4BDBB7FF-A3C1-8C47-A13F-DFE54E1BFD0E}"/>
              </a:ext>
            </a:extLst>
          </p:cNvPr>
          <p:cNvSpPr txBox="1"/>
          <p:nvPr/>
        </p:nvSpPr>
        <p:spPr>
          <a:xfrm>
            <a:off x="8024432" y="6112961"/>
            <a:ext cx="3183864" cy="369332"/>
          </a:xfrm>
          <a:prstGeom prst="rect">
            <a:avLst/>
          </a:prstGeom>
          <a:noFill/>
        </p:spPr>
        <p:txBody>
          <a:bodyPr wrap="square" rtlCol="0" anchor="ctr">
            <a:spAutoFit/>
          </a:bodyPr>
          <a:lstStyle/>
          <a:p>
            <a:pPr algn="r"/>
            <a:r>
              <a:rPr lang="en-US" i="1" dirty="0">
                <a:solidFill>
                  <a:schemeClr val="accent1">
                    <a:lumMod val="40000"/>
                    <a:lumOff val="60000"/>
                  </a:schemeClr>
                </a:solidFill>
                <a:latin typeface="DejaVu Sans Book" panose="020B0603030804020204" pitchFamily="34" charset="0"/>
                <a:ea typeface="DejaVu Sans Book" panose="020B0603030804020204" pitchFamily="34" charset="0"/>
                <a:cs typeface="DejaVu Sans Book" panose="020B0603030804020204" pitchFamily="34" charset="0"/>
              </a:rPr>
              <a:t>paper on </a:t>
            </a:r>
            <a:r>
              <a:rPr lang="en-US" i="1" dirty="0" err="1">
                <a:solidFill>
                  <a:schemeClr val="accent1">
                    <a:lumMod val="40000"/>
                    <a:lumOff val="60000"/>
                  </a:schemeClr>
                </a:solidFill>
                <a:latin typeface="DejaVu Sans Book" panose="020B0603030804020204" pitchFamily="34" charset="0"/>
                <a:ea typeface="DejaVu Sans Book" panose="020B0603030804020204" pitchFamily="34" charset="0"/>
                <a:cs typeface="DejaVu Sans Book" panose="020B0603030804020204" pitchFamily="34" charset="0"/>
              </a:rPr>
              <a:t>OpenReview</a:t>
            </a:r>
            <a:r>
              <a:rPr lang="en-US" i="1" dirty="0">
                <a:solidFill>
                  <a:schemeClr val="accent1">
                    <a:lumMod val="40000"/>
                    <a:lumOff val="60000"/>
                  </a:schemeClr>
                </a:solidFill>
                <a:latin typeface="DejaVu Sans Book" panose="020B0603030804020204" pitchFamily="34" charset="0"/>
                <a:ea typeface="DejaVu Sans Book" panose="020B0603030804020204" pitchFamily="34" charset="0"/>
                <a:cs typeface="DejaVu Sans Book" panose="020B0603030804020204" pitchFamily="34" charset="0"/>
              </a:rPr>
              <a:t>:</a:t>
            </a:r>
          </a:p>
        </p:txBody>
      </p:sp>
    </p:spTree>
    <p:extLst>
      <p:ext uri="{BB962C8B-B14F-4D97-AF65-F5344CB8AC3E}">
        <p14:creationId xmlns:p14="http://schemas.microsoft.com/office/powerpoint/2010/main" val="1928303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233</Words>
  <Application>Microsoft Macintosh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vt:lpstr>
      <vt:lpstr>Courier New</vt:lpstr>
      <vt:lpstr>DejaVu Sans Book</vt:lpstr>
      <vt:lpstr>DejaVu Sans Condensed</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cp:lastPrinted>2020-07-07T23:05:12Z</cp:lastPrinted>
  <dcterms:created xsi:type="dcterms:W3CDTF">2020-07-07T16:15:46Z</dcterms:created>
  <dcterms:modified xsi:type="dcterms:W3CDTF">2020-07-07T23:05:28Z</dcterms:modified>
</cp:coreProperties>
</file>