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ey Bit" id="{97022FA7-6DB9-7449-84B0-66E193D9E207}">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7755A-06A1-254B-927F-ED51A46FBADE}" type="datetimeFigureOut">
              <a:rPr lang="en-CH" smtClean="0"/>
              <a:t>07.11.20</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76CB3-1701-4743-AA69-0691F7A85E4E}" type="slidenum">
              <a:rPr lang="en-CH" smtClean="0"/>
              <a:t>‹#›</a:t>
            </a:fld>
            <a:endParaRPr lang="en-CH"/>
          </a:p>
        </p:txBody>
      </p:sp>
    </p:spTree>
    <p:extLst>
      <p:ext uri="{BB962C8B-B14F-4D97-AF65-F5344CB8AC3E}">
        <p14:creationId xmlns:p14="http://schemas.microsoft.com/office/powerpoint/2010/main" val="3473941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9A76CB3-1701-4743-AA69-0691F7A85E4E}" type="slidenum">
              <a:rPr lang="en-CH" smtClean="0"/>
              <a:t>1</a:t>
            </a:fld>
            <a:endParaRPr lang="en-CH"/>
          </a:p>
        </p:txBody>
      </p:sp>
    </p:spTree>
    <p:extLst>
      <p:ext uri="{BB962C8B-B14F-4D97-AF65-F5344CB8AC3E}">
        <p14:creationId xmlns:p14="http://schemas.microsoft.com/office/powerpoint/2010/main" val="1853439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35FF-923F-A145-925D-C996A99108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DB1388-5CA4-B545-B319-F3C32FB6F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A6F092-2960-2A4D-A17E-DDFA1A028A38}"/>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5" name="Footer Placeholder 4">
            <a:extLst>
              <a:ext uri="{FF2B5EF4-FFF2-40B4-BE49-F238E27FC236}">
                <a16:creationId xmlns:a16="http://schemas.microsoft.com/office/drawing/2014/main" id="{E092A230-F970-4740-A14C-F345464E7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99DF-AA01-8B49-8579-32B4394E0663}"/>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297616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A3E-7622-0B46-BB0E-0819FF770C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50891-BEFB-794A-BDAE-C99A5217CA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7A847-329F-6F40-9F2B-AC02D596A3B7}"/>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5" name="Footer Placeholder 4">
            <a:extLst>
              <a:ext uri="{FF2B5EF4-FFF2-40B4-BE49-F238E27FC236}">
                <a16:creationId xmlns:a16="http://schemas.microsoft.com/office/drawing/2014/main" id="{6439C422-C4D3-D244-8B99-D2D8944D5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E301B-CC5B-5E48-9806-E70D75C5CC85}"/>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284440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0A1317-EFC6-CE4C-9B69-1E236295D6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A82E7E-7724-E449-AD0C-6681F1E5BA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F469A-0F32-DC46-AB5F-0D9EEEF4973D}"/>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5" name="Footer Placeholder 4">
            <a:extLst>
              <a:ext uri="{FF2B5EF4-FFF2-40B4-BE49-F238E27FC236}">
                <a16:creationId xmlns:a16="http://schemas.microsoft.com/office/drawing/2014/main" id="{80022802-30F3-8B40-A8F4-F9A62CADE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CE6E7-5F71-1146-989D-B3FC106DCCD6}"/>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42737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6BB4-0EAF-6F41-8E50-AAA6694CC0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2A5B8-184A-8542-A1DC-47D8FCFAB6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7DB42-77CE-D44A-A1E0-C6516E3D8A31}"/>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5" name="Footer Placeholder 4">
            <a:extLst>
              <a:ext uri="{FF2B5EF4-FFF2-40B4-BE49-F238E27FC236}">
                <a16:creationId xmlns:a16="http://schemas.microsoft.com/office/drawing/2014/main" id="{67BADBB4-96AF-6246-BE01-0DA6DA529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147E6-8B79-1D49-9C9F-260EC4343A13}"/>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409225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45DE-ECC2-E64A-9BF7-2F98188F50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B5325D-AC52-2F47-8427-114CD2B259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8EA74C-A308-B144-BD58-C733E855A90F}"/>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5" name="Footer Placeholder 4">
            <a:extLst>
              <a:ext uri="{FF2B5EF4-FFF2-40B4-BE49-F238E27FC236}">
                <a16:creationId xmlns:a16="http://schemas.microsoft.com/office/drawing/2014/main" id="{E410398C-D544-CB4B-9758-735220CF2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BA53A-1B5E-2046-A500-B50DFC5B2A7F}"/>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57817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5485-91BE-8644-82DE-70DEB3F31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1F9098-FE76-8A4F-BAB3-10B36F39DB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961A3-F675-FF49-BDAD-6C4D316183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241DDD-8E0E-9D4C-9983-F467E3836477}"/>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6" name="Footer Placeholder 5">
            <a:extLst>
              <a:ext uri="{FF2B5EF4-FFF2-40B4-BE49-F238E27FC236}">
                <a16:creationId xmlns:a16="http://schemas.microsoft.com/office/drawing/2014/main" id="{FCB1BC20-FBD3-9043-86E0-A47DDB6B0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A97DC-5E9E-8747-B922-9D9AEDEBEE52}"/>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100521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62FD-2034-5D45-BF58-4B91C9D43F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534BB2-0AAA-D249-85B0-41FB00248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D2E100-4639-FD49-ADC0-689C721B3C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6E8BE2-1A88-164A-BD04-359402269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D494A-9578-9246-A46E-697A31B41B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1B708A-CDF4-6248-BFA3-B5010B219440}"/>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8" name="Footer Placeholder 7">
            <a:extLst>
              <a:ext uri="{FF2B5EF4-FFF2-40B4-BE49-F238E27FC236}">
                <a16:creationId xmlns:a16="http://schemas.microsoft.com/office/drawing/2014/main" id="{3D77223D-FBB4-C54F-9138-AC00EE39A2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5513C-8F44-9848-9F17-41D6FB291994}"/>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90036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CE7-E6A1-964D-9AAF-3AB5271148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6CDD68-0194-1743-8FCA-7FC3C829305F}"/>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4" name="Footer Placeholder 3">
            <a:extLst>
              <a:ext uri="{FF2B5EF4-FFF2-40B4-BE49-F238E27FC236}">
                <a16:creationId xmlns:a16="http://schemas.microsoft.com/office/drawing/2014/main" id="{F4AE5C23-2F59-9E41-BF13-56912D1032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1D79F2-34BC-6846-AFD6-37A112E92746}"/>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3564649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9C80A-B507-9347-B0B9-AF71B976313E}"/>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3" name="Footer Placeholder 2">
            <a:extLst>
              <a:ext uri="{FF2B5EF4-FFF2-40B4-BE49-F238E27FC236}">
                <a16:creationId xmlns:a16="http://schemas.microsoft.com/office/drawing/2014/main" id="{3897CE1A-F9D7-0F49-825A-A4456AF423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C697CD-7428-0C40-A3B4-147585B7FC29}"/>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123799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85A2-11B6-5E49-B05B-D9D878566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D0A1C9-E835-914A-9683-DAE7E80D7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C1E65A-540A-BB4D-BEE7-C9736AF93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002D61-F8FB-F149-8706-91FCEC5AFC9A}"/>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6" name="Footer Placeholder 5">
            <a:extLst>
              <a:ext uri="{FF2B5EF4-FFF2-40B4-BE49-F238E27FC236}">
                <a16:creationId xmlns:a16="http://schemas.microsoft.com/office/drawing/2014/main" id="{87C7BDE3-544D-E64E-A42D-462169731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61F71-93B8-9F40-9BFB-733B003A092E}"/>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217551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2078-6BAB-A843-8B22-3A7BDC8EC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67851-3197-3C4D-9DAC-1C943DFD3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CB23DB-B015-0341-9A4F-9F6D73C29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A479AA-146A-4C45-967A-22FCDC4AA29D}"/>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6" name="Footer Placeholder 5">
            <a:extLst>
              <a:ext uri="{FF2B5EF4-FFF2-40B4-BE49-F238E27FC236}">
                <a16:creationId xmlns:a16="http://schemas.microsoft.com/office/drawing/2014/main" id="{63002174-8DA3-8E42-A742-90A0CCBD9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52A62-D334-7346-9CF8-683AFD17CF1F}"/>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130117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22176-28AF-7E40-8F82-09709E228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4C91CB-DF0A-CB4A-AD39-B12CA1745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A81E41-240E-D84C-B4C0-493F1987B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5E5E6-2280-E941-84A8-C42EA92DAACC}" type="datetimeFigureOut">
              <a:rPr lang="en-US" smtClean="0"/>
              <a:t>11/7/20</a:t>
            </a:fld>
            <a:endParaRPr lang="en-US"/>
          </a:p>
        </p:txBody>
      </p:sp>
      <p:sp>
        <p:nvSpPr>
          <p:cNvPr id="5" name="Footer Placeholder 4">
            <a:extLst>
              <a:ext uri="{FF2B5EF4-FFF2-40B4-BE49-F238E27FC236}">
                <a16:creationId xmlns:a16="http://schemas.microsoft.com/office/drawing/2014/main" id="{8668480C-D446-9B4F-8183-E545B1108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DEBFF0-8D56-4745-874D-96BE2CC316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7D099-0104-6947-BA9F-2C932B41E735}" type="slidenum">
              <a:rPr lang="en-US" smtClean="0"/>
              <a:t>‹#›</a:t>
            </a:fld>
            <a:endParaRPr lang="en-US"/>
          </a:p>
        </p:txBody>
      </p:sp>
    </p:spTree>
    <p:extLst>
      <p:ext uri="{BB962C8B-B14F-4D97-AF65-F5344CB8AC3E}">
        <p14:creationId xmlns:p14="http://schemas.microsoft.com/office/powerpoint/2010/main" val="243201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covid19.nlp.idsia.ch/lbd.html" TargetMode="External"/><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jpe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hyperlink" Target="https://covid19.nlp.idsia.ch/lb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B2359E-2320-8A4A-993F-A3531A41B0F4}"/>
              </a:ext>
            </a:extLst>
          </p:cNvPr>
          <p:cNvSpPr txBox="1"/>
          <p:nvPr/>
        </p:nvSpPr>
        <p:spPr>
          <a:xfrm>
            <a:off x="451802" y="1576596"/>
            <a:ext cx="5160722" cy="2769989"/>
          </a:xfrm>
          <a:prstGeom prst="rect">
            <a:avLst/>
          </a:prstGeom>
          <a:noFill/>
        </p:spPr>
        <p:txBody>
          <a:bodyPr wrap="square" rtlCol="0">
            <a:spAutoFit/>
          </a:bodyPr>
          <a:lstStyle/>
          <a:p>
            <a:pPr>
              <a:spcBef>
                <a:spcPts val="3000"/>
              </a:spcBef>
              <a:spcAft>
                <a:spcPts val="2000"/>
              </a:spcAft>
            </a:pPr>
            <a:r>
              <a:rPr lang="en-US" sz="2900" i="1" dirty="0">
                <a:solidFill>
                  <a:schemeClr val="accent1">
                    <a:lumMod val="50000"/>
                  </a:schemeClr>
                </a:solidFill>
                <a:latin typeface="Cambria" panose="02040503050406030204" pitchFamily="18" charset="0"/>
              </a:rPr>
              <a:t>Entity recognition and normalization on COVID-19 literature using a CRAFT-trained </a:t>
            </a:r>
            <a:r>
              <a:rPr lang="en-US" sz="2900" i="1" dirty="0" err="1">
                <a:solidFill>
                  <a:schemeClr val="accent1">
                    <a:lumMod val="50000"/>
                  </a:schemeClr>
                </a:solidFill>
                <a:latin typeface="Cambria" panose="02040503050406030204" pitchFamily="18" charset="0"/>
              </a:rPr>
              <a:t>BioBERT</a:t>
            </a:r>
            <a:r>
              <a:rPr lang="en-US" sz="2900" i="1" dirty="0">
                <a:solidFill>
                  <a:schemeClr val="accent1">
                    <a:lumMod val="50000"/>
                  </a:schemeClr>
                </a:solidFill>
                <a:latin typeface="Cambria" panose="02040503050406030204" pitchFamily="18" charset="0"/>
              </a:rPr>
              <a:t> model for precision and our dictionary-based tool for recall and entity identifiers. </a:t>
            </a:r>
          </a:p>
        </p:txBody>
      </p:sp>
      <p:sp>
        <p:nvSpPr>
          <p:cNvPr id="7" name="Rectangle 6">
            <a:extLst>
              <a:ext uri="{FF2B5EF4-FFF2-40B4-BE49-F238E27FC236}">
                <a16:creationId xmlns:a16="http://schemas.microsoft.com/office/drawing/2014/main" id="{69B62FAC-DC3C-EF49-9AF3-70D6771241A2}"/>
              </a:ext>
            </a:extLst>
          </p:cNvPr>
          <p:cNvSpPr/>
          <p:nvPr/>
        </p:nvSpPr>
        <p:spPr>
          <a:xfrm>
            <a:off x="0" y="5760720"/>
            <a:ext cx="12192000" cy="1097280"/>
          </a:xfrm>
          <a:prstGeom prst="rect">
            <a:avLst/>
          </a:prstGeom>
          <a:solidFill>
            <a:schemeClr val="accent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lumMod val="40000"/>
                    <a:lumOff val="60000"/>
                  </a:schemeClr>
                </a:solidFill>
                <a:latin typeface="Courier New" panose="02070309020205020404" pitchFamily="49" charset="0"/>
                <a:cs typeface="Courier New" panose="02070309020205020404" pitchFamily="49" charset="0"/>
              </a:rPr>
              <a:t>Bi</a:t>
            </a:r>
            <a:r>
              <a:rPr lang="en-US" dirty="0" err="1">
                <a:latin typeface="Courier New" panose="02070309020205020404" pitchFamily="49" charset="0"/>
                <a:cs typeface="Courier New" panose="02070309020205020404" pitchFamily="49" charset="0"/>
              </a:rPr>
              <a:t>oMeXT</a:t>
            </a:r>
            <a:endParaRPr lang="en-US" dirty="0">
              <a:latin typeface="Courier New" panose="02070309020205020404" pitchFamily="49" charset="0"/>
              <a:cs typeface="Courier New" panose="02070309020205020404" pitchFamily="49" charset="0"/>
            </a:endParaRPr>
          </a:p>
          <a:p>
            <a:pPr algn="ctr"/>
            <a:r>
              <a:rPr lang="en-US" dirty="0" err="1">
                <a:solidFill>
                  <a:schemeClr val="accent1">
                    <a:lumMod val="40000"/>
                    <a:lumOff val="60000"/>
                  </a:schemeClr>
                </a:solidFill>
                <a:latin typeface="Courier New" panose="02070309020205020404" pitchFamily="49" charset="0"/>
                <a:cs typeface="Courier New" panose="02070309020205020404" pitchFamily="49" charset="0"/>
              </a:rPr>
              <a:t>www.biomext.</a:t>
            </a:r>
            <a:r>
              <a:rPr lang="en-US" dirty="0" err="1">
                <a:latin typeface="Courier New" panose="02070309020205020404" pitchFamily="49" charset="0"/>
                <a:cs typeface="Courier New" panose="02070309020205020404" pitchFamily="49" charset="0"/>
              </a:rPr>
              <a:t>org</a:t>
            </a:r>
            <a:endParaRPr lang="en-US"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697E7362-2350-FC48-850F-CF7853A41A05}"/>
              </a:ext>
            </a:extLst>
          </p:cNvPr>
          <p:cNvSpPr/>
          <p:nvPr/>
        </p:nvSpPr>
        <p:spPr>
          <a:xfrm>
            <a:off x="0" y="327063"/>
            <a:ext cx="12192000" cy="1097280"/>
          </a:xfrm>
          <a:prstGeom prst="rect">
            <a:avLst/>
          </a:prstGeom>
          <a:solidFill>
            <a:schemeClr val="accent1">
              <a:lumMod val="40000"/>
              <a:lumOff val="60000"/>
              <a:alpha val="77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accent1">
                    <a:lumMod val="50000"/>
                  </a:schemeClr>
                </a:solidFill>
                <a:latin typeface="DejaVu Sans" panose="020B0603030804020204" pitchFamily="34" charset="0"/>
                <a:ea typeface="DejaVu Sans" panose="020B0603030804020204" pitchFamily="34" charset="0"/>
                <a:cs typeface="DejaVu Sans" panose="020B0603030804020204" pitchFamily="34" charset="0"/>
              </a:rPr>
              <a:t>Annotating the Pandemic: NER and NEN of </a:t>
            </a:r>
            <a:r>
              <a:rPr lang="en-US" sz="2700" b="1" dirty="0" err="1">
                <a:solidFill>
                  <a:schemeClr val="accent1">
                    <a:lumMod val="50000"/>
                  </a:schemeClr>
                </a:solidFill>
                <a:latin typeface="DejaVu Sans" panose="020B0603030804020204" pitchFamily="34" charset="0"/>
                <a:ea typeface="DejaVu Sans" panose="020B0603030804020204" pitchFamily="34" charset="0"/>
                <a:cs typeface="DejaVu Sans" panose="020B0603030804020204" pitchFamily="34" charset="0"/>
              </a:rPr>
              <a:t>LitCovid</a:t>
            </a:r>
            <a:r>
              <a:rPr lang="en-US" sz="2700" b="1" dirty="0">
                <a:solidFill>
                  <a:schemeClr val="accent1">
                    <a:lumMod val="50000"/>
                  </a:schemeClr>
                </a:solidFill>
                <a:latin typeface="DejaVu Sans" panose="020B0603030804020204" pitchFamily="34" charset="0"/>
                <a:ea typeface="DejaVu Sans" panose="020B0603030804020204" pitchFamily="34" charset="0"/>
                <a:cs typeface="DejaVu Sans" panose="020B0603030804020204" pitchFamily="34" charset="0"/>
              </a:rPr>
              <a:t> </a:t>
            </a:r>
          </a:p>
        </p:txBody>
      </p:sp>
      <p:sp>
        <p:nvSpPr>
          <p:cNvPr id="9" name="Rectangle 8">
            <a:extLst>
              <a:ext uri="{FF2B5EF4-FFF2-40B4-BE49-F238E27FC236}">
                <a16:creationId xmlns:a16="http://schemas.microsoft.com/office/drawing/2014/main" id="{8B098FDF-53AA-0C40-8102-4C052D1EA4EE}"/>
              </a:ext>
            </a:extLst>
          </p:cNvPr>
          <p:cNvSpPr/>
          <p:nvPr/>
        </p:nvSpPr>
        <p:spPr>
          <a:xfrm>
            <a:off x="10527957" y="3668658"/>
            <a:ext cx="1664043" cy="1691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78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Rectangle 9">
            <a:extLst>
              <a:ext uri="{FF2B5EF4-FFF2-40B4-BE49-F238E27FC236}">
                <a16:creationId xmlns:a16="http://schemas.microsoft.com/office/drawing/2014/main" id="{68F91D9D-93B2-F94B-B7F4-4359179B59E6}"/>
              </a:ext>
            </a:extLst>
          </p:cNvPr>
          <p:cNvSpPr/>
          <p:nvPr/>
        </p:nvSpPr>
        <p:spPr>
          <a:xfrm>
            <a:off x="6096000" y="3668658"/>
            <a:ext cx="2442519" cy="16916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AD9D65-A52B-C841-BA4C-3D376D088A04}"/>
              </a:ext>
            </a:extLst>
          </p:cNvPr>
          <p:cNvSpPr/>
          <p:nvPr/>
        </p:nvSpPr>
        <p:spPr>
          <a:xfrm>
            <a:off x="6096000" y="1675452"/>
            <a:ext cx="6096000" cy="1691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endParaRPr lang="en-US" sz="77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endParaRPr>
          </a:p>
        </p:txBody>
      </p:sp>
      <p:sp>
        <p:nvSpPr>
          <p:cNvPr id="12" name="Rectangle 11">
            <a:extLst>
              <a:ext uri="{FF2B5EF4-FFF2-40B4-BE49-F238E27FC236}">
                <a16:creationId xmlns:a16="http://schemas.microsoft.com/office/drawing/2014/main" id="{27B799B8-923A-2A49-8677-D6776C2B04CE}"/>
              </a:ext>
            </a:extLst>
          </p:cNvPr>
          <p:cNvSpPr/>
          <p:nvPr/>
        </p:nvSpPr>
        <p:spPr>
          <a:xfrm>
            <a:off x="8836640" y="3668658"/>
            <a:ext cx="1426801" cy="167473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just"/>
            <a:r>
              <a:rPr lang="en-US" sz="550" i="1" dirty="0" err="1">
                <a:latin typeface="DejaVu Sans Condensed" panose="020B0606030804020204" pitchFamily="34" charset="0"/>
                <a:ea typeface="DejaVu Sans Condensed" panose="020B0606030804020204" pitchFamily="34" charset="0"/>
                <a:cs typeface="DejaVu Sans Condensed" panose="020B0606030804020204" pitchFamily="34" charset="0"/>
              </a:rPr>
              <a:t>LitCovid</a:t>
            </a:r>
            <a:r>
              <a:rPr lang="en-US" sz="550" i="1" dirty="0">
                <a:latin typeface="DejaVu Sans Condensed" panose="020B0606030804020204" pitchFamily="34" charset="0"/>
                <a:ea typeface="DejaVu Sans Condensed" panose="020B0606030804020204" pitchFamily="34" charset="0"/>
                <a:cs typeface="DejaVu Sans Condensed" panose="020B0606030804020204" pitchFamily="34" charset="0"/>
              </a:rPr>
              <a:t> is a dataset of PubMed articles related to COVID-19. We use our pipeline, which performs with a F1-score of 0.74 - 0.92 on CRAFT, depending on entity type (chemical, disease...). Our pipeline merges the output of different models (</a:t>
            </a:r>
            <a:r>
              <a:rPr lang="en-US" sz="550" i="1" dirty="0" err="1">
                <a:latin typeface="DejaVu Sans Condensed" panose="020B0606030804020204" pitchFamily="34" charset="0"/>
                <a:ea typeface="DejaVu Sans Condensed" panose="020B0606030804020204" pitchFamily="34" charset="0"/>
                <a:cs typeface="DejaVu Sans Condensed" panose="020B0606030804020204" pitchFamily="34" charset="0"/>
              </a:rPr>
              <a:t>BioBERT</a:t>
            </a:r>
            <a:r>
              <a:rPr lang="en-US" sz="550" i="1" dirty="0">
                <a:latin typeface="DejaVu Sans Condensed" panose="020B0606030804020204" pitchFamily="34" charset="0"/>
                <a:ea typeface="DejaVu Sans Condensed" panose="020B0606030804020204" pitchFamily="34" charset="0"/>
                <a:cs typeface="DejaVu Sans Condensed" panose="020B0606030804020204" pitchFamily="34" charset="0"/>
              </a:rPr>
              <a:t> and OGER, our dictionary-based tool) according to the strategy determined most effective in previous work for the respective entity type. The </a:t>
            </a:r>
            <a:r>
              <a:rPr lang="en-US" sz="550" i="1" dirty="0" err="1">
                <a:latin typeface="DejaVu Sans Condensed" panose="020B0606030804020204" pitchFamily="34" charset="0"/>
                <a:ea typeface="DejaVu Sans Condensed" panose="020B0606030804020204" pitchFamily="34" charset="0"/>
                <a:cs typeface="DejaVu Sans Condensed" panose="020B0606030804020204" pitchFamily="34" charset="0"/>
              </a:rPr>
              <a:t>BioBert</a:t>
            </a:r>
            <a:r>
              <a:rPr lang="en-US" sz="550" i="1" dirty="0">
                <a:latin typeface="DejaVu Sans Condensed" panose="020B0606030804020204" pitchFamily="34" charset="0"/>
                <a:ea typeface="DejaVu Sans Condensed" panose="020B0606030804020204" pitchFamily="34" charset="0"/>
                <a:cs typeface="DejaVu Sans Condensed" panose="020B0606030804020204" pitchFamily="34" charset="0"/>
              </a:rPr>
              <a:t> models produce either ID or span annotations. In the latter case, the ID of the entity was supplied by OGER. This approach helps to optimize both recall and precision. Then, another run of OGER with a hand-crafted dictionary for terms specific to COVID-19, allowing us to make quick changes without retraining the models.</a:t>
            </a:r>
          </a:p>
        </p:txBody>
      </p:sp>
      <p:pic>
        <p:nvPicPr>
          <p:cNvPr id="3" name="Picture 2">
            <a:extLst>
              <a:ext uri="{FF2B5EF4-FFF2-40B4-BE49-F238E27FC236}">
                <a16:creationId xmlns:a16="http://schemas.microsoft.com/office/drawing/2014/main" id="{F1784B7B-D898-1E4F-826E-91013D32A0A7}"/>
              </a:ext>
            </a:extLst>
          </p:cNvPr>
          <p:cNvPicPr>
            <a:picLocks noChangeAspect="1"/>
          </p:cNvPicPr>
          <p:nvPr/>
        </p:nvPicPr>
        <p:blipFill>
          <a:blip r:embed="rId3"/>
          <a:stretch>
            <a:fillRect/>
          </a:stretch>
        </p:blipFill>
        <p:spPr>
          <a:xfrm>
            <a:off x="6167906" y="1782446"/>
            <a:ext cx="4808990" cy="1477652"/>
          </a:xfrm>
          <a:prstGeom prst="rect">
            <a:avLst/>
          </a:prstGeom>
        </p:spPr>
      </p:pic>
      <p:pic>
        <p:nvPicPr>
          <p:cNvPr id="6" name="Picture 5">
            <a:extLst>
              <a:ext uri="{FF2B5EF4-FFF2-40B4-BE49-F238E27FC236}">
                <a16:creationId xmlns:a16="http://schemas.microsoft.com/office/drawing/2014/main" id="{C5FE5883-2C0D-8740-9BAF-80F86D4991F3}"/>
              </a:ext>
            </a:extLst>
          </p:cNvPr>
          <p:cNvPicPr>
            <a:picLocks noChangeAspect="1"/>
          </p:cNvPicPr>
          <p:nvPr/>
        </p:nvPicPr>
        <p:blipFill>
          <a:blip r:embed="rId4"/>
          <a:stretch>
            <a:fillRect/>
          </a:stretch>
        </p:blipFill>
        <p:spPr>
          <a:xfrm>
            <a:off x="6147307" y="3709003"/>
            <a:ext cx="2391211" cy="1630601"/>
          </a:xfrm>
          <a:prstGeom prst="rect">
            <a:avLst/>
          </a:prstGeom>
        </p:spPr>
      </p:pic>
      <p:pic>
        <p:nvPicPr>
          <p:cNvPr id="14" name="Picture 13">
            <a:extLst>
              <a:ext uri="{FF2B5EF4-FFF2-40B4-BE49-F238E27FC236}">
                <a16:creationId xmlns:a16="http://schemas.microsoft.com/office/drawing/2014/main" id="{E0E3A71B-67DB-7945-9D3E-470714AB5F38}"/>
              </a:ext>
            </a:extLst>
          </p:cNvPr>
          <p:cNvPicPr>
            <a:picLocks noChangeAspect="1"/>
          </p:cNvPicPr>
          <p:nvPr/>
        </p:nvPicPr>
        <p:blipFill>
          <a:blip r:embed="rId5"/>
          <a:stretch>
            <a:fillRect/>
          </a:stretch>
        </p:blipFill>
        <p:spPr>
          <a:xfrm>
            <a:off x="10607118" y="3733706"/>
            <a:ext cx="1505719" cy="1284098"/>
          </a:xfrm>
          <a:prstGeom prst="rect">
            <a:avLst/>
          </a:prstGeom>
        </p:spPr>
      </p:pic>
      <p:pic>
        <p:nvPicPr>
          <p:cNvPr id="20" name="Picture 19">
            <a:extLst>
              <a:ext uri="{FF2B5EF4-FFF2-40B4-BE49-F238E27FC236}">
                <a16:creationId xmlns:a16="http://schemas.microsoft.com/office/drawing/2014/main" id="{E08CEC55-7B3C-2742-8F4E-E6C8403E938F}"/>
              </a:ext>
            </a:extLst>
          </p:cNvPr>
          <p:cNvPicPr>
            <a:picLocks noChangeAspect="1"/>
          </p:cNvPicPr>
          <p:nvPr/>
        </p:nvPicPr>
        <p:blipFill>
          <a:blip r:embed="rId6"/>
          <a:stretch>
            <a:fillRect/>
          </a:stretch>
        </p:blipFill>
        <p:spPr>
          <a:xfrm>
            <a:off x="-107120" y="5598666"/>
            <a:ext cx="3138851" cy="1365891"/>
          </a:xfrm>
          <a:prstGeom prst="rect">
            <a:avLst/>
          </a:prstGeom>
        </p:spPr>
      </p:pic>
      <p:sp>
        <p:nvSpPr>
          <p:cNvPr id="13" name="Rectangle 12">
            <a:extLst>
              <a:ext uri="{FF2B5EF4-FFF2-40B4-BE49-F238E27FC236}">
                <a16:creationId xmlns:a16="http://schemas.microsoft.com/office/drawing/2014/main" id="{F44A7B85-6DAE-D746-A765-9A977D9B4BD7}"/>
              </a:ext>
            </a:extLst>
          </p:cNvPr>
          <p:cNvSpPr/>
          <p:nvPr/>
        </p:nvSpPr>
        <p:spPr>
          <a:xfrm>
            <a:off x="450938" y="4540469"/>
            <a:ext cx="5161586" cy="81982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700" b="1" dirty="0">
              <a:solidFill>
                <a:schemeClr val="tx2">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2" name="TextBox 1">
            <a:extLst>
              <a:ext uri="{FF2B5EF4-FFF2-40B4-BE49-F238E27FC236}">
                <a16:creationId xmlns:a16="http://schemas.microsoft.com/office/drawing/2014/main" id="{A68CE80B-7B0F-5447-BFD3-2E198FD6CE26}"/>
              </a:ext>
            </a:extLst>
          </p:cNvPr>
          <p:cNvSpPr txBox="1"/>
          <p:nvPr/>
        </p:nvSpPr>
        <p:spPr>
          <a:xfrm>
            <a:off x="8923578" y="5872409"/>
            <a:ext cx="3268223" cy="923330"/>
          </a:xfrm>
          <a:prstGeom prst="rect">
            <a:avLst/>
          </a:prstGeom>
          <a:noFill/>
        </p:spPr>
        <p:txBody>
          <a:bodyPr wrap="square" rtlCol="0">
            <a:spAutoFit/>
          </a:bodyPr>
          <a:lstStyle/>
          <a:p>
            <a:pPr algn="r"/>
            <a:r>
              <a:rPr lang="en-CH" dirty="0">
                <a:solidFill>
                  <a:schemeClr val="bg1">
                    <a:lumMod val="85000"/>
                  </a:schemeClr>
                </a:solidFill>
                <a:latin typeface="DEJAVU SANS" panose="020B0603030804020204" pitchFamily="34" charset="0"/>
                <a:ea typeface="DEJAVU SANS" panose="020B0603030804020204" pitchFamily="34" charset="0"/>
                <a:cs typeface="DEJAVU SANS" panose="020B0603030804020204" pitchFamily="34" charset="0"/>
              </a:rPr>
              <a:t>       </a:t>
            </a:r>
            <a:r>
              <a:rPr lang="en-CH" dirty="0">
                <a:solidFill>
                  <a:schemeClr val="bg1">
                    <a:lumMod val="95000"/>
                  </a:schemeClr>
                </a:solidFill>
                <a:latin typeface="DEJAVU SANS" panose="020B0603030804020204" pitchFamily="34" charset="0"/>
                <a:ea typeface="DEJAVU SANS" panose="020B0603030804020204" pitchFamily="34" charset="0"/>
                <a:cs typeface="DEJAVU SANS" panose="020B0603030804020204" pitchFamily="34" charset="0"/>
              </a:rPr>
              <a:t>Furrer</a:t>
            </a:r>
            <a:r>
              <a:rPr lang="en-CH" dirty="0">
                <a:solidFill>
                  <a:schemeClr val="bg1">
                    <a:lumMod val="75000"/>
                  </a:schemeClr>
                </a:solidFill>
                <a:latin typeface="DEJAVU SANS" panose="020B0603030804020204" pitchFamily="34" charset="0"/>
                <a:ea typeface="DEJAVU SANS" panose="020B0603030804020204" pitchFamily="34" charset="0"/>
                <a:cs typeface="DEJAVU SANS" panose="020B0603030804020204" pitchFamily="34" charset="0"/>
              </a:rPr>
              <a:t>@cl.uzh.ch</a:t>
            </a:r>
          </a:p>
          <a:p>
            <a:pPr algn="r"/>
            <a:r>
              <a:rPr lang="en-CH" dirty="0">
                <a:solidFill>
                  <a:schemeClr val="bg1">
                    <a:lumMod val="75000"/>
                  </a:schemeClr>
                </a:solidFill>
                <a:latin typeface="DEJAVU SANS" panose="020B0603030804020204" pitchFamily="34" charset="0"/>
                <a:ea typeface="DEJAVU SANS" panose="020B0603030804020204" pitchFamily="34" charset="0"/>
                <a:cs typeface="DEJAVU SANS" panose="020B0603030804020204" pitchFamily="34" charset="0"/>
              </a:rPr>
              <a:t>Fabio.</a:t>
            </a:r>
            <a:r>
              <a:rPr lang="en-CH" dirty="0">
                <a:solidFill>
                  <a:schemeClr val="bg1">
                    <a:lumMod val="95000"/>
                  </a:schemeClr>
                </a:solidFill>
                <a:latin typeface="DEJAVU SANS" panose="020B0603030804020204" pitchFamily="34" charset="0"/>
                <a:ea typeface="DEJAVU SANS" panose="020B0603030804020204" pitchFamily="34" charset="0"/>
                <a:cs typeface="DEJAVU SANS" panose="020B0603030804020204" pitchFamily="34" charset="0"/>
              </a:rPr>
              <a:t>Rinaldi</a:t>
            </a:r>
            <a:r>
              <a:rPr lang="en-CH" dirty="0">
                <a:solidFill>
                  <a:schemeClr val="bg1">
                    <a:lumMod val="75000"/>
                  </a:schemeClr>
                </a:solidFill>
                <a:latin typeface="DEJAVU SANS" panose="020B0603030804020204" pitchFamily="34" charset="0"/>
                <a:ea typeface="DEJAVU SANS" panose="020B0603030804020204" pitchFamily="34" charset="0"/>
                <a:cs typeface="DEJAVU SANS" panose="020B0603030804020204" pitchFamily="34" charset="0"/>
              </a:rPr>
              <a:t>@idsia.ch </a:t>
            </a:r>
          </a:p>
          <a:p>
            <a:pPr algn="r"/>
            <a:r>
              <a:rPr lang="en-CH" dirty="0">
                <a:solidFill>
                  <a:schemeClr val="bg1">
                    <a:lumMod val="85000"/>
                  </a:schemeClr>
                </a:solidFill>
                <a:latin typeface="DEJAVU SANS" panose="020B0603030804020204" pitchFamily="34" charset="0"/>
                <a:ea typeface="DEJAVU SANS" panose="020B0603030804020204" pitchFamily="34" charset="0"/>
                <a:cs typeface="DEJAVU SANS" panose="020B0603030804020204" pitchFamily="34" charset="0"/>
              </a:rPr>
              <a:t>        </a:t>
            </a:r>
            <a:r>
              <a:rPr lang="en-CH" dirty="0">
                <a:solidFill>
                  <a:schemeClr val="bg1">
                    <a:lumMod val="95000"/>
                  </a:schemeClr>
                </a:solidFill>
                <a:latin typeface="DEJAVU SANS" panose="020B0603030804020204" pitchFamily="34" charset="0"/>
                <a:ea typeface="DEJAVU SANS" panose="020B0603030804020204" pitchFamily="34" charset="0"/>
                <a:cs typeface="DEJAVU SANS" panose="020B0603030804020204" pitchFamily="34" charset="0"/>
              </a:rPr>
              <a:t>Colic</a:t>
            </a:r>
            <a:r>
              <a:rPr lang="en-CH" dirty="0">
                <a:solidFill>
                  <a:schemeClr val="bg1">
                    <a:lumMod val="75000"/>
                  </a:schemeClr>
                </a:solidFill>
                <a:latin typeface="DEJAVU SANS" panose="020B0603030804020204" pitchFamily="34" charset="0"/>
                <a:ea typeface="DEJAVU SANS" panose="020B0603030804020204" pitchFamily="34" charset="0"/>
                <a:cs typeface="DEJAVU SANS" panose="020B0603030804020204" pitchFamily="34" charset="0"/>
              </a:rPr>
              <a:t>@ifi.uzh.ch</a:t>
            </a:r>
          </a:p>
        </p:txBody>
      </p:sp>
      <p:sp>
        <p:nvSpPr>
          <p:cNvPr id="15" name="TextBox 14">
            <a:extLst>
              <a:ext uri="{FF2B5EF4-FFF2-40B4-BE49-F238E27FC236}">
                <a16:creationId xmlns:a16="http://schemas.microsoft.com/office/drawing/2014/main" id="{8C09667A-194C-1A42-BF96-9AF93316E789}"/>
              </a:ext>
            </a:extLst>
          </p:cNvPr>
          <p:cNvSpPr txBox="1"/>
          <p:nvPr/>
        </p:nvSpPr>
        <p:spPr>
          <a:xfrm>
            <a:off x="11061159" y="1778075"/>
            <a:ext cx="1062740" cy="1520416"/>
          </a:xfrm>
          <a:prstGeom prst="rect">
            <a:avLst/>
          </a:prstGeom>
          <a:noFill/>
        </p:spPr>
        <p:txBody>
          <a:bodyPr wrap="square" lIns="0" tIns="0" rIns="0" bIns="0" rtlCol="0">
            <a:spAutoFit/>
          </a:bodyPr>
          <a:lstStyle/>
          <a:p>
            <a:r>
              <a:rPr lang="en-US" sz="76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The output of our pipeline is uploaded to </a:t>
            </a:r>
            <a:r>
              <a:rPr lang="en-US" sz="760" b="1" dirty="0" err="1">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PubAnnotation</a:t>
            </a:r>
            <a:r>
              <a:rPr lang="en-US" sz="76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 for example, where it is visualized via </a:t>
            </a:r>
            <a:r>
              <a:rPr lang="en-US" sz="760" b="1" dirty="0" err="1">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TextAE</a:t>
            </a:r>
            <a:r>
              <a:rPr lang="en-US" sz="76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 We're also uploading our results to </a:t>
            </a:r>
            <a:r>
              <a:rPr lang="en-US" sz="760" b="1" dirty="0" err="1">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EuroPMC</a:t>
            </a:r>
            <a:r>
              <a:rPr lang="en-US" sz="76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 our own webserver using BRAT, and allowing downloads in JSON and </a:t>
            </a:r>
            <a:r>
              <a:rPr lang="en-US" sz="760" b="1" dirty="0" err="1">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CoNLL</a:t>
            </a:r>
            <a:r>
              <a:rPr lang="en-US" sz="76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 TSV for downstream tasks.</a:t>
            </a:r>
          </a:p>
        </p:txBody>
      </p:sp>
      <p:sp>
        <p:nvSpPr>
          <p:cNvPr id="17" name="TextBox 16">
            <a:extLst>
              <a:ext uri="{FF2B5EF4-FFF2-40B4-BE49-F238E27FC236}">
                <a16:creationId xmlns:a16="http://schemas.microsoft.com/office/drawing/2014/main" id="{10A46E81-896B-2A41-90B5-B00ACDE9985A}"/>
              </a:ext>
            </a:extLst>
          </p:cNvPr>
          <p:cNvSpPr txBox="1"/>
          <p:nvPr/>
        </p:nvSpPr>
        <p:spPr>
          <a:xfrm>
            <a:off x="10607118" y="5075625"/>
            <a:ext cx="1505719" cy="267766"/>
          </a:xfrm>
          <a:prstGeom prst="rect">
            <a:avLst/>
          </a:prstGeom>
          <a:noFill/>
        </p:spPr>
        <p:txBody>
          <a:bodyPr wrap="square" lIns="0" tIns="0" rIns="0" bIns="0" rtlCol="0">
            <a:spAutoFit/>
          </a:bodyPr>
          <a:lstStyle/>
          <a:p>
            <a:pPr algn="just"/>
            <a:r>
              <a:rPr lang="en-US" sz="570" dirty="0">
                <a:solidFill>
                  <a:schemeClr val="bg1">
                    <a:lumMod val="95000"/>
                  </a:schemeClr>
                </a:solidFill>
                <a:latin typeface="DejaVu Sans" panose="020B0603030804020204" pitchFamily="34" charset="0"/>
                <a:ea typeface="DejaVu Sans" panose="020B0603030804020204" pitchFamily="34" charset="0"/>
                <a:cs typeface="DejaVu Sans" panose="020B0603030804020204" pitchFamily="34" charset="0"/>
              </a:rPr>
              <a:t>Annotations per entity type for PubMed (20k abstracts)  and PMC (5k full articles)</a:t>
            </a:r>
          </a:p>
          <a:p>
            <a:pPr algn="just"/>
            <a:endParaRPr lang="en-CH" sz="600" dirty="0">
              <a:solidFill>
                <a:schemeClr val="bg1">
                  <a:lumMod val="95000"/>
                </a:schemeClr>
              </a:solidFill>
            </a:endParaRPr>
          </a:p>
        </p:txBody>
      </p:sp>
      <p:pic>
        <p:nvPicPr>
          <p:cNvPr id="19" name="Picture 18" descr="Qr code&#10;&#10;Description automatically generated">
            <a:hlinkClick r:id="rId7"/>
            <a:extLst>
              <a:ext uri="{FF2B5EF4-FFF2-40B4-BE49-F238E27FC236}">
                <a16:creationId xmlns:a16="http://schemas.microsoft.com/office/drawing/2014/main" id="{345A26F5-CCFE-B04E-98EA-94EDD0E9A291}"/>
              </a:ext>
            </a:extLst>
          </p:cNvPr>
          <p:cNvPicPr>
            <a:picLocks noChangeAspect="1"/>
          </p:cNvPicPr>
          <p:nvPr/>
        </p:nvPicPr>
        <p:blipFill>
          <a:blip r:embed="rId8"/>
          <a:stretch>
            <a:fillRect/>
          </a:stretch>
        </p:blipFill>
        <p:spPr>
          <a:xfrm>
            <a:off x="481649" y="4571785"/>
            <a:ext cx="766384" cy="766384"/>
          </a:xfrm>
          <a:prstGeom prst="rect">
            <a:avLst/>
          </a:prstGeom>
        </p:spPr>
      </p:pic>
      <p:sp>
        <p:nvSpPr>
          <p:cNvPr id="21" name="TextBox 20">
            <a:extLst>
              <a:ext uri="{FF2B5EF4-FFF2-40B4-BE49-F238E27FC236}">
                <a16:creationId xmlns:a16="http://schemas.microsoft.com/office/drawing/2014/main" id="{B67B66EC-049B-E547-9AB6-B3A2879CDC47}"/>
              </a:ext>
            </a:extLst>
          </p:cNvPr>
          <p:cNvSpPr txBox="1"/>
          <p:nvPr/>
        </p:nvSpPr>
        <p:spPr>
          <a:xfrm>
            <a:off x="1235676" y="4621213"/>
            <a:ext cx="4363627" cy="646331"/>
          </a:xfrm>
          <a:prstGeom prst="rect">
            <a:avLst/>
          </a:prstGeom>
          <a:noFill/>
        </p:spPr>
        <p:txBody>
          <a:bodyPr wrap="square" rtlCol="0">
            <a:spAutoFit/>
          </a:bodyPr>
          <a:lstStyle/>
          <a:p>
            <a:pPr algn="ctr"/>
            <a:r>
              <a:rPr lang="en-CH" dirty="0">
                <a:solidFill>
                  <a:schemeClr val="accent1">
                    <a:lumMod val="50000"/>
                  </a:schemeClr>
                </a:solidFill>
                <a:latin typeface="DEJAVU SANS" panose="020B0603030804020204" pitchFamily="34" charset="0"/>
                <a:ea typeface="DEJAVU SANS" panose="020B0603030804020204" pitchFamily="34" charset="0"/>
                <a:cs typeface="DEJAVU SANS" panose="020B0603030804020204" pitchFamily="34" charset="0"/>
              </a:rPr>
              <a:t>All the data can be found online at </a:t>
            </a:r>
            <a:r>
              <a:rPr lang="en-GB" b="1" dirty="0">
                <a:solidFill>
                  <a:schemeClr val="tx2">
                    <a:lumMod val="75000"/>
                  </a:schemeClr>
                </a:solidFill>
                <a:latin typeface="DejaVu Sans" panose="020B0603030804020204" pitchFamily="34" charset="0"/>
                <a:ea typeface="DejaVu Sans" panose="020B0603030804020204" pitchFamily="34" charset="0"/>
                <a:cs typeface="DejaVu Sans" panose="020B0603030804020204" pitchFamily="34" charset="0"/>
                <a:hlinkClick r:id="rId9">
                  <a:extLst>
                    <a:ext uri="{A12FA001-AC4F-418D-AE19-62706E023703}">
                      <ahyp:hlinkClr xmlns:ahyp="http://schemas.microsoft.com/office/drawing/2018/hyperlinkcolor" val="tx"/>
                    </a:ext>
                  </a:extLst>
                </a:hlinkClick>
              </a:rPr>
              <a:t>covid19.nlp.idsia.ch/lbd.html</a:t>
            </a:r>
            <a:endParaRPr lang="en-CH" b="1" dirty="0">
              <a:solidFill>
                <a:schemeClr val="tx2">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26" name="Picture 25" descr="A picture containing chart&#10;&#10;Description automatically generated">
            <a:extLst>
              <a:ext uri="{FF2B5EF4-FFF2-40B4-BE49-F238E27FC236}">
                <a16:creationId xmlns:a16="http://schemas.microsoft.com/office/drawing/2014/main" id="{9E93F7A7-7026-9A42-AA71-D7CE2B20514F}"/>
              </a:ext>
            </a:extLst>
          </p:cNvPr>
          <p:cNvPicPr>
            <a:picLocks noChangeAspect="1"/>
          </p:cNvPicPr>
          <p:nvPr/>
        </p:nvPicPr>
        <p:blipFill>
          <a:blip r:embed="rId10"/>
          <a:stretch>
            <a:fillRect/>
          </a:stretch>
        </p:blipFill>
        <p:spPr>
          <a:xfrm>
            <a:off x="2957550" y="5860534"/>
            <a:ext cx="919877" cy="910491"/>
          </a:xfrm>
          <a:prstGeom prst="rect">
            <a:avLst/>
          </a:prstGeom>
        </p:spPr>
      </p:pic>
      <p:pic>
        <p:nvPicPr>
          <p:cNvPr id="30" name="Picture 29" descr="A picture containing chart&#10;&#10;Description automatically generated">
            <a:extLst>
              <a:ext uri="{FF2B5EF4-FFF2-40B4-BE49-F238E27FC236}">
                <a16:creationId xmlns:a16="http://schemas.microsoft.com/office/drawing/2014/main" id="{A71C247A-CE05-6540-A8B2-3FF6CD02DBA6}"/>
              </a:ext>
            </a:extLst>
          </p:cNvPr>
          <p:cNvPicPr>
            <a:picLocks noChangeAspect="1"/>
          </p:cNvPicPr>
          <p:nvPr/>
        </p:nvPicPr>
        <p:blipFill>
          <a:blip r:embed="rId11"/>
          <a:stretch>
            <a:fillRect/>
          </a:stretch>
        </p:blipFill>
        <p:spPr>
          <a:xfrm>
            <a:off x="2957551" y="5726295"/>
            <a:ext cx="1985151" cy="1122405"/>
          </a:xfrm>
          <a:prstGeom prst="rect">
            <a:avLst/>
          </a:prstGeom>
        </p:spPr>
      </p:pic>
      <p:sp>
        <p:nvSpPr>
          <p:cNvPr id="33" name="Rectangle 32">
            <a:extLst>
              <a:ext uri="{FF2B5EF4-FFF2-40B4-BE49-F238E27FC236}">
                <a16:creationId xmlns:a16="http://schemas.microsoft.com/office/drawing/2014/main" id="{C8C0B082-D317-0048-B16C-1BA533D6586C}"/>
              </a:ext>
            </a:extLst>
          </p:cNvPr>
          <p:cNvSpPr/>
          <p:nvPr/>
        </p:nvSpPr>
        <p:spPr>
          <a:xfrm>
            <a:off x="7434654" y="5727771"/>
            <a:ext cx="1820560" cy="11224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t>§§</a:t>
            </a:r>
          </a:p>
        </p:txBody>
      </p:sp>
      <p:pic>
        <p:nvPicPr>
          <p:cNvPr id="32" name="Picture 31" descr="Text&#10;&#10;Description automatically generated">
            <a:extLst>
              <a:ext uri="{FF2B5EF4-FFF2-40B4-BE49-F238E27FC236}">
                <a16:creationId xmlns:a16="http://schemas.microsoft.com/office/drawing/2014/main" id="{DAFFA0DA-A0D5-AA4B-9493-7CC7804A9FE7}"/>
              </a:ext>
            </a:extLst>
          </p:cNvPr>
          <p:cNvPicPr>
            <a:picLocks noChangeAspect="1"/>
          </p:cNvPicPr>
          <p:nvPr/>
        </p:nvPicPr>
        <p:blipFill>
          <a:blip r:embed="rId12"/>
          <a:stretch>
            <a:fillRect/>
          </a:stretch>
        </p:blipFill>
        <p:spPr>
          <a:xfrm>
            <a:off x="7504177" y="5847695"/>
            <a:ext cx="1704609" cy="923330"/>
          </a:xfrm>
          <a:prstGeom prst="rect">
            <a:avLst/>
          </a:prstGeom>
        </p:spPr>
      </p:pic>
      <p:cxnSp>
        <p:nvCxnSpPr>
          <p:cNvPr id="35" name="Straight Connector 34">
            <a:extLst>
              <a:ext uri="{FF2B5EF4-FFF2-40B4-BE49-F238E27FC236}">
                <a16:creationId xmlns:a16="http://schemas.microsoft.com/office/drawing/2014/main" id="{C9F2509E-33DF-0C4D-9D5E-EA0BFB763DA2}"/>
              </a:ext>
            </a:extLst>
          </p:cNvPr>
          <p:cNvCxnSpPr/>
          <p:nvPr/>
        </p:nvCxnSpPr>
        <p:spPr>
          <a:xfrm>
            <a:off x="0" y="5760720"/>
            <a:ext cx="121920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303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278</Words>
  <Application>Microsoft Macintosh PowerPoint</Application>
  <PresentationFormat>Widescreen</PresentationFormat>
  <Paragraphs>13</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Cambria</vt:lpstr>
      <vt:lpstr>Courier New</vt:lpstr>
      <vt:lpstr>DEJAVU SANS</vt:lpstr>
      <vt:lpstr>DEJAVU SANS</vt:lpstr>
      <vt:lpstr>DejaVu Sans Condensed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Nicola.Colic</cp:lastModifiedBy>
  <cp:revision>17</cp:revision>
  <cp:lastPrinted>2020-11-07T18:13:41Z</cp:lastPrinted>
  <dcterms:created xsi:type="dcterms:W3CDTF">2020-07-07T16:15:46Z</dcterms:created>
  <dcterms:modified xsi:type="dcterms:W3CDTF">2020-11-07T18:15:39Z</dcterms:modified>
</cp:coreProperties>
</file>