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1681" r:id="rId9"/>
    <p:sldId id="1682" r:id="rId10"/>
    <p:sldId id="1689" r:id="rId11"/>
    <p:sldId id="1691" r:id="rId12"/>
    <p:sldId id="1690" r:id="rId13"/>
    <p:sldId id="1686" r:id="rId14"/>
    <p:sldId id="1692"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58" d="100"/>
          <a:sy n="58" d="100"/>
        </p:scale>
        <p:origin x="34" y="12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30T19:30:10.443"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9:31:04.264" idx="2">
    <p:pos x="7311" y="288"/>
    <p:text>Checked reading order.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19:31:19.048" idx="3">
    <p:pos x="10" y="10"/>
    <p:text>Checked reading order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19:31:35.281" idx="4">
    <p:pos x="10" y="10"/>
    <p:text>Checked Reading Order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2-30T19:31:48.235" idx="5">
    <p:pos x="10" y="10"/>
    <p:text>Checked Reading Order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2-30T19:31:59.422" idx="6">
    <p:pos x="10" y="10"/>
    <p:text>Checked reading order.</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2-30T20:35:29.635" idx="7">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book.io/intro-cs-2/unit6/lesson/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142040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what was covered in today's lesson and check for understanding of the three concepts covered: </a:t>
            </a:r>
            <a:r>
              <a:rPr lang="en-US" b="1" dirty="0"/>
              <a:t>dictionaries, keys,</a:t>
            </a:r>
            <a:r>
              <a:rPr lang="en-US" dirty="0"/>
              <a:t> and </a:t>
            </a:r>
            <a:r>
              <a:rPr lang="en-US" b="1" dirty="0"/>
              <a:t>values</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39799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err="1"/>
              <a:t>updared</a:t>
            </a:r>
            <a:r>
              <a:rPr lang="en-US" dirty="0"/>
              <a:t> 12/30/19</a:t>
            </a:r>
          </a:p>
          <a:p>
            <a:r>
              <a:rPr lang="en-US" dirty="0"/>
              <a:t>Link to Lesson 6.01</a:t>
            </a:r>
            <a:r>
              <a:rPr lang="en-US"/>
              <a:t>: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Once the students are finished with the do now, facilitate a discussion of the answers: </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Ask the students what </a:t>
            </a:r>
            <a:r>
              <a:rPr lang="en-US" i="1" dirty="0"/>
              <a:t>type</a:t>
            </a:r>
            <a:r>
              <a:rPr lang="en-US" dirty="0"/>
              <a:t> they think </a:t>
            </a:r>
            <a:r>
              <a:rPr lang="en-US" dirty="0" err="1"/>
              <a:t>my_dictionary</a:t>
            </a:r>
            <a:r>
              <a:rPr lang="en-US" dirty="0"/>
              <a:t> is.</a:t>
            </a:r>
          </a:p>
          <a:p>
            <a:pPr marL="171450" indent="-171450">
              <a:buFont typeface="Arial" panose="020B0604020202020204" pitchFamily="34" charset="0"/>
              <a:buChar char="•"/>
            </a:pPr>
            <a:r>
              <a:rPr lang="en-US" dirty="0" err="1"/>
              <a:t>my_dictionary</a:t>
            </a:r>
            <a:r>
              <a:rPr lang="en-US" dirty="0"/>
              <a:t> is a </a:t>
            </a:r>
            <a:r>
              <a:rPr lang="en-US" b="1" dirty="0"/>
              <a:t>dictionary</a:t>
            </a:r>
            <a:r>
              <a:rPr lang="en-US" dirty="0"/>
              <a:t> or a collection of </a:t>
            </a:r>
            <a:r>
              <a:rPr lang="en-US" b="1" dirty="0"/>
              <a:t>key-value</a:t>
            </a:r>
            <a:r>
              <a:rPr lang="en-US" dirty="0"/>
              <a:t> pairs.</a:t>
            </a:r>
          </a:p>
          <a:p>
            <a:pPr marL="171450" indent="-171450">
              <a:buFont typeface="Arial" panose="020B0604020202020204" pitchFamily="34" charset="0"/>
              <a:buChar char="•"/>
            </a:pPr>
            <a:r>
              <a:rPr lang="en-US" dirty="0"/>
              <a:t>You use the key to look up the value in the dictionary.</a:t>
            </a:r>
          </a:p>
          <a:p>
            <a:pPr marL="171450" indent="-171450">
              <a:buFont typeface="Arial" panose="020B0604020202020204" pitchFamily="34" charset="0"/>
              <a:buChar char="•"/>
            </a:pPr>
            <a:r>
              <a:rPr lang="en-US" dirty="0"/>
              <a:t>Keys and values can be of any type. The syntax is: {key : value, key : value, ...}</a:t>
            </a:r>
          </a:p>
          <a:p>
            <a:pPr marL="171450" indent="-171450">
              <a:buFont typeface="Arial" panose="020B0604020202020204" pitchFamily="34" charset="0"/>
              <a:buChar char="•"/>
            </a:pPr>
            <a:r>
              <a:rPr lang="en-US" dirty="0"/>
              <a:t>Have students brainstorm other ways you could use key: values</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Did anyone run the type() function to find out what type '</a:t>
            </a:r>
            <a:r>
              <a:rPr lang="en-US" dirty="0" err="1"/>
              <a:t>my_dictionary</a:t>
            </a:r>
            <a:r>
              <a:rPr lang="en-US" dirty="0"/>
              <a:t>' is?</a:t>
            </a:r>
          </a:p>
          <a:p>
            <a:pPr marL="171450" indent="-171450">
              <a:buFont typeface="Arial" panose="020B0604020202020204" pitchFamily="34" charset="0"/>
              <a:buChar char="•"/>
            </a:pPr>
            <a:r>
              <a:rPr lang="en-US" dirty="0"/>
              <a:t>Ask: what are the keys in the example from the Do Now? What are the associated values?</a:t>
            </a:r>
          </a:p>
          <a:p>
            <a:pPr marL="171450" indent="-171450">
              <a:buFont typeface="Arial" panose="020B0604020202020204" pitchFamily="34" charset="0"/>
              <a:buChar char="•"/>
            </a:pPr>
            <a:r>
              <a:rPr lang="en-US" dirty="0"/>
              <a:t>Ask the students what </a:t>
            </a:r>
            <a:r>
              <a:rPr lang="en-US" dirty="0" err="1"/>
              <a:t>my_dictionary</a:t>
            </a:r>
            <a:r>
              <a:rPr lang="en-US" dirty="0"/>
              <a:t>['dog'] did, and if this syntax reminds them of anything (lists!).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24422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get the value associated with a key in a dictionary you use square brackets.</a:t>
            </a:r>
          </a:p>
          <a:p>
            <a:pPr marL="171450" indent="-171450">
              <a:buFont typeface="Arial" panose="020B0604020202020204" pitchFamily="34" charset="0"/>
              <a:buChar char="•"/>
            </a:pPr>
            <a:r>
              <a:rPr lang="en-US" dirty="0"/>
              <a:t>You can also use </a:t>
            </a:r>
            <a:r>
              <a:rPr lang="en-US" dirty="0" err="1"/>
              <a:t>my_dictionary.get</a:t>
            </a:r>
            <a:r>
              <a:rPr lang="en-US" dirty="0"/>
              <a:t>(), which will return None if the key isn't there.</a:t>
            </a:r>
          </a:p>
          <a:p>
            <a:pPr marL="171450" indent="-171450">
              <a:buFont typeface="Arial" panose="020B0604020202020204" pitchFamily="34" charset="0"/>
              <a:buChar char="•"/>
            </a:pPr>
            <a:r>
              <a:rPr lang="en-US" i="1" dirty="0"/>
              <a:t>Note</a:t>
            </a:r>
            <a:r>
              <a:rPr lang="en-US" dirty="0"/>
              <a:t>: You can pass in a second argument to get which takes the place of the None default.</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9632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students understand that when they use the ‘in’ key word, they are not adding a word, but asking if the key is included in the dictionary. </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080455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solidFill>
                  <a:schemeClr val="tx1"/>
                </a:solidFill>
                <a:hlinkClick r:id="rId3">
                  <a:extLst>
                    <a:ext uri="{A12FA001-AC4F-418D-AE19-62706E023703}">
                      <ahyp:hlinkClr xmlns:ahyp="http://schemas.microsoft.com/office/drawing/2018/hyperlinkcolor" val="tx"/>
                    </a:ext>
                  </a:extLst>
                </a:hlinkClick>
              </a:rPr>
              <a:t>12/29/19 link to Lab 4.01: </a:t>
            </a:r>
            <a:r>
              <a:rPr lang="en-US" u="sng" dirty="0">
                <a:hlinkClick r:id="rId3">
                  <a:extLst>
                    <a:ext uri="{A12FA001-AC4F-418D-AE19-62706E023703}">
                      <ahyp:hlinkClr xmlns:ahyp="http://schemas.microsoft.com/office/drawing/2018/hyperlinkcolor" val="tx"/>
                    </a:ext>
                  </a:extLst>
                </a:hlinkClick>
              </a:rPr>
              <a:t>https://tealsk12.gitbook.io/intro-cs-2/unit6/lesson/lab</a:t>
            </a:r>
            <a:endParaRPr lang="en-US" u="sng"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870215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8.xml"/><Relationship Id="rId5" Type="http://schemas.openxmlformats.org/officeDocument/2006/relationships/comments" Target="../comments/comment7.xml"/><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4.01 Intro to Dictionaries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6FE2FE-E34E-4DA0-B866-DB46C8339512}"/>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t>Intro to Dictionaries – Debrief </a:t>
            </a:r>
          </a:p>
        </p:txBody>
      </p:sp>
      <p:pic>
        <p:nvPicPr>
          <p:cNvPr id="5" name="Graphic 4" descr="Lightbulb and pencil">
            <a:extLst>
              <a:ext uri="{FF2B5EF4-FFF2-40B4-BE49-F238E27FC236}">
                <a16:creationId xmlns:a16="http://schemas.microsoft.com/office/drawing/2014/main" id="{9B6820A8-811E-4462-8EB3-5869897395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2656" y="2827907"/>
            <a:ext cx="914400" cy="914400"/>
          </a:xfrm>
          <a:prstGeom prst="rect">
            <a:avLst/>
          </a:prstGeom>
        </p:spPr>
      </p:pic>
    </p:spTree>
    <p:extLst>
      <p:ext uri="{BB962C8B-B14F-4D97-AF65-F5344CB8AC3E}">
        <p14:creationId xmlns:p14="http://schemas.microsoft.com/office/powerpoint/2010/main" val="33890947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r>
              <a:rPr lang="en-US" dirty="0"/>
              <a:t>Define and identify: </a:t>
            </a:r>
            <a:r>
              <a:rPr lang="en-US" b="1" i="1" dirty="0"/>
              <a:t>dictionary, key, value</a:t>
            </a:r>
          </a:p>
          <a:p>
            <a:r>
              <a:rPr lang="en-US" dirty="0"/>
              <a:t>Create dictionaries of key-value pairs</a:t>
            </a:r>
          </a:p>
          <a:p>
            <a:r>
              <a:rPr lang="en-US" dirty="0"/>
              <a:t>Access items from dictionaries</a:t>
            </a:r>
          </a:p>
          <a:p>
            <a:pPr marL="0" indent="0">
              <a:buNone/>
            </a:pPr>
            <a:endParaRPr lang="en-US" b="1" dirty="0"/>
          </a:p>
          <a:p>
            <a:pPr marL="0" indent="0">
              <a:buNone/>
            </a:pPr>
            <a:endParaRPr lang="en-US" b="1" dirty="0"/>
          </a:p>
        </p:txBody>
      </p:sp>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a:effectLst/>
              </a:rPr>
              <a:t>Intro to Dictionaries</a:t>
            </a:r>
            <a:endParaRPr lang="en-US" dirty="0">
              <a:effectLst/>
            </a:endParaRP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C6D39E-EAF2-4C23-AB65-59319345A4AE}"/>
              </a:ext>
            </a:extLst>
          </p:cNvPr>
          <p:cNvSpPr>
            <a:spLocks noGrp="1"/>
          </p:cNvSpPr>
          <p:nvPr>
            <p:ph sz="quarter" idx="10"/>
          </p:nvPr>
        </p:nvSpPr>
        <p:spPr>
          <a:xfrm>
            <a:off x="221227" y="1258120"/>
            <a:ext cx="5374558" cy="4512004"/>
          </a:xfrm>
        </p:spPr>
        <p:txBody>
          <a:bodyPr/>
          <a:lstStyle/>
          <a:p>
            <a:pPr marL="0" indent="0">
              <a:buNone/>
            </a:pPr>
            <a:r>
              <a:rPr lang="en-US" sz="2400" dirty="0"/>
              <a:t>Answer these in your notebook : </a:t>
            </a:r>
          </a:p>
          <a:p>
            <a:pPr marL="0" indent="0">
              <a:buNone/>
            </a:pPr>
            <a:endParaRPr lang="en-US" sz="2400" dirty="0"/>
          </a:p>
          <a:p>
            <a:pPr marL="514350" indent="-514350">
              <a:spcAft>
                <a:spcPts val="600"/>
              </a:spcAft>
              <a:buFont typeface="+mj-lt"/>
              <a:buAutoNum type="arabicPeriod"/>
            </a:pPr>
            <a:r>
              <a:rPr lang="en-US" sz="2400" dirty="0"/>
              <a:t>Write down what was printed out. What type is </a:t>
            </a:r>
            <a:r>
              <a:rPr lang="en-US" sz="2400" dirty="0" err="1">
                <a:highlight>
                  <a:srgbClr val="FFFF99"/>
                </a:highlight>
                <a:latin typeface="Consolas" panose="020B0609020204030204" pitchFamily="49" charset="0"/>
              </a:rPr>
              <a:t>my_dictionary</a:t>
            </a:r>
            <a:r>
              <a:rPr lang="en-US" sz="2400" dirty="0">
                <a:highlight>
                  <a:srgbClr val="FFFF99"/>
                </a:highlight>
                <a:latin typeface="Consolas" panose="020B0609020204030204" pitchFamily="49" charset="0"/>
              </a:rPr>
              <a:t>?</a:t>
            </a:r>
          </a:p>
          <a:p>
            <a:pPr marL="514350" indent="-514350">
              <a:spcAft>
                <a:spcPts val="600"/>
              </a:spcAft>
              <a:buFont typeface="+mj-lt"/>
              <a:buAutoNum type="arabicPeriod"/>
            </a:pPr>
            <a:r>
              <a:rPr lang="en-US" sz="2400" dirty="0"/>
              <a:t>Add a line of code that will print the definition of </a:t>
            </a:r>
            <a:r>
              <a:rPr lang="en-US" sz="2400" dirty="0">
                <a:solidFill>
                  <a:srgbClr val="FF0000"/>
                </a:solidFill>
                <a:highlight>
                  <a:srgbClr val="FFFF99"/>
                </a:highlight>
                <a:latin typeface="Consolas" panose="020B0609020204030204" pitchFamily="49" charset="0"/>
              </a:rPr>
              <a:t>'</a:t>
            </a:r>
            <a:r>
              <a:rPr lang="en-US" sz="2400" dirty="0" err="1">
                <a:solidFill>
                  <a:srgbClr val="FF0000"/>
                </a:solidFill>
                <a:highlight>
                  <a:srgbClr val="FFFF99"/>
                </a:highlight>
                <a:latin typeface="Consolas" panose="020B0609020204030204" pitchFamily="49" charset="0"/>
              </a:rPr>
              <a:t>chair’</a:t>
            </a:r>
            <a:r>
              <a:rPr lang="en-US" sz="2400" dirty="0" err="1">
                <a:latin typeface="Consolas" panose="020B0609020204030204" pitchFamily="49" charset="0"/>
              </a:rPr>
              <a:t>,</a:t>
            </a:r>
            <a:r>
              <a:rPr lang="en-US" sz="2400" dirty="0" err="1"/>
              <a:t>then</a:t>
            </a:r>
            <a:r>
              <a:rPr lang="en-US" sz="2400" dirty="0"/>
              <a:t> run the code again.</a:t>
            </a:r>
          </a:p>
          <a:p>
            <a:pPr marL="514350" indent="-514350">
              <a:spcAft>
                <a:spcPts val="600"/>
              </a:spcAft>
              <a:buFont typeface="+mj-lt"/>
              <a:buAutoNum type="arabicPeriod"/>
            </a:pPr>
            <a:r>
              <a:rPr lang="en-US" sz="2400" dirty="0"/>
              <a:t>Write down what happens if you use </a:t>
            </a:r>
            <a:r>
              <a:rPr lang="en-US" sz="2400" dirty="0" err="1">
                <a:highlight>
                  <a:srgbClr val="FFFF99"/>
                </a:highlight>
                <a:latin typeface="Consolas" panose="020B0609020204030204" pitchFamily="49" charset="0"/>
              </a:rPr>
              <a:t>my_dictionary</a:t>
            </a:r>
            <a:r>
              <a:rPr lang="en-US" sz="2400" dirty="0">
                <a:highlight>
                  <a:srgbClr val="FFFF99"/>
                </a:highlight>
                <a:latin typeface="Consolas" panose="020B0609020204030204" pitchFamily="49" charset="0"/>
              </a:rPr>
              <a:t>[</a:t>
            </a:r>
            <a:r>
              <a:rPr lang="en-US" sz="2400" dirty="0">
                <a:solidFill>
                  <a:srgbClr val="FF0000"/>
                </a:solidFill>
                <a:highlight>
                  <a:srgbClr val="FFFF99"/>
                </a:highlight>
                <a:latin typeface="Consolas" panose="020B0609020204030204" pitchFamily="49" charset="0"/>
              </a:rPr>
              <a:t>'kittens'</a:t>
            </a:r>
            <a:r>
              <a:rPr lang="en-US" sz="2400" dirty="0">
                <a:highlight>
                  <a:srgbClr val="FFFF99"/>
                </a:highlight>
                <a:latin typeface="Consolas" panose="020B0609020204030204" pitchFamily="49" charset="0"/>
              </a:rPr>
              <a:t>]?</a:t>
            </a:r>
            <a:r>
              <a:rPr lang="en-US" sz="2400" dirty="0">
                <a:solidFill>
                  <a:srgbClr val="FF0000"/>
                </a:solidFill>
                <a:highlight>
                  <a:srgbClr val="FFFF99"/>
                </a:highlight>
                <a:latin typeface="Consolas" panose="020B0609020204030204" pitchFamily="49" charset="0"/>
              </a:rPr>
              <a:t> </a:t>
            </a:r>
            <a:r>
              <a:rPr lang="en-US" sz="2400" dirty="0"/>
              <a:t>What do you think that error means?</a:t>
            </a:r>
          </a:p>
        </p:txBody>
      </p:sp>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 4.01</a:t>
            </a:r>
          </a:p>
        </p:txBody>
      </p:sp>
      <p:graphicFrame>
        <p:nvGraphicFramePr>
          <p:cNvPr id="8" name="Table 7">
            <a:extLst>
              <a:ext uri="{FF2B5EF4-FFF2-40B4-BE49-F238E27FC236}">
                <a16:creationId xmlns:a16="http://schemas.microsoft.com/office/drawing/2014/main" id="{4494C07F-C3A2-448C-B304-0F35DDE2F9F8}"/>
              </a:ext>
            </a:extLst>
          </p:cNvPr>
          <p:cNvGraphicFramePr>
            <a:graphicFrameLocks noGrp="1"/>
          </p:cNvGraphicFramePr>
          <p:nvPr>
            <p:extLst>
              <p:ext uri="{D42A27DB-BD31-4B8C-83A1-F6EECF244321}">
                <p14:modId xmlns:p14="http://schemas.microsoft.com/office/powerpoint/2010/main" val="1803280504"/>
              </p:ext>
            </p:extLst>
          </p:nvPr>
        </p:nvGraphicFramePr>
        <p:xfrm>
          <a:off x="5925985" y="1011198"/>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878215590"/>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B73B-3540-4F37-B7BA-EDC91C649D52}"/>
              </a:ext>
            </a:extLst>
          </p:cNvPr>
          <p:cNvSpPr>
            <a:spLocks noGrp="1"/>
          </p:cNvSpPr>
          <p:nvPr>
            <p:ph type="title"/>
          </p:nvPr>
        </p:nvSpPr>
        <p:spPr/>
        <p:txBody>
          <a:bodyPr/>
          <a:lstStyle/>
          <a:p>
            <a:r>
              <a:rPr lang="en-US" dirty="0"/>
              <a:t>Key and Value </a:t>
            </a:r>
          </a:p>
        </p:txBody>
      </p:sp>
      <p:sp>
        <p:nvSpPr>
          <p:cNvPr id="9" name="Content Placeholder 8">
            <a:extLst>
              <a:ext uri="{FF2B5EF4-FFF2-40B4-BE49-F238E27FC236}">
                <a16:creationId xmlns:a16="http://schemas.microsoft.com/office/drawing/2014/main" id="{E2C704A3-95DB-40FF-BE77-F2F367DDCCBA}"/>
              </a:ext>
            </a:extLst>
          </p:cNvPr>
          <p:cNvSpPr>
            <a:spLocks noGrp="1"/>
          </p:cNvSpPr>
          <p:nvPr>
            <p:ph sz="quarter" idx="10"/>
          </p:nvPr>
        </p:nvSpPr>
        <p:spPr>
          <a:xfrm>
            <a:off x="584200" y="1435100"/>
            <a:ext cx="11018838" cy="430887"/>
          </a:xfrm>
        </p:spPr>
        <p:txBody>
          <a:bodyPr/>
          <a:lstStyle/>
          <a:p>
            <a:pPr marL="0" indent="0">
              <a:buNone/>
            </a:pPr>
            <a:r>
              <a:rPr lang="en-US" dirty="0"/>
              <a:t>Key and value can be used to connect any two pieces of information </a:t>
            </a:r>
          </a:p>
        </p:txBody>
      </p:sp>
      <p:grpSp>
        <p:nvGrpSpPr>
          <p:cNvPr id="30" name="Group 29" descr="Chart showing the relationship of keys and values as names. &#10;">
            <a:extLst>
              <a:ext uri="{FF2B5EF4-FFF2-40B4-BE49-F238E27FC236}">
                <a16:creationId xmlns:a16="http://schemas.microsoft.com/office/drawing/2014/main" id="{364B55A2-3473-4E25-B778-E41793EB550C}"/>
              </a:ext>
            </a:extLst>
          </p:cNvPr>
          <p:cNvGrpSpPr/>
          <p:nvPr/>
        </p:nvGrpSpPr>
        <p:grpSpPr>
          <a:xfrm>
            <a:off x="2635120" y="2145228"/>
            <a:ext cx="6916992" cy="3571240"/>
            <a:chOff x="722671" y="1974154"/>
            <a:chExt cx="6916992" cy="3571240"/>
          </a:xfrm>
        </p:grpSpPr>
        <p:sp>
          <p:nvSpPr>
            <p:cNvPr id="16" name="Rectangle 15">
              <a:extLst>
                <a:ext uri="{FF2B5EF4-FFF2-40B4-BE49-F238E27FC236}">
                  <a16:creationId xmlns:a16="http://schemas.microsoft.com/office/drawing/2014/main" id="{6150795B-E067-4431-8D34-6CE90405ADE0}"/>
                </a:ext>
              </a:extLst>
            </p:cNvPr>
            <p:cNvSpPr/>
            <p:nvPr/>
          </p:nvSpPr>
          <p:spPr bwMode="auto">
            <a:xfrm>
              <a:off x="4891625" y="267264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Hopper</a:t>
              </a:r>
            </a:p>
          </p:txBody>
        </p:sp>
        <p:cxnSp>
          <p:nvCxnSpPr>
            <p:cNvPr id="20" name="Straight Arrow Connector 19">
              <a:extLst>
                <a:ext uri="{FF2B5EF4-FFF2-40B4-BE49-F238E27FC236}">
                  <a16:creationId xmlns:a16="http://schemas.microsoft.com/office/drawing/2014/main" id="{226F2088-FFC1-4875-A421-767A34DBE84F}"/>
                </a:ext>
              </a:extLst>
            </p:cNvPr>
            <p:cNvCxnSpPr/>
            <p:nvPr/>
          </p:nvCxnSpPr>
          <p:spPr>
            <a:xfrm>
              <a:off x="3628102" y="2921771"/>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7B61EF9-035B-4F9C-8FE3-F16772A7AE32}"/>
                </a:ext>
              </a:extLst>
            </p:cNvPr>
            <p:cNvCxnSpPr/>
            <p:nvPr/>
          </p:nvCxnSpPr>
          <p:spPr>
            <a:xfrm>
              <a:off x="3628101" y="3843545"/>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1A98E13-54B3-40FB-B8E3-A1BE2AC9EA91}"/>
                </a:ext>
              </a:extLst>
            </p:cNvPr>
            <p:cNvCxnSpPr/>
            <p:nvPr/>
          </p:nvCxnSpPr>
          <p:spPr>
            <a:xfrm>
              <a:off x="3628101" y="4827999"/>
              <a:ext cx="988143" cy="0"/>
            </a:xfrm>
            <a:prstGeom prst="straightConnector1">
              <a:avLst/>
            </a:prstGeom>
            <a:ln w="76200">
              <a:headEnd type="none" w="lg" len="med"/>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5AFE39A3-2615-4274-9AC4-61E69C82DE82}"/>
                </a:ext>
              </a:extLst>
            </p:cNvPr>
            <p:cNvSpPr/>
            <p:nvPr/>
          </p:nvSpPr>
          <p:spPr bwMode="auto">
            <a:xfrm>
              <a:off x="4616244" y="2030002"/>
              <a:ext cx="3023419" cy="351539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Values</a:t>
              </a:r>
              <a:endParaRPr lang="en-US" sz="2000" dirty="0">
                <a:solidFill>
                  <a:schemeClr val="bg1"/>
                </a:soli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BE2AB942-80C9-455C-AB3A-3AD970D1A39B}"/>
                </a:ext>
              </a:extLst>
            </p:cNvPr>
            <p:cNvSpPr/>
            <p:nvPr/>
          </p:nvSpPr>
          <p:spPr bwMode="auto">
            <a:xfrm>
              <a:off x="722671" y="1974154"/>
              <a:ext cx="3023419" cy="351539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Keys</a:t>
              </a:r>
            </a:p>
          </p:txBody>
        </p:sp>
        <p:sp>
          <p:nvSpPr>
            <p:cNvPr id="25" name="Rectangle 24">
              <a:extLst>
                <a:ext uri="{FF2B5EF4-FFF2-40B4-BE49-F238E27FC236}">
                  <a16:creationId xmlns:a16="http://schemas.microsoft.com/office/drawing/2014/main" id="{E40026CE-D527-4163-9FE1-486A597D915B}"/>
                </a:ext>
              </a:extLst>
            </p:cNvPr>
            <p:cNvSpPr/>
            <p:nvPr/>
          </p:nvSpPr>
          <p:spPr bwMode="auto">
            <a:xfrm>
              <a:off x="973394" y="2616794"/>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Grace</a:t>
              </a:r>
            </a:p>
          </p:txBody>
        </p:sp>
        <p:sp>
          <p:nvSpPr>
            <p:cNvPr id="26" name="Rectangle 25">
              <a:extLst>
                <a:ext uri="{FF2B5EF4-FFF2-40B4-BE49-F238E27FC236}">
                  <a16:creationId xmlns:a16="http://schemas.microsoft.com/office/drawing/2014/main" id="{94263FD4-38B2-422A-8328-985FA6EDDE8F}"/>
                </a:ext>
              </a:extLst>
            </p:cNvPr>
            <p:cNvSpPr/>
            <p:nvPr/>
          </p:nvSpPr>
          <p:spPr bwMode="auto">
            <a:xfrm>
              <a:off x="973393" y="3538568"/>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Katherine</a:t>
              </a:r>
            </a:p>
          </p:txBody>
        </p:sp>
        <p:sp>
          <p:nvSpPr>
            <p:cNvPr id="27" name="Rectangle 26">
              <a:extLst>
                <a:ext uri="{FF2B5EF4-FFF2-40B4-BE49-F238E27FC236}">
                  <a16:creationId xmlns:a16="http://schemas.microsoft.com/office/drawing/2014/main" id="{2C6D79FB-3A13-4F6F-8046-CC1346D71313}"/>
                </a:ext>
              </a:extLst>
            </p:cNvPr>
            <p:cNvSpPr/>
            <p:nvPr/>
          </p:nvSpPr>
          <p:spPr bwMode="auto">
            <a:xfrm>
              <a:off x="973392" y="452302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Margaret </a:t>
              </a:r>
            </a:p>
          </p:txBody>
        </p:sp>
        <p:sp>
          <p:nvSpPr>
            <p:cNvPr id="28" name="Rectangle 27">
              <a:extLst>
                <a:ext uri="{FF2B5EF4-FFF2-40B4-BE49-F238E27FC236}">
                  <a16:creationId xmlns:a16="http://schemas.microsoft.com/office/drawing/2014/main" id="{ADD769B6-2CD2-4302-8267-949B8C03FE68}"/>
                </a:ext>
              </a:extLst>
            </p:cNvPr>
            <p:cNvSpPr/>
            <p:nvPr/>
          </p:nvSpPr>
          <p:spPr bwMode="auto">
            <a:xfrm>
              <a:off x="4891624" y="3538567"/>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Johnson</a:t>
              </a:r>
            </a:p>
          </p:txBody>
        </p:sp>
        <p:sp>
          <p:nvSpPr>
            <p:cNvPr id="29" name="Rectangle 28">
              <a:extLst>
                <a:ext uri="{FF2B5EF4-FFF2-40B4-BE49-F238E27FC236}">
                  <a16:creationId xmlns:a16="http://schemas.microsoft.com/office/drawing/2014/main" id="{62CBD389-CF99-4D4C-BCB4-8F32F2AD1586}"/>
                </a:ext>
              </a:extLst>
            </p:cNvPr>
            <p:cNvSpPr/>
            <p:nvPr/>
          </p:nvSpPr>
          <p:spPr bwMode="auto">
            <a:xfrm>
              <a:off x="4891623" y="4523021"/>
              <a:ext cx="2403987" cy="49826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Hamilton</a:t>
              </a:r>
            </a:p>
          </p:txBody>
        </p:sp>
      </p:grpSp>
    </p:spTree>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Discussion </a:t>
            </a:r>
          </a:p>
        </p:txBody>
      </p:sp>
      <p:graphicFrame>
        <p:nvGraphicFramePr>
          <p:cNvPr id="12" name="Table 11">
            <a:extLst>
              <a:ext uri="{FF2B5EF4-FFF2-40B4-BE49-F238E27FC236}">
                <a16:creationId xmlns:a16="http://schemas.microsoft.com/office/drawing/2014/main" id="{095F1119-D6CE-4D26-AC4E-9FD756BC18B7}"/>
              </a:ext>
            </a:extLst>
          </p:cNvPr>
          <p:cNvGraphicFramePr>
            <a:graphicFrameLocks noGrp="1"/>
          </p:cNvGraphicFramePr>
          <p:nvPr>
            <p:extLst>
              <p:ext uri="{D42A27DB-BD31-4B8C-83A1-F6EECF244321}">
                <p14:modId xmlns:p14="http://schemas.microsoft.com/office/powerpoint/2010/main" val="4077831938"/>
              </p:ext>
            </p:extLst>
          </p:nvPr>
        </p:nvGraphicFramePr>
        <p:xfrm>
          <a:off x="588263" y="1536864"/>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424424043"/>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highlight>
                            <a:srgbClr val="FFFF99"/>
                          </a:highlight>
                          <a:latin typeface="Consolas" panose="020B0609020204030204" pitchFamily="49" charset="0"/>
                        </a:rPr>
                        <a:t>(</a:t>
                      </a:r>
                      <a:r>
                        <a:rPr lang="en-US" dirty="0" err="1">
                          <a:solidFill>
                            <a:srgbClr val="000000"/>
                          </a:solidFill>
                          <a:highlight>
                            <a:srgbClr val="FFFF99"/>
                          </a:highlight>
                          <a:latin typeface="Consolas" panose="020B0609020204030204" pitchFamily="49" charset="0"/>
                        </a:rPr>
                        <a:t>my_dictionary</a:t>
                      </a:r>
                      <a:r>
                        <a:rPr lang="en-US" dirty="0">
                          <a:solidFill>
                            <a:srgbClr val="000000"/>
                          </a:solidFill>
                          <a:highlight>
                            <a:srgbClr val="FFFF99"/>
                          </a:highlight>
                          <a:latin typeface="Consolas" panose="020B0609020204030204" pitchFamily="49" charset="0"/>
                        </a:rPr>
                        <a:t>[</a:t>
                      </a:r>
                      <a:r>
                        <a:rPr lang="en-US" dirty="0">
                          <a:solidFill>
                            <a:srgbClr val="A31515"/>
                          </a:solidFill>
                          <a:highlight>
                            <a:srgbClr val="FFFF99"/>
                          </a:highlight>
                          <a:latin typeface="Consolas" panose="020B0609020204030204" pitchFamily="49" charset="0"/>
                        </a:rPr>
                        <a:t>'dog’])</a:t>
                      </a:r>
                      <a:endParaRPr lang="en-US" dirty="0">
                        <a:solidFill>
                          <a:srgbClr val="000000"/>
                        </a:solidFill>
                        <a:highlight>
                          <a:srgbClr val="FFFF99"/>
                        </a:highlight>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
        <p:nvSpPr>
          <p:cNvPr id="3" name="Rectangle 2">
            <a:extLst>
              <a:ext uri="{FF2B5EF4-FFF2-40B4-BE49-F238E27FC236}">
                <a16:creationId xmlns:a16="http://schemas.microsoft.com/office/drawing/2014/main" id="{CD5238FA-6659-4D4B-B014-45C6C547D202}"/>
              </a:ext>
            </a:extLst>
          </p:cNvPr>
          <p:cNvSpPr/>
          <p:nvPr/>
        </p:nvSpPr>
        <p:spPr>
          <a:xfrm>
            <a:off x="7090443" y="1536864"/>
            <a:ext cx="4620768" cy="3477875"/>
          </a:xfrm>
          <a:prstGeom prst="rect">
            <a:avLst/>
          </a:prstGeom>
        </p:spPr>
        <p:txBody>
          <a:bodyPr wrap="square">
            <a:spAutoFit/>
          </a:bodyPr>
          <a:lstStyle/>
          <a:p>
            <a:pPr marL="171450" indent="-171450">
              <a:buFont typeface="Arial" panose="020B0604020202020204" pitchFamily="34" charset="0"/>
              <a:buChar char="•"/>
            </a:pPr>
            <a:r>
              <a:rPr lang="en-US" sz="2000" dirty="0"/>
              <a:t>Did anyone run the type() function to find out what type 'my_dictionary' is?</a:t>
            </a:r>
          </a:p>
          <a:p>
            <a:pPr marL="171450" indent="-171450">
              <a:buFont typeface="Arial" panose="020B0604020202020204" pitchFamily="34" charset="0"/>
              <a:buChar char="•"/>
            </a:pPr>
            <a:endParaRPr lang="en-US" sz="2000" dirty="0"/>
          </a:p>
          <a:p>
            <a:pPr marL="171450" indent="-171450">
              <a:buFont typeface="Arial" panose="020B0604020202020204" pitchFamily="34" charset="0"/>
              <a:buChar char="•"/>
            </a:pPr>
            <a:r>
              <a:rPr lang="en-US" sz="2000" dirty="0"/>
              <a:t>What are the keys in the example from the Do Now? What are the associated values?</a:t>
            </a:r>
          </a:p>
          <a:p>
            <a:endParaRPr lang="en-US" sz="2000" dirty="0"/>
          </a:p>
          <a:p>
            <a:pPr marL="171450" indent="-171450">
              <a:buFont typeface="Arial" panose="020B0604020202020204" pitchFamily="34" charset="0"/>
              <a:buChar char="•"/>
            </a:pPr>
            <a:r>
              <a:rPr lang="en-US" sz="2000" dirty="0"/>
              <a:t>What is the purpose of </a:t>
            </a:r>
            <a:r>
              <a:rPr lang="en-US" sz="2000" dirty="0">
                <a:highlight>
                  <a:srgbClr val="FFFF99"/>
                </a:highlight>
                <a:latin typeface="Consolas" panose="020B0609020204030204" pitchFamily="49" charset="0"/>
              </a:rPr>
              <a:t>my_dictionary['dog’] </a:t>
            </a:r>
            <a:r>
              <a:rPr lang="en-US" sz="2000" dirty="0"/>
              <a:t>and does that syntax remind you of anything else?</a:t>
            </a:r>
          </a:p>
        </p:txBody>
      </p:sp>
    </p:spTree>
    <p:extLst>
      <p:ext uri="{BB962C8B-B14F-4D97-AF65-F5344CB8AC3E}">
        <p14:creationId xmlns:p14="http://schemas.microsoft.com/office/powerpoint/2010/main" val="33836148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A9E1-929F-41B0-9D80-2AF2905A1B78}"/>
              </a:ext>
            </a:extLst>
          </p:cNvPr>
          <p:cNvSpPr>
            <a:spLocks noGrp="1"/>
          </p:cNvSpPr>
          <p:nvPr>
            <p:ph type="title"/>
          </p:nvPr>
        </p:nvSpPr>
        <p:spPr/>
        <p:txBody>
          <a:bodyPr/>
          <a:lstStyle/>
          <a:p>
            <a:r>
              <a:rPr lang="en-US" dirty="0"/>
              <a:t>Retuning a Key </a:t>
            </a:r>
          </a:p>
        </p:txBody>
      </p:sp>
      <p:graphicFrame>
        <p:nvGraphicFramePr>
          <p:cNvPr id="4" name="Table 3">
            <a:extLst>
              <a:ext uri="{FF2B5EF4-FFF2-40B4-BE49-F238E27FC236}">
                <a16:creationId xmlns:a16="http://schemas.microsoft.com/office/drawing/2014/main" id="{2AD43BA9-A6D8-4287-923A-0F0344DB9F89}"/>
              </a:ext>
            </a:extLst>
          </p:cNvPr>
          <p:cNvGraphicFramePr>
            <a:graphicFrameLocks noGrp="1"/>
          </p:cNvGraphicFramePr>
          <p:nvPr>
            <p:extLst>
              <p:ext uri="{D42A27DB-BD31-4B8C-83A1-F6EECF244321}">
                <p14:modId xmlns:p14="http://schemas.microsoft.com/office/powerpoint/2010/main" val="2863832204"/>
              </p:ext>
            </p:extLst>
          </p:nvPr>
        </p:nvGraphicFramePr>
        <p:xfrm>
          <a:off x="5944422" y="1389380"/>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3070845298"/>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solidFill>
                      <a:srgbClr val="FFFF99"/>
                    </a:solid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solidFill>
                      <a:srgbClr val="FFFF99"/>
                    </a:solid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1935813619"/>
                  </a:ext>
                </a:extLst>
              </a:tr>
            </a:tbl>
          </a:graphicData>
        </a:graphic>
      </p:graphicFrame>
      <p:sp>
        <p:nvSpPr>
          <p:cNvPr id="6" name="TextBox 5">
            <a:extLst>
              <a:ext uri="{FF2B5EF4-FFF2-40B4-BE49-F238E27FC236}">
                <a16:creationId xmlns:a16="http://schemas.microsoft.com/office/drawing/2014/main" id="{DCF87EE3-8425-4FD0-A25F-DB03BE3C83D2}"/>
              </a:ext>
            </a:extLst>
          </p:cNvPr>
          <p:cNvSpPr txBox="1"/>
          <p:nvPr/>
        </p:nvSpPr>
        <p:spPr>
          <a:xfrm>
            <a:off x="588263" y="1389380"/>
            <a:ext cx="4885403" cy="4001095"/>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Two ways to return a key given a value </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a:t>
            </a:r>
            <a:r>
              <a:rPr lang="en-US" sz="2000" dirty="0">
                <a:solidFill>
                  <a:srgbClr val="FF0000"/>
                </a:solidFill>
                <a:highlight>
                  <a:srgbClr val="FFFF99"/>
                </a:highlight>
                <a:latin typeface="Consolas" panose="020B0609020204030204" pitchFamily="49" charset="0"/>
              </a:rPr>
              <a:t>‘dog’</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a:t>
            </a:r>
          </a:p>
          <a:p>
            <a:pPr marL="342900" indent="-342900" algn="l">
              <a:buFont typeface="Arial" panose="020B0604020202020204" pitchFamily="34" charset="0"/>
              <a:buChar char="•"/>
            </a:pP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my_dictionary.get(</a:t>
            </a:r>
            <a:r>
              <a:rPr lang="en-US" sz="2000" dirty="0">
                <a:solidFill>
                  <a:srgbClr val="FF0000"/>
                </a:solidFill>
                <a:highlight>
                  <a:srgbClr val="FFFF99"/>
                </a:highlight>
                <a:latin typeface="Consolas" panose="020B0609020204030204" pitchFamily="49" charset="0"/>
              </a:rPr>
              <a:t>‘dog’</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How would you get the value for chair or car? </a:t>
            </a: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What happens when you run </a:t>
            </a:r>
          </a:p>
          <a:p>
            <a:r>
              <a:rPr lang="en-US" sz="2000" dirty="0">
                <a:solidFill>
                  <a:srgbClr val="0000FF"/>
                </a:solidFill>
                <a:highlight>
                  <a:srgbClr val="FFFF99"/>
                </a:highlight>
                <a:latin typeface="Consolas" panose="020B0609020204030204" pitchFamily="49" charset="0"/>
              </a:rPr>
              <a:t>print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a:t>
            </a:r>
            <a:r>
              <a:rPr lang="en-US" sz="2000" dirty="0">
                <a:solidFill>
                  <a:srgbClr val="FF0000"/>
                </a:solidFill>
                <a:highlight>
                  <a:srgbClr val="FFFF99"/>
                </a:highlight>
                <a:latin typeface="Consolas" panose="020B0609020204030204" pitchFamily="49" charset="0"/>
              </a:rPr>
              <a:t>‘Kitten</a:t>
            </a:r>
            <a:r>
              <a:rPr lang="en-US" sz="2000" dirty="0">
                <a:solidFill>
                  <a:srgbClr val="A31515"/>
                </a:solidFill>
                <a:highlight>
                  <a:srgbClr val="FFFF99"/>
                </a:highlight>
                <a:latin typeface="Consolas" panose="020B0609020204030204" pitchFamily="49" charset="0"/>
              </a:rPr>
              <a: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 </a:t>
            </a:r>
          </a:p>
          <a:p>
            <a:pPr algn="l"/>
            <a:endParaRPr lang="en-US" sz="2000" dirty="0">
              <a:gradFill>
                <a:gsLst>
                  <a:gs pos="2917">
                    <a:schemeClr val="tx1"/>
                  </a:gs>
                  <a:gs pos="30000">
                    <a:schemeClr val="tx1"/>
                  </a:gs>
                </a:gsLst>
                <a:lin ang="5400000" scaled="0"/>
              </a:gradFill>
            </a:endParaRPr>
          </a:p>
          <a:p>
            <a:pPr algn="l"/>
            <a:endParaRPr lang="en-US" sz="20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How is that different from </a:t>
            </a:r>
          </a:p>
          <a:p>
            <a:r>
              <a:rPr lang="en-US" sz="2000" dirty="0">
                <a:solidFill>
                  <a:srgbClr val="0000FF"/>
                </a:solidFill>
                <a:highlight>
                  <a:srgbClr val="FFFF99"/>
                </a:highlight>
                <a:latin typeface="Consolas" panose="020B0609020204030204" pitchFamily="49" charset="0"/>
              </a:rPr>
              <a:t>print</a:t>
            </a:r>
            <a:r>
              <a:rPr lang="en-US" sz="2000" dirty="0">
                <a:gradFill>
                  <a:gsLst>
                    <a:gs pos="2917">
                      <a:schemeClr val="tx1"/>
                    </a:gs>
                    <a:gs pos="30000">
                      <a:schemeClr val="tx1"/>
                    </a:gs>
                  </a:gsLst>
                  <a:lin ang="5400000" scaled="0"/>
                </a:gradFill>
                <a:highlight>
                  <a:srgbClr val="FFFF99"/>
                </a:highlight>
                <a:latin typeface="Consolas" panose="020B0609020204030204" pitchFamily="49" charset="0"/>
              </a:rPr>
              <a:t>(my_dictionary.get(</a:t>
            </a:r>
            <a:r>
              <a:rPr lang="en-US" sz="2000" dirty="0">
                <a:solidFill>
                  <a:srgbClr val="FF0000"/>
                </a:solidFill>
                <a:highlight>
                  <a:srgbClr val="FFFF99"/>
                </a:highlight>
                <a:latin typeface="Consolas" panose="020B0609020204030204" pitchFamily="49" charset="0"/>
              </a:rPr>
              <a:t>‘Kitten’</a:t>
            </a:r>
            <a:r>
              <a:rPr lang="en-US" sz="2000" dirty="0">
                <a:highlight>
                  <a:srgbClr val="FFFF99"/>
                </a:highlight>
                <a:latin typeface="Consolas" panose="020B0609020204030204" pitchFamily="49" charset="0"/>
              </a:rPr>
              <a:t>)</a:t>
            </a:r>
          </a:p>
        </p:txBody>
      </p:sp>
    </p:spTree>
    <p:extLst>
      <p:ext uri="{BB962C8B-B14F-4D97-AF65-F5344CB8AC3E}">
        <p14:creationId xmlns:p14="http://schemas.microsoft.com/office/powerpoint/2010/main" val="3138300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A62D-496C-4640-BA6E-4D7C1C2ECFC2}"/>
              </a:ext>
            </a:extLst>
          </p:cNvPr>
          <p:cNvSpPr>
            <a:spLocks noGrp="1"/>
          </p:cNvSpPr>
          <p:nvPr>
            <p:ph type="title"/>
          </p:nvPr>
        </p:nvSpPr>
        <p:spPr/>
        <p:txBody>
          <a:bodyPr/>
          <a:lstStyle/>
          <a:p>
            <a:r>
              <a:rPr lang="en-US" dirty="0"/>
              <a:t>Key word ‘in’</a:t>
            </a:r>
          </a:p>
        </p:txBody>
      </p:sp>
      <p:graphicFrame>
        <p:nvGraphicFramePr>
          <p:cNvPr id="8" name="Table 7">
            <a:extLst>
              <a:ext uri="{FF2B5EF4-FFF2-40B4-BE49-F238E27FC236}">
                <a16:creationId xmlns:a16="http://schemas.microsoft.com/office/drawing/2014/main" id="{831D8CCC-D240-4C21-A1D1-B5D503699454}"/>
              </a:ext>
            </a:extLst>
          </p:cNvPr>
          <p:cNvGraphicFramePr>
            <a:graphicFrameLocks noGrp="1"/>
          </p:cNvGraphicFramePr>
          <p:nvPr>
            <p:extLst>
              <p:ext uri="{D42A27DB-BD31-4B8C-83A1-F6EECF244321}">
                <p14:modId xmlns:p14="http://schemas.microsoft.com/office/powerpoint/2010/main" val="503683227"/>
              </p:ext>
            </p:extLst>
          </p:nvPr>
        </p:nvGraphicFramePr>
        <p:xfrm>
          <a:off x="5944422" y="1389380"/>
          <a:ext cx="6044788" cy="445008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5571906">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Sample Code:</a:t>
                      </a:r>
                    </a:p>
                  </a:txBody>
                  <a:tcPr>
                    <a:noFill/>
                  </a:tcPr>
                </a:tc>
                <a:extLst>
                  <a:ext uri="{0D108BD9-81ED-4DB2-BD59-A6C34878D82A}">
                    <a16:rowId xmlns:a16="http://schemas.microsoft.com/office/drawing/2014/main" val="1245849933"/>
                  </a:ext>
                </a:extLst>
              </a:tr>
              <a:tr h="370840">
                <a:tc>
                  <a:txBody>
                    <a:bodyPr/>
                    <a:lstStyle/>
                    <a:p>
                      <a:pPr algn="r"/>
                      <a:r>
                        <a:rPr lang="en-US" dirty="0">
                          <a:solidFill>
                            <a:schemeClr val="accent1"/>
                          </a:solidFill>
                          <a:latin typeface="Consolas" panose="020B0609020204030204" pitchFamily="49" charset="0"/>
                        </a:rPr>
                        <a:t>1</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 = {</a:t>
                      </a:r>
                    </a:p>
                  </a:txBody>
                  <a:tcP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feline’,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'dog'</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domestic canine’,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'chair'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'furniture piece for sitting’,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66063549"/>
                  </a:ext>
                </a:extLst>
              </a:tr>
              <a:tr h="370840">
                <a:tc>
                  <a:txBody>
                    <a:bodyPr/>
                    <a:lstStyle/>
                    <a:p>
                      <a:pPr algn="r"/>
                      <a:r>
                        <a:rPr lang="en-US" dirty="0">
                          <a:solidFill>
                            <a:schemeClr val="accent1"/>
                          </a:solidFill>
                          <a:latin typeface="Consolas" panose="020B0609020204030204" pitchFamily="49" charset="0"/>
                        </a:rPr>
                        <a:t>5</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'car'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'automobile’</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072272013"/>
                  </a:ext>
                </a:extLst>
              </a:tr>
              <a:tr h="370840">
                <a:tc>
                  <a:txBody>
                    <a:bodyPr/>
                    <a:lstStyle/>
                    <a:p>
                      <a:pPr algn="r"/>
                      <a:r>
                        <a:rPr lang="en-US" dirty="0">
                          <a:solidFill>
                            <a:schemeClr val="accent1"/>
                          </a:solidFill>
                          <a:latin typeface="Consolas" panose="020B0609020204030204" pitchFamily="49" charset="0"/>
                        </a:rPr>
                        <a:t>6</a:t>
                      </a:r>
                    </a:p>
                  </a:txBody>
                  <a:tcPr>
                    <a:noFill/>
                  </a:tcPr>
                </a:tc>
                <a:tc>
                  <a:txBody>
                    <a:bodyPr/>
                    <a:lstStyle/>
                    <a:p>
                      <a:r>
                        <a:rPr lang="en-US" dirty="0"/>
                        <a:t>}</a:t>
                      </a:r>
                    </a:p>
                  </a:txBody>
                  <a:tcPr>
                    <a:noFill/>
                  </a:tcPr>
                </a:tc>
                <a:extLst>
                  <a:ext uri="{0D108BD9-81ED-4DB2-BD59-A6C34878D82A}">
                    <a16:rowId xmlns:a16="http://schemas.microsoft.com/office/drawing/2014/main" val="1223935605"/>
                  </a:ext>
                </a:extLst>
              </a:tr>
              <a:tr h="370840">
                <a:tc>
                  <a:txBody>
                    <a:bodyPr/>
                    <a:lstStyle/>
                    <a:p>
                      <a:pPr algn="r"/>
                      <a:r>
                        <a:rPr lang="en-US" dirty="0">
                          <a:solidFill>
                            <a:schemeClr val="accent1"/>
                          </a:solidFill>
                          <a:latin typeface="Consolas" panose="020B0609020204030204" pitchFamily="49" charset="0"/>
                        </a:rPr>
                        <a:t>7</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noFill/>
                  </a:tcPr>
                </a:tc>
                <a:extLst>
                  <a:ext uri="{0D108BD9-81ED-4DB2-BD59-A6C34878D82A}">
                    <a16:rowId xmlns:a16="http://schemas.microsoft.com/office/drawing/2014/main" val="341682055"/>
                  </a:ext>
                </a:extLst>
              </a:tr>
              <a:tr h="370840">
                <a:tc>
                  <a:txBody>
                    <a:bodyPr/>
                    <a:lstStyle/>
                    <a:p>
                      <a:pPr algn="r"/>
                      <a:r>
                        <a:rPr lang="en-US" dirty="0">
                          <a:solidFill>
                            <a:schemeClr val="accent1"/>
                          </a:solidFill>
                          <a:latin typeface="Consolas" panose="020B0609020204030204" pitchFamily="49" charset="0"/>
                        </a:rPr>
                        <a:t>8</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2744080667"/>
                  </a:ext>
                </a:extLst>
              </a:tr>
              <a:tr h="370840">
                <a:tc>
                  <a:txBody>
                    <a:bodyPr/>
                    <a:lstStyle/>
                    <a:p>
                      <a:pPr algn="r"/>
                      <a:r>
                        <a:rPr lang="en-US" dirty="0">
                          <a:solidFill>
                            <a:schemeClr val="accent1"/>
                          </a:solidFill>
                          <a:latin typeface="Consolas" panose="020B0609020204030204" pitchFamily="49" charset="0"/>
                        </a:rPr>
                        <a:t>9</a:t>
                      </a:r>
                    </a:p>
                  </a:txBody>
                  <a:tcP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my_dictionary.get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'dog’))</a:t>
                      </a:r>
                      <a:endParaRPr lang="en-US" dirty="0">
                        <a:solidFill>
                          <a:srgbClr val="000000"/>
                        </a:solidFill>
                        <a:latin typeface="Consolas" panose="020B0609020204030204" pitchFamily="49" charset="0"/>
                      </a:endParaRPr>
                    </a:p>
                  </a:txBody>
                  <a:tcPr>
                    <a:noFill/>
                  </a:tcPr>
                </a:tc>
                <a:extLst>
                  <a:ext uri="{0D108BD9-81ED-4DB2-BD59-A6C34878D82A}">
                    <a16:rowId xmlns:a16="http://schemas.microsoft.com/office/drawing/2014/main" val="53164213"/>
                  </a:ext>
                </a:extLst>
              </a:tr>
              <a:tr h="370840">
                <a:tc>
                  <a:txBody>
                    <a:bodyPr/>
                    <a:lstStyle/>
                    <a:p>
                      <a:pPr algn="r"/>
                      <a:r>
                        <a:rPr lang="en-US" dirty="0">
                          <a:solidFill>
                            <a:schemeClr val="accent1"/>
                          </a:solidFill>
                          <a:latin typeface="Consolas" panose="020B0609020204030204" pitchFamily="49" charset="0"/>
                        </a:rPr>
                        <a:t>10</a:t>
                      </a:r>
                    </a:p>
                  </a:txBody>
                  <a:tcPr>
                    <a:solidFill>
                      <a:srgbClr val="FFFF99"/>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solidFill>
                      <a:srgbClr val="FFFF99"/>
                    </a:solidFill>
                  </a:tcPr>
                </a:tc>
                <a:extLst>
                  <a:ext uri="{0D108BD9-81ED-4DB2-BD59-A6C34878D82A}">
                    <a16:rowId xmlns:a16="http://schemas.microsoft.com/office/drawing/2014/main" val="1980376160"/>
                  </a:ext>
                </a:extLst>
              </a:tr>
              <a:tr h="370840">
                <a:tc>
                  <a:txBody>
                    <a:bodyPr/>
                    <a:lstStyle/>
                    <a:p>
                      <a:pPr algn="r"/>
                      <a:r>
                        <a:rPr lang="en-US" dirty="0">
                          <a:solidFill>
                            <a:schemeClr val="accent1"/>
                          </a:solidFill>
                          <a:latin typeface="Consolas" panose="020B0609020204030204" pitchFamily="49" charset="0"/>
                        </a:rPr>
                        <a:t>11</a:t>
                      </a:r>
                    </a:p>
                  </a:txBody>
                  <a:tcPr>
                    <a:solidFill>
                      <a:srgbClr val="FFFF99"/>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'monkey'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my_dictionary</a:t>
                      </a:r>
                      <a:r>
                        <a:rPr lang="en-US" dirty="0">
                          <a:solidFill>
                            <a:srgbClr val="000000"/>
                          </a:solidFill>
                          <a:latin typeface="Consolas" panose="020B0609020204030204" pitchFamily="49" charset="0"/>
                        </a:rPr>
                        <a:t>)</a:t>
                      </a:r>
                    </a:p>
                  </a:txBody>
                  <a:tcPr>
                    <a:solidFill>
                      <a:srgbClr val="FFFF99"/>
                    </a:solidFill>
                  </a:tcPr>
                </a:tc>
                <a:extLst>
                  <a:ext uri="{0D108BD9-81ED-4DB2-BD59-A6C34878D82A}">
                    <a16:rowId xmlns:a16="http://schemas.microsoft.com/office/drawing/2014/main" val="1935813619"/>
                  </a:ext>
                </a:extLst>
              </a:tr>
            </a:tbl>
          </a:graphicData>
        </a:graphic>
      </p:graphicFrame>
      <p:sp>
        <p:nvSpPr>
          <p:cNvPr id="4" name="Content Placeholder 3">
            <a:extLst>
              <a:ext uri="{FF2B5EF4-FFF2-40B4-BE49-F238E27FC236}">
                <a16:creationId xmlns:a16="http://schemas.microsoft.com/office/drawing/2014/main" id="{02388F5C-AA41-4F86-B318-CC170746BA1D}"/>
              </a:ext>
            </a:extLst>
          </p:cNvPr>
          <p:cNvSpPr>
            <a:spLocks noGrp="1"/>
          </p:cNvSpPr>
          <p:nvPr>
            <p:ph sz="quarter" idx="12"/>
          </p:nvPr>
        </p:nvSpPr>
        <p:spPr>
          <a:xfrm>
            <a:off x="309716" y="1435100"/>
            <a:ext cx="5486247" cy="4118050"/>
          </a:xfrm>
        </p:spPr>
        <p:txBody>
          <a:bodyPr/>
          <a:lstStyle/>
          <a:p>
            <a:pPr marL="0" indent="0">
              <a:buNone/>
            </a:pPr>
            <a:r>
              <a:rPr lang="en-US" sz="1800" dirty="0"/>
              <a:t>Use the keyword ‘in’ to return a Boolean </a:t>
            </a:r>
          </a:p>
          <a:p>
            <a:pPr marL="0" indent="0">
              <a:buNone/>
            </a:pPr>
            <a:endParaRPr lang="en-US" sz="1800" dirty="0"/>
          </a:p>
          <a:p>
            <a:pPr marL="0" indent="0">
              <a:buNone/>
            </a:pPr>
            <a:r>
              <a:rPr lang="en-US" sz="1800" dirty="0"/>
              <a:t>Cat is in my_dictionary, so </a:t>
            </a:r>
          </a:p>
          <a:p>
            <a:pPr marL="0" indent="0">
              <a:buNone/>
            </a:pPr>
            <a:r>
              <a:rPr lang="en-US" sz="1800" dirty="0">
                <a:solidFill>
                  <a:srgbClr val="A31515"/>
                </a:solidFill>
                <a:highlight>
                  <a:srgbClr val="C0C0C0"/>
                </a:highlight>
                <a:latin typeface="Consolas" panose="020B0609020204030204" pitchFamily="49" charset="0"/>
              </a:rPr>
              <a:t>'cat'</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a:t>
            </a:r>
            <a:r>
              <a:rPr lang="en-US" sz="1800" dirty="0">
                <a:solidFill>
                  <a:srgbClr val="000000"/>
                </a:solidFill>
                <a:highlight>
                  <a:srgbClr val="C0C0C0"/>
                </a:highlight>
                <a:latin typeface="Consolas" panose="020B0609020204030204" pitchFamily="49" charset="0"/>
              </a:rPr>
              <a:t> my_dictionary</a:t>
            </a:r>
          </a:p>
          <a:p>
            <a:pPr marL="0" indent="0">
              <a:buNone/>
            </a:pPr>
            <a:r>
              <a:rPr lang="en-US" sz="1800" dirty="0"/>
              <a:t>Returns true. </a:t>
            </a:r>
          </a:p>
          <a:p>
            <a:pPr marL="0" indent="0">
              <a:buNone/>
            </a:pPr>
            <a:endParaRPr lang="en-US" sz="1800" dirty="0"/>
          </a:p>
          <a:p>
            <a:pPr marL="0" indent="0">
              <a:buNone/>
            </a:pPr>
            <a:r>
              <a:rPr lang="en-US" sz="1800" dirty="0"/>
              <a:t>Monkey is not in my_dictionary, so </a:t>
            </a:r>
          </a:p>
          <a:p>
            <a:pPr marL="0" indent="0">
              <a:buNone/>
            </a:pPr>
            <a:r>
              <a:rPr lang="en-US" sz="1800" dirty="0">
                <a:solidFill>
                  <a:srgbClr val="A31515"/>
                </a:solidFill>
                <a:highlight>
                  <a:srgbClr val="C0C0C0"/>
                </a:highlight>
                <a:latin typeface="Consolas" panose="020B0609020204030204" pitchFamily="49" charset="0"/>
              </a:rPr>
              <a:t>'monkey'</a:t>
            </a:r>
            <a:r>
              <a:rPr lang="en-US" sz="1800" dirty="0">
                <a:solidFill>
                  <a:srgbClr val="000000"/>
                </a:solidFill>
                <a:highlight>
                  <a:srgbClr val="C0C0C0"/>
                </a:highlight>
                <a:latin typeface="Consolas" panose="020B0609020204030204" pitchFamily="49" charset="0"/>
              </a:rPr>
              <a:t> </a:t>
            </a:r>
            <a:r>
              <a:rPr lang="en-US" sz="1800" dirty="0">
                <a:solidFill>
                  <a:srgbClr val="0000FF"/>
                </a:solidFill>
                <a:highlight>
                  <a:srgbClr val="C0C0C0"/>
                </a:highlight>
                <a:latin typeface="Consolas" panose="020B0609020204030204" pitchFamily="49" charset="0"/>
              </a:rPr>
              <a:t>in</a:t>
            </a:r>
            <a:r>
              <a:rPr lang="en-US" sz="1800" dirty="0">
                <a:solidFill>
                  <a:srgbClr val="000000"/>
                </a:solidFill>
                <a:highlight>
                  <a:srgbClr val="C0C0C0"/>
                </a:highlight>
                <a:latin typeface="Consolas" panose="020B0609020204030204" pitchFamily="49" charset="0"/>
              </a:rPr>
              <a:t> my_dictionary</a:t>
            </a:r>
          </a:p>
          <a:p>
            <a:pPr marL="0" indent="0">
              <a:buNone/>
            </a:pPr>
            <a:r>
              <a:rPr lang="en-US" sz="1800" dirty="0">
                <a:solidFill>
                  <a:srgbClr val="000000"/>
                </a:solidFill>
              </a:rPr>
              <a:t>returns false. </a:t>
            </a:r>
          </a:p>
          <a:p>
            <a:pPr marL="0" indent="0">
              <a:buNone/>
            </a:pPr>
            <a:endParaRPr lang="en-US" sz="1800" dirty="0">
              <a:solidFill>
                <a:srgbClr val="000000"/>
              </a:solidFill>
            </a:endParaRPr>
          </a:p>
          <a:p>
            <a:pPr marL="0" indent="0">
              <a:buNone/>
            </a:pPr>
            <a:r>
              <a:rPr lang="en-US" sz="1800" dirty="0">
                <a:solidFill>
                  <a:srgbClr val="000000"/>
                </a:solidFill>
              </a:rPr>
              <a:t>The key word ‘in’ can be used to write if statements. </a:t>
            </a:r>
          </a:p>
          <a:p>
            <a:pPr marL="0" indent="0">
              <a:buNone/>
            </a:pPr>
            <a:endParaRPr lang="en-US" dirty="0"/>
          </a:p>
        </p:txBody>
      </p:sp>
    </p:spTree>
    <p:extLst>
      <p:ext uri="{BB962C8B-B14F-4D97-AF65-F5344CB8AC3E}">
        <p14:creationId xmlns:p14="http://schemas.microsoft.com/office/powerpoint/2010/main" val="135910780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2DC-3DE4-4144-A451-ACF0A6F91745}"/>
              </a:ext>
            </a:extLst>
          </p:cNvPr>
          <p:cNvSpPr>
            <a:spLocks noGrp="1"/>
          </p:cNvSpPr>
          <p:nvPr>
            <p:ph type="title"/>
          </p:nvPr>
        </p:nvSpPr>
        <p:spPr/>
        <p:txBody>
          <a:bodyPr/>
          <a:lstStyle/>
          <a:p>
            <a:pPr algn="ctr"/>
            <a:r>
              <a:rPr lang="en-US" dirty="0"/>
              <a:t>Lab – 4.01</a:t>
            </a:r>
          </a:p>
        </p:txBody>
      </p:sp>
      <p:sp>
        <p:nvSpPr>
          <p:cNvPr id="3" name="Content Placeholder 2">
            <a:extLst>
              <a:ext uri="{FF2B5EF4-FFF2-40B4-BE49-F238E27FC236}">
                <a16:creationId xmlns:a16="http://schemas.microsoft.com/office/drawing/2014/main" id="{C3FC588E-790A-472D-A0E7-1F95FA371DB1}"/>
              </a:ext>
            </a:extLst>
          </p:cNvPr>
          <p:cNvSpPr>
            <a:spLocks noGrp="1"/>
          </p:cNvSpPr>
          <p:nvPr>
            <p:ph sz="quarter" idx="10"/>
          </p:nvPr>
        </p:nvSpPr>
        <p:spPr>
          <a:xfrm>
            <a:off x="584200" y="1435100"/>
            <a:ext cx="11018838" cy="4136517"/>
          </a:xfrm>
        </p:spPr>
        <p:txBody>
          <a:bodyPr/>
          <a:lstStyle/>
          <a:p>
            <a:r>
              <a:rPr lang="en-US" dirty="0"/>
              <a:t>Write a program that uses a dictionary to offer users the meanings of common internet abbreviations.</a:t>
            </a:r>
          </a:p>
          <a:p>
            <a:r>
              <a:rPr lang="en-US" dirty="0"/>
              <a:t>The program, dictionary_lab.py, prompts the user to enter an internet abbreviation they would like explained. </a:t>
            </a:r>
          </a:p>
          <a:p>
            <a:r>
              <a:rPr lang="en-US" dirty="0"/>
              <a:t>If the requested abbreviation is in the program's dictionary (use the in keyword with an if statement to test this), then it prints out the definition. </a:t>
            </a:r>
          </a:p>
          <a:p>
            <a:r>
              <a:rPr lang="en-US" dirty="0"/>
              <a:t>If the abbreviation is not in the dictionary, the program prints an apologetic message saying that it could not find a definition.</a:t>
            </a:r>
          </a:p>
        </p:txBody>
      </p:sp>
    </p:spTree>
    <p:extLst>
      <p:ext uri="{BB962C8B-B14F-4D97-AF65-F5344CB8AC3E}">
        <p14:creationId xmlns:p14="http://schemas.microsoft.com/office/powerpoint/2010/main" val="624065774"/>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E18CA7-44CF-4043-90B8-F6B845B2C02A}">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ede4c79-bc9c-4fdf-9f95-32ff416e077f"/>
    <ds:schemaRef ds:uri="e6fa56e8-bdb9-4d95-8d0f-ea72d8c26dbd"/>
    <ds:schemaRef ds:uri="http://www.w3.org/XML/1998/namespace"/>
    <ds:schemaRef ds:uri="http://purl.org/dc/dcmitype/"/>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1112</Words>
  <Application>Microsoft Office PowerPoint</Application>
  <PresentationFormat>Widescreen</PresentationFormat>
  <Paragraphs>191</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4.01 Intro to Dictionaries</vt:lpstr>
      <vt:lpstr>Intro to Dictionaries</vt:lpstr>
      <vt:lpstr>Today’s Plan</vt:lpstr>
      <vt:lpstr>Do Now 4.01</vt:lpstr>
      <vt:lpstr>Key and Value </vt:lpstr>
      <vt:lpstr>Discussion </vt:lpstr>
      <vt:lpstr>Retuning a Key </vt:lpstr>
      <vt:lpstr>Key word ‘in’</vt:lpstr>
      <vt:lpstr>Lab – 4.01</vt:lpstr>
      <vt:lpstr>Intro to Dictionaries – Debrief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2019-12-31T04:21:52Z</dcterms:created>
  <dcterms:modified xsi:type="dcterms:W3CDTF">2019-12-31T04:35:38Z</dcterms:modified>
</cp:coreProperties>
</file>