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1681" r:id="rId9"/>
    <p:sldId id="1683" r:id="rId10"/>
    <p:sldId id="1684" r:id="rId11"/>
    <p:sldId id="1685" r:id="rId12"/>
    <p:sldId id="1686" r:id="rId13"/>
    <p:sldId id="1687"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7645" autoAdjust="0"/>
  </p:normalViewPr>
  <p:slideViewPr>
    <p:cSldViewPr snapToGrid="0">
      <p:cViewPr varScale="1">
        <p:scale>
          <a:sx n="42" d="100"/>
          <a:sy n="42" d="100"/>
        </p:scale>
        <p:origin x="24" y="4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20T12:12:07.954" idx="1">
    <p:pos x="10" y="10"/>
    <p:text>Checked reading order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30T15:12:57.603" idx="5">
    <p:pos x="10" y="10"/>
    <p:text>I am worried this is too much on one page, but I also think the visual is really helpful in understanding the the task. I have included them as two slides as well.</p:text>
    <p:extLst>
      <p:ext uri="{C676402C-5697-4E1C-873F-D02D1690AC5C}">
        <p15:threadingInfo xmlns:p15="http://schemas.microsoft.com/office/powerpoint/2012/main" timeZoneBias="480"/>
      </p:ext>
    </p:extLst>
  </p:cm>
  <p:cm authorId="2" dt="2019-12-30T20:30:47.790" idx="7">
    <p:pos x="3169" y="288"/>
    <p:text>Checked reading order</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2-30T20:31:10.189" idx="8">
    <p:pos x="3169" y="288"/>
    <p:text>Checked reading order</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2-30T15:22:24.299" idx="6">
    <p:pos x="10" y="10"/>
    <p:text>This feels like a lot of text on a page, and I can't figue our what needs to be cut down.</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12-30T20:31:29.578" idx="9">
    <p:pos x="10" y="10"/>
    <p:text>Checked reading order</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Links updated 12/29/19</a:t>
            </a:r>
          </a:p>
          <a:p>
            <a:r>
              <a:rPr lang="en-US" dirty="0">
                <a:effectLst/>
              </a:rPr>
              <a:t>5 Minutes - Do Now: </a:t>
            </a:r>
            <a:r>
              <a:rPr lang="en-US" dirty="0"/>
              <a:t>https://tealsk12.gitbook.io/intro-cs-2/unit6/lesson-3/do_now</a:t>
            </a:r>
            <a:endParaRPr lang="en-US" dirty="0">
              <a:effectLst/>
            </a:endParaRPr>
          </a:p>
          <a:p>
            <a:r>
              <a:rPr lang="en-US" dirty="0">
                <a:effectLst/>
              </a:rPr>
              <a:t>10 Minutes – Lesson: </a:t>
            </a:r>
            <a:r>
              <a:rPr lang="en-US" dirty="0"/>
              <a:t>https://tealsk12.gitbook.io/intro-cs-2/unit6/lesson-3</a:t>
            </a:r>
            <a:endParaRPr lang="en-US" dirty="0">
              <a:effectLst/>
            </a:endParaRPr>
          </a:p>
          <a:p>
            <a:r>
              <a:rPr lang="en-US" dirty="0">
                <a:effectLst/>
              </a:rPr>
              <a:t>35 Minutes – Lab: </a:t>
            </a:r>
            <a:r>
              <a:rPr lang="en-US" dirty="0"/>
              <a:t>https://tealsk12.gitbook.io/intro-cs-2/unit6/lesson-3/lab</a:t>
            </a:r>
            <a:endParaRPr lang="en-US" dirty="0">
              <a:effectLst/>
            </a:endParaRP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for a small number of students to write their solution on the board.</a:t>
            </a:r>
          </a:p>
          <a:p>
            <a:r>
              <a:rPr lang="en-US" dirty="0"/>
              <a:t>Discuss that it is possible to do just for key in my_dictionary:, but behind the scenes this is similar to calling the .keys() function.</a:t>
            </a:r>
          </a:p>
          <a:p>
            <a:r>
              <a:rPr lang="en-US" dirty="0"/>
              <a:t>Discuss that the order of the list is not exactly what was expected.</a:t>
            </a:r>
          </a:p>
          <a:p>
            <a:r>
              <a:rPr lang="en-US" dirty="0"/>
              <a:t>Unlike lists, dictionaries have no guaranteed order.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54568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discuss any common areas of confusion or challenge that came up during the lab.</a:t>
            </a:r>
          </a:p>
          <a:p>
            <a:r>
              <a:rPr lang="en-US" dirty="0"/>
              <a:t>Talk about how in works for dictionaries for the bonus.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844528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12/30/2019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12/30/2019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comments" Target="../comments/commen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7.xml"/><Relationship Id="rId5" Type="http://schemas.openxmlformats.org/officeDocument/2006/relationships/comments" Target="../comments/comment5.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6.04 Dictionaries and Loops </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effectLst/>
              </a:rPr>
              <a:t>Dictionaries and Loops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669536" y="585788"/>
            <a:ext cx="6938437"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pPr marL="457200" indent="-457200">
              <a:buFont typeface="Arial" panose="020B0604020202020204" pitchFamily="34" charset="0"/>
              <a:buChar char="•"/>
            </a:pPr>
            <a:r>
              <a:rPr lang="en-US" dirty="0"/>
              <a:t>Use loops to traverse through key/value pairs in a dictionary</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AD0703-D3C6-421E-98AE-78AA2F089780}"/>
              </a:ext>
            </a:extLst>
          </p:cNvPr>
          <p:cNvSpPr>
            <a:spLocks noGrp="1"/>
          </p:cNvSpPr>
          <p:nvPr>
            <p:ph type="title"/>
          </p:nvPr>
        </p:nvSpPr>
        <p:spPr/>
        <p:txBody>
          <a:bodyPr/>
          <a:lstStyle/>
          <a:p>
            <a:pPr algn="ctr"/>
            <a:r>
              <a:rPr lang="en-US"/>
              <a:t>6.04 </a:t>
            </a:r>
            <a:r>
              <a:rPr lang="en-US" dirty="0"/>
              <a:t>– Do Now</a:t>
            </a:r>
          </a:p>
        </p:txBody>
      </p:sp>
      <p:graphicFrame>
        <p:nvGraphicFramePr>
          <p:cNvPr id="14" name="Table 14">
            <a:extLst>
              <a:ext uri="{FF2B5EF4-FFF2-40B4-BE49-F238E27FC236}">
                <a16:creationId xmlns:a16="http://schemas.microsoft.com/office/drawing/2014/main" id="{0E441D9E-A3D8-446A-A321-29591D874027}"/>
              </a:ext>
            </a:extLst>
          </p:cNvPr>
          <p:cNvGraphicFramePr>
            <a:graphicFrameLocks noGrp="1"/>
          </p:cNvGraphicFramePr>
          <p:nvPr>
            <p:ph sz="quarter" idx="12"/>
            <p:extLst>
              <p:ext uri="{D42A27DB-BD31-4B8C-83A1-F6EECF244321}">
                <p14:modId xmlns:p14="http://schemas.microsoft.com/office/powerpoint/2010/main" val="640872013"/>
              </p:ext>
            </p:extLst>
          </p:nvPr>
        </p:nvGraphicFramePr>
        <p:xfrm>
          <a:off x="588263" y="1144419"/>
          <a:ext cx="4098037" cy="3595514"/>
        </p:xfrm>
        <a:graphic>
          <a:graphicData uri="http://schemas.openxmlformats.org/drawingml/2006/table">
            <a:tbl>
              <a:tblPr firstRow="1" bandRow="1">
                <a:tableStyleId>{5C22544A-7EE6-4342-B048-85BDC9FD1C3A}</a:tableStyleId>
              </a:tblPr>
              <a:tblGrid>
                <a:gridCol w="213359">
                  <a:extLst>
                    <a:ext uri="{9D8B030D-6E8A-4147-A177-3AD203B41FA5}">
                      <a16:colId xmlns:a16="http://schemas.microsoft.com/office/drawing/2014/main" val="2450016761"/>
                    </a:ext>
                  </a:extLst>
                </a:gridCol>
                <a:gridCol w="3884678">
                  <a:extLst>
                    <a:ext uri="{9D8B030D-6E8A-4147-A177-3AD203B41FA5}">
                      <a16:colId xmlns:a16="http://schemas.microsoft.com/office/drawing/2014/main" val="2506184039"/>
                    </a:ext>
                  </a:extLst>
                </a:gridCol>
              </a:tblGrid>
              <a:tr h="361567">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mn-lt"/>
                        </a:rPr>
                        <a:t>Type the following:</a:t>
                      </a:r>
                    </a:p>
                  </a:txBody>
                  <a:tcPr>
                    <a:noFill/>
                  </a:tcPr>
                </a:tc>
                <a:extLst>
                  <a:ext uri="{0D108BD9-81ED-4DB2-BD59-A6C34878D82A}">
                    <a16:rowId xmlns:a16="http://schemas.microsoft.com/office/drawing/2014/main" val="1203329702"/>
                  </a:ext>
                </a:extLst>
              </a:tr>
              <a:tr h="361567">
                <a:tc>
                  <a:txBody>
                    <a:bodyPr/>
                    <a:lstStyle/>
                    <a:p>
                      <a:pPr algn="r"/>
                      <a:r>
                        <a:rPr lang="en-US" dirty="0">
                          <a:solidFill>
                            <a:schemeClr val="accent1"/>
                          </a:solidFill>
                          <a:latin typeface="Consolas" panose="020B0609020204030204" pitchFamily="49" charset="0"/>
                        </a:rPr>
                        <a:t>1</a:t>
                      </a:r>
                    </a:p>
                  </a:txBody>
                  <a:tcPr>
                    <a:noFill/>
                  </a:tcPr>
                </a:tc>
                <a:tc>
                  <a:txBody>
                    <a:bodyPr/>
                    <a:lstStyle/>
                    <a:p>
                      <a:r>
                        <a:rPr lang="en-US" sz="1800" b="0" kern="1200" dirty="0">
                          <a:solidFill>
                            <a:schemeClr val="dk1"/>
                          </a:solidFill>
                          <a:effectLst/>
                          <a:latin typeface="+mn-lt"/>
                          <a:ea typeface="+mn-ea"/>
                          <a:cs typeface="+mn-cs"/>
                        </a:rPr>
                        <a:t>my_dictionary = {</a:t>
                      </a:r>
                    </a:p>
                  </a:txBody>
                  <a:tcPr>
                    <a:noFill/>
                  </a:tcPr>
                </a:tc>
                <a:extLst>
                  <a:ext uri="{0D108BD9-81ED-4DB2-BD59-A6C34878D82A}">
                    <a16:rowId xmlns:a16="http://schemas.microsoft.com/office/drawing/2014/main" val="1766683135"/>
                  </a:ext>
                </a:extLst>
              </a:tr>
              <a:tr h="361567">
                <a:tc>
                  <a:txBody>
                    <a:bodyPr/>
                    <a:lstStyle/>
                    <a:p>
                      <a:pPr algn="r"/>
                      <a:r>
                        <a:rPr lang="en-US" dirty="0">
                          <a:solidFill>
                            <a:schemeClr val="accent1"/>
                          </a:solidFill>
                          <a:latin typeface="Consolas" panose="020B0609020204030204" pitchFamily="49" charset="0"/>
                        </a:rPr>
                        <a:t>2</a:t>
                      </a:r>
                    </a:p>
                  </a:txBody>
                  <a:tcPr>
                    <a:noFill/>
                  </a:tcPr>
                </a:tc>
                <a:tc>
                  <a:txBody>
                    <a:bodyPr/>
                    <a:lstStyle/>
                    <a:p>
                      <a:r>
                        <a:rPr lang="en-US" dirty="0">
                          <a:solidFill>
                            <a:srgbClr val="A31515"/>
                          </a:solidFill>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1360724902"/>
                  </a:ext>
                </a:extLst>
              </a:tr>
              <a:tr h="361567">
                <a:tc>
                  <a:txBody>
                    <a:bodyPr/>
                    <a:lstStyle/>
                    <a:p>
                      <a:pPr algn="r"/>
                      <a:r>
                        <a:rPr lang="en-US" dirty="0">
                          <a:solidFill>
                            <a:schemeClr val="accent1"/>
                          </a:solidFill>
                          <a:latin typeface="Consolas" panose="020B0609020204030204" pitchFamily="49" charset="0"/>
                        </a:rPr>
                        <a:t>3</a:t>
                      </a:r>
                    </a:p>
                  </a:txBody>
                  <a:tcPr>
                    <a:noFill/>
                  </a:tcPr>
                </a:tc>
                <a:tc>
                  <a:txBody>
                    <a:bodyPr/>
                    <a:lstStyle/>
                    <a:p>
                      <a:r>
                        <a:rPr lang="en-US" dirty="0">
                          <a:solidFill>
                            <a:srgbClr val="A31515"/>
                          </a:solidFill>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1864075934"/>
                  </a:ext>
                </a:extLst>
              </a:tr>
              <a:tr h="361567">
                <a:tc>
                  <a:txBody>
                    <a:bodyPr/>
                    <a:lstStyle/>
                    <a:p>
                      <a:pPr algn="r"/>
                      <a:r>
                        <a:rPr lang="en-US" dirty="0">
                          <a:solidFill>
                            <a:schemeClr val="accent1"/>
                          </a:solidFill>
                          <a:latin typeface="Consolas" panose="020B0609020204030204" pitchFamily="49" charset="0"/>
                        </a:rPr>
                        <a:t>4</a:t>
                      </a:r>
                    </a:p>
                  </a:txBody>
                  <a:tcPr>
                    <a:noFill/>
                  </a:tcPr>
                </a:tc>
                <a:tc>
                  <a:txBody>
                    <a:bodyPr/>
                    <a:lstStyle/>
                    <a:p>
                      <a:r>
                        <a:rPr lang="en-US" dirty="0">
                          <a:solidFill>
                            <a:srgbClr val="000000"/>
                          </a:solidFill>
                          <a:latin typeface="Consolas" panose="020B0609020204030204" pitchFamily="49" charset="0"/>
                        </a:rPr>
                        <a:t>   </a:t>
                      </a:r>
                      <a:r>
                        <a:rPr lang="en-US" b="0" dirty="0">
                          <a:solidFill>
                            <a:srgbClr val="A31515"/>
                          </a:solidFill>
                          <a:effectLst/>
                          <a:latin typeface="Consolas" panose="020B0609020204030204" pitchFamily="49" charset="0"/>
                        </a:rPr>
                        <a:t>'c’</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1643964583"/>
                  </a:ext>
                </a:extLst>
              </a:tr>
              <a:tr h="361567">
                <a:tc>
                  <a:txBody>
                    <a:bodyPr/>
                    <a:lstStyle/>
                    <a:p>
                      <a:pPr algn="r"/>
                      <a:r>
                        <a:rPr lang="en-US" dirty="0">
                          <a:solidFill>
                            <a:schemeClr val="accent1"/>
                          </a:solidFill>
                          <a:latin typeface="Consolas" panose="020B0609020204030204" pitchFamily="49" charset="0"/>
                        </a:rPr>
                        <a:t>5</a:t>
                      </a:r>
                    </a:p>
                  </a:txBody>
                  <a:tcPr>
                    <a:noFill/>
                  </a:tcPr>
                </a:tc>
                <a:tc>
                  <a:txBody>
                    <a:bodyPr/>
                    <a:lstStyle/>
                    <a:p>
                      <a:r>
                        <a:rPr lang="en-US" b="0" dirty="0">
                          <a:solidFill>
                            <a:srgbClr val="A31515"/>
                          </a:solidFill>
                          <a:effectLst/>
                          <a:latin typeface="Consolas" panose="020B0609020204030204" pitchFamily="49" charset="0"/>
                        </a:rPr>
                        <a:t>   'd'</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4065329436"/>
                  </a:ext>
                </a:extLst>
              </a:tr>
              <a:tr h="361567">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5</a:t>
                      </a:r>
                      <a:endParaRPr lang="en-US" b="0" dirty="0">
                        <a:solidFill>
                          <a:srgbClr val="000000"/>
                        </a:solidFill>
                        <a:effectLst/>
                        <a:latin typeface="Consolas" panose="020B0609020204030204" pitchFamily="49" charset="0"/>
                      </a:endParaRPr>
                    </a:p>
                  </a:txBody>
                  <a:tcPr>
                    <a:noFill/>
                  </a:tcPr>
                </a:tc>
                <a:extLst>
                  <a:ext uri="{0D108BD9-81ED-4DB2-BD59-A6C34878D82A}">
                    <a16:rowId xmlns:a16="http://schemas.microsoft.com/office/drawing/2014/main" val="2409617480"/>
                  </a:ext>
                </a:extLst>
              </a:tr>
              <a:tr h="402452">
                <a:tc>
                  <a:txBody>
                    <a:bodyPr/>
                    <a:lstStyle/>
                    <a:p>
                      <a:pPr algn="r"/>
                      <a:r>
                        <a:rPr lang="en-US" dirty="0">
                          <a:solidFill>
                            <a:schemeClr val="accent1"/>
                          </a:solidFill>
                          <a:latin typeface="Consolas" panose="020B0609020204030204" pitchFamily="49" charset="0"/>
                        </a:rPr>
                        <a:t>7</a:t>
                      </a:r>
                    </a:p>
                  </a:txBody>
                  <a:tcPr>
                    <a:noFill/>
                  </a:tcPr>
                </a:tc>
                <a:tc>
                  <a:txBody>
                    <a:bodyPr/>
                    <a:lstStyle/>
                    <a:p>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236406713"/>
                  </a:ext>
                </a:extLst>
              </a:tr>
              <a:tr h="632742">
                <a:tc>
                  <a:txBody>
                    <a:bodyPr/>
                    <a:lstStyle/>
                    <a:p>
                      <a:pPr algn="r"/>
                      <a:r>
                        <a:rPr lang="en-US" dirty="0">
                          <a:solidFill>
                            <a:schemeClr val="accent1"/>
                          </a:solidFill>
                          <a:latin typeface="Consolas" panose="020B0609020204030204" pitchFamily="49" charset="0"/>
                        </a:rPr>
                        <a:t>8</a:t>
                      </a:r>
                    </a:p>
                  </a:txBody>
                  <a:tcPr>
                    <a:noFill/>
                  </a:tcPr>
                </a:tc>
                <a:tc>
                  <a:txBody>
                    <a:bodyPr/>
                    <a:lstStyle/>
                    <a:p>
                      <a:r>
                        <a:rPr lang="en-US" b="0" dirty="0">
                          <a:solidFill>
                            <a:srgbClr val="0000FF"/>
                          </a:solidFill>
                          <a:effectLst/>
                          <a:latin typeface="Consolas" panose="020B0609020204030204" pitchFamily="49" charset="0"/>
                        </a:rPr>
                        <a:t>print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my_dictionary.keys</a:t>
                      </a:r>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547838689"/>
                  </a:ext>
                </a:extLst>
              </a:tr>
            </a:tbl>
          </a:graphicData>
        </a:graphic>
      </p:graphicFrame>
      <p:sp>
        <p:nvSpPr>
          <p:cNvPr id="17" name="Rectangle 2">
            <a:extLst>
              <a:ext uri="{FF2B5EF4-FFF2-40B4-BE49-F238E27FC236}">
                <a16:creationId xmlns:a16="http://schemas.microsoft.com/office/drawing/2014/main" id="{53FC8CCF-1AFB-4875-8E75-C299B978B46E}"/>
              </a:ext>
            </a:extLst>
          </p:cNvPr>
          <p:cNvSpPr>
            <a:spLocks noGrp="1" noChangeArrowheads="1"/>
          </p:cNvSpPr>
          <p:nvPr>
            <p:ph sz="quarter" idx="13"/>
          </p:nvPr>
        </p:nvSpPr>
        <p:spPr bwMode="auto">
          <a:xfrm>
            <a:off x="588263" y="4757649"/>
            <a:ext cx="100702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SzTx/>
              <a:buNone/>
            </a:pPr>
            <a:r>
              <a:rPr lang="en-US" altLang="en-US" sz="1800" dirty="0"/>
              <a:t>In your notebook:</a:t>
            </a:r>
          </a:p>
          <a:p>
            <a:pPr marL="342900" lvl="0" indent="-342900" defTabSz="914400" eaLnBrk="0" fontAlgn="base" hangingPunct="0">
              <a:spcBef>
                <a:spcPct val="0"/>
              </a:spcBef>
              <a:spcAft>
                <a:spcPct val="0"/>
              </a:spcAft>
              <a:buSzTx/>
              <a:buFont typeface="+mj-lt"/>
              <a:buAutoNum type="arabicPeriod"/>
            </a:pPr>
            <a:r>
              <a:rPr lang="en-US" altLang="en-US" sz="1800" dirty="0"/>
              <a:t>Write down what keys() does.</a:t>
            </a:r>
          </a:p>
          <a:p>
            <a:pPr marL="342900" lvl="0" indent="-342900" defTabSz="914400" eaLnBrk="0" fontAlgn="base" hangingPunct="0">
              <a:spcBef>
                <a:spcPct val="0"/>
              </a:spcBef>
              <a:spcAft>
                <a:spcPct val="0"/>
              </a:spcAft>
              <a:buSzTx/>
              <a:buFont typeface="+mj-lt"/>
              <a:buAutoNum type="arabicPeriod"/>
            </a:pPr>
            <a:r>
              <a:rPr lang="en-US" altLang="en-US" sz="1800" dirty="0"/>
              <a:t>What type does keys() return?</a:t>
            </a:r>
          </a:p>
          <a:p>
            <a:pPr marL="342900" lvl="0" indent="-342900" defTabSz="914400" eaLnBrk="0" fontAlgn="base" hangingPunct="0">
              <a:spcBef>
                <a:spcPct val="0"/>
              </a:spcBef>
              <a:spcAft>
                <a:spcPct val="0"/>
              </a:spcAft>
              <a:buSzTx/>
              <a:buFont typeface="+mj-lt"/>
              <a:buAutoNum type="arabicPeriod"/>
            </a:pPr>
            <a:r>
              <a:rPr lang="en-US" altLang="en-US" sz="1800" dirty="0"/>
              <a:t>Write down how you might use a for loop to go through and print the values of my_dictionary</a:t>
            </a:r>
            <a:r>
              <a:rPr lang="en-US" altLang="en-US" sz="1800" dirty="0">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F91D-A9EC-4F92-9AE9-6782E97968A5}"/>
              </a:ext>
            </a:extLst>
          </p:cNvPr>
          <p:cNvSpPr>
            <a:spLocks noGrp="1"/>
          </p:cNvSpPr>
          <p:nvPr>
            <p:ph type="title"/>
          </p:nvPr>
        </p:nvSpPr>
        <p:spPr>
          <a:xfrm>
            <a:off x="5215569" y="457200"/>
            <a:ext cx="6391213" cy="553998"/>
          </a:xfrm>
        </p:spPr>
        <p:txBody>
          <a:bodyPr/>
          <a:lstStyle/>
          <a:p>
            <a:pPr algn="ctr"/>
            <a:r>
              <a:rPr lang="en-US" dirty="0"/>
              <a:t>Lab 6.04 </a:t>
            </a:r>
          </a:p>
        </p:txBody>
      </p:sp>
      <p:sp>
        <p:nvSpPr>
          <p:cNvPr id="7" name="TextBox 6">
            <a:extLst>
              <a:ext uri="{FF2B5EF4-FFF2-40B4-BE49-F238E27FC236}">
                <a16:creationId xmlns:a16="http://schemas.microsoft.com/office/drawing/2014/main" id="{3954B128-FD9A-46F3-B2B0-C68741DD9CAC}"/>
              </a:ext>
            </a:extLst>
          </p:cNvPr>
          <p:cNvSpPr txBox="1"/>
          <p:nvPr/>
        </p:nvSpPr>
        <p:spPr>
          <a:xfrm>
            <a:off x="5485356" y="1170682"/>
            <a:ext cx="6324119" cy="2769989"/>
          </a:xfrm>
          <a:prstGeom prst="rect">
            <a:avLst/>
          </a:prstGeom>
          <a:noFill/>
        </p:spPr>
        <p:txBody>
          <a:bodyPr wrap="square" lIns="0" tIns="0" rIns="0" bIns="0" rtlCol="0">
            <a:spAutoFit/>
          </a:bodyPr>
          <a:lstStyle/>
          <a:p>
            <a:r>
              <a:rPr lang="en-US" sz="2000" dirty="0"/>
              <a:t>In this lab we will use our word-counting code from Lab 6.02 to create a program that determines the top 5 most commonly used words in a passage of text. </a:t>
            </a:r>
          </a:p>
          <a:p>
            <a:endParaRPr lang="en-US" sz="2000" dirty="0"/>
          </a:p>
          <a:p>
            <a:r>
              <a:rPr lang="en-US" sz="2000" dirty="0"/>
              <a:t>After processing the passage, it prints the top 5 words and the number of times each occurs.</a:t>
            </a:r>
          </a:p>
          <a:p>
            <a:endParaRPr lang="en-US" sz="2000" dirty="0">
              <a:gradFill>
                <a:gsLst>
                  <a:gs pos="2917">
                    <a:schemeClr val="tx1"/>
                  </a:gs>
                  <a:gs pos="30000">
                    <a:schemeClr val="tx1"/>
                  </a:gs>
                </a:gsLst>
                <a:lin ang="5400000" scaled="0"/>
              </a:gradFill>
            </a:endParaRPr>
          </a:p>
          <a:p>
            <a:r>
              <a:rPr lang="en-US" sz="2000" dirty="0">
                <a:gradFill>
                  <a:gsLst>
                    <a:gs pos="2917">
                      <a:schemeClr val="tx1"/>
                    </a:gs>
                    <a:gs pos="30000">
                      <a:schemeClr val="tx1"/>
                    </a:gs>
                  </a:gsLst>
                  <a:lin ang="5400000" scaled="0"/>
                </a:gradFill>
              </a:rPr>
              <a:t>You can see an example using the text from Dr. </a:t>
            </a:r>
            <a:r>
              <a:rPr lang="en-US" sz="2000" dirty="0" err="1">
                <a:gradFill>
                  <a:gsLst>
                    <a:gs pos="2917">
                      <a:schemeClr val="tx1"/>
                    </a:gs>
                    <a:gs pos="30000">
                      <a:schemeClr val="tx1"/>
                    </a:gs>
                  </a:gsLst>
                  <a:lin ang="5400000" scaled="0"/>
                </a:gradFill>
              </a:rPr>
              <a:t>Susses</a:t>
            </a:r>
            <a:r>
              <a:rPr lang="en-US" sz="2000" dirty="0">
                <a:gradFill>
                  <a:gsLst>
                    <a:gs pos="2917">
                      <a:schemeClr val="tx1"/>
                    </a:gs>
                    <a:gs pos="30000">
                      <a:schemeClr val="tx1"/>
                    </a:gs>
                  </a:gsLst>
                  <a:lin ang="5400000" scaled="0"/>
                </a:gradFill>
              </a:rPr>
              <a:t>’ “Green Eggs and Ham”</a:t>
            </a:r>
          </a:p>
        </p:txBody>
      </p:sp>
      <p:pic>
        <p:nvPicPr>
          <p:cNvPr id="6" name="Content Placeholder 5" descr="&gt;&gt;&gt; python3 most_frequent_words.py&#10;i, 22&#10;like, 17&#10;not, 13&#10;do, 11&#10;them, 11&lt;/b&gt;">
            <a:extLst>
              <a:ext uri="{FF2B5EF4-FFF2-40B4-BE49-F238E27FC236}">
                <a16:creationId xmlns:a16="http://schemas.microsoft.com/office/drawing/2014/main" id="{BBEECDF6-17E6-4D41-9FB9-B570302AEEB2}"/>
              </a:ext>
            </a:extLst>
          </p:cNvPr>
          <p:cNvPicPr>
            <a:picLocks noGrp="1" noChangeAspect="1"/>
          </p:cNvPicPr>
          <p:nvPr>
            <p:ph sz="quarter" idx="13"/>
          </p:nvPr>
        </p:nvPicPr>
        <p:blipFill>
          <a:blip r:embed="rId3"/>
          <a:stretch>
            <a:fillRect/>
          </a:stretch>
        </p:blipFill>
        <p:spPr>
          <a:xfrm>
            <a:off x="5373750" y="4610100"/>
            <a:ext cx="5135753" cy="2028825"/>
          </a:xfrm>
          <a:prstGeom prst="rect">
            <a:avLst/>
          </a:prstGeom>
        </p:spPr>
      </p:pic>
      <p:pic>
        <p:nvPicPr>
          <p:cNvPr id="8" name="Picture 7" descr="I am Sam. I am Sam. Sam I am.&#10;&#10;That Sam-I-am! That Sam-I-am!&#10;I do not like that Sam-I-am!&#10;&#10;Would you like green eggs and ham?&#10;&#10;I do not like them, Sam-I-am.&#10;I do not like green eggs and ham.&#10;&#10;Would you like them here or there?&#10;&#10;I would not like them here or there.&#10;I would not like them anywhere.&#10;I do not like green eggs and ham.&#10;I do not like them, Sam-I-am.&#10;&#10;Would you like them in a house?&#10;Would you like then with a mouse?&#10;&#10;I do not like them in a house.&#10;I do not like them with a mouse.&#10;I do not like them here or there.&#10;I do not like them anywhere.&#10;I do not like green eggs and ham.&#10;I do not like them, Sam-I-am.">
            <a:extLst>
              <a:ext uri="{FF2B5EF4-FFF2-40B4-BE49-F238E27FC236}">
                <a16:creationId xmlns:a16="http://schemas.microsoft.com/office/drawing/2014/main" id="{3A3044AC-F5AC-4EFE-BC5D-2F3595BBF5E8}"/>
              </a:ext>
            </a:extLst>
          </p:cNvPr>
          <p:cNvPicPr>
            <a:picLocks noChangeAspect="1"/>
          </p:cNvPicPr>
          <p:nvPr/>
        </p:nvPicPr>
        <p:blipFill>
          <a:blip r:embed="rId4"/>
          <a:stretch>
            <a:fillRect/>
          </a:stretch>
        </p:blipFill>
        <p:spPr>
          <a:xfrm>
            <a:off x="382524" y="457200"/>
            <a:ext cx="4648200" cy="6181725"/>
          </a:xfrm>
          <a:prstGeom prst="rect">
            <a:avLst/>
          </a:prstGeom>
        </p:spPr>
      </p:pic>
    </p:spTree>
    <p:extLst>
      <p:ext uri="{BB962C8B-B14F-4D97-AF65-F5344CB8AC3E}">
        <p14:creationId xmlns:p14="http://schemas.microsoft.com/office/powerpoint/2010/main" val="7154799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B1D-0F2B-4431-892F-D90E0B1CE34B}"/>
              </a:ext>
            </a:extLst>
          </p:cNvPr>
          <p:cNvSpPr>
            <a:spLocks noGrp="1"/>
          </p:cNvSpPr>
          <p:nvPr>
            <p:ph type="title"/>
          </p:nvPr>
        </p:nvSpPr>
        <p:spPr/>
        <p:txBody>
          <a:bodyPr/>
          <a:lstStyle/>
          <a:p>
            <a:r>
              <a:rPr lang="en-US" dirty="0"/>
              <a:t>Lab – 6.04</a:t>
            </a:r>
          </a:p>
        </p:txBody>
      </p:sp>
      <p:sp>
        <p:nvSpPr>
          <p:cNvPr id="3" name="Text Placeholder 2">
            <a:extLst>
              <a:ext uri="{FF2B5EF4-FFF2-40B4-BE49-F238E27FC236}">
                <a16:creationId xmlns:a16="http://schemas.microsoft.com/office/drawing/2014/main" id="{93596A49-8765-4749-97AF-2FFBEAC055D9}"/>
              </a:ext>
            </a:extLst>
          </p:cNvPr>
          <p:cNvSpPr>
            <a:spLocks noGrp="1"/>
          </p:cNvSpPr>
          <p:nvPr>
            <p:ph type="body" sz="quarter" idx="10"/>
          </p:nvPr>
        </p:nvSpPr>
        <p:spPr>
          <a:xfrm>
            <a:off x="586390" y="1434370"/>
            <a:ext cx="11018520" cy="4739759"/>
          </a:xfrm>
        </p:spPr>
        <p:txBody>
          <a:bodyPr/>
          <a:lstStyle/>
          <a:p>
            <a:r>
              <a:rPr lang="en-US" dirty="0"/>
              <a:t>In this lab we will use our word-counting code from Lab 6.02 to create a program that determines the top 5 most commonly used words in a passage of text. </a:t>
            </a:r>
          </a:p>
          <a:p>
            <a:endParaRPr lang="en-US" dirty="0"/>
          </a:p>
          <a:p>
            <a:r>
              <a:rPr lang="en-US" dirty="0"/>
              <a:t>After processing the passage, it prints the top 5 words and the number of times each occurs.</a:t>
            </a:r>
          </a:p>
          <a:p>
            <a:endParaRPr lang="en-US" dirty="0">
              <a:gradFill>
                <a:gsLst>
                  <a:gs pos="2917">
                    <a:schemeClr val="tx1"/>
                  </a:gs>
                  <a:gs pos="30000">
                    <a:schemeClr val="tx1"/>
                  </a:gs>
                </a:gsLst>
                <a:lin ang="5400000" scaled="0"/>
              </a:gradFill>
            </a:endParaRPr>
          </a:p>
          <a:p>
            <a:r>
              <a:rPr lang="en-US" dirty="0">
                <a:gradFill>
                  <a:gsLst>
                    <a:gs pos="2917">
                      <a:schemeClr val="tx1"/>
                    </a:gs>
                    <a:gs pos="30000">
                      <a:schemeClr val="tx1"/>
                    </a:gs>
                  </a:gsLst>
                  <a:lin ang="5400000" scaled="0"/>
                </a:gradFill>
              </a:rPr>
              <a:t>You can see an example using the text from Dr. </a:t>
            </a:r>
            <a:r>
              <a:rPr lang="en-US" dirty="0" err="1">
                <a:gradFill>
                  <a:gsLst>
                    <a:gs pos="2917">
                      <a:schemeClr val="tx1"/>
                    </a:gs>
                    <a:gs pos="30000">
                      <a:schemeClr val="tx1"/>
                    </a:gs>
                  </a:gsLst>
                  <a:lin ang="5400000" scaled="0"/>
                </a:gradFill>
              </a:rPr>
              <a:t>Susses</a:t>
            </a:r>
            <a:r>
              <a:rPr lang="en-US" dirty="0">
                <a:gradFill>
                  <a:gsLst>
                    <a:gs pos="2917">
                      <a:schemeClr val="tx1"/>
                    </a:gs>
                    <a:gs pos="30000">
                      <a:schemeClr val="tx1"/>
                    </a:gs>
                  </a:gsLst>
                  <a:lin ang="5400000" scaled="0"/>
                </a:gradFill>
              </a:rPr>
              <a:t>’ “Green Eggs and Ham”</a:t>
            </a:r>
          </a:p>
          <a:p>
            <a:endParaRPr lang="en-US" dirty="0"/>
          </a:p>
        </p:txBody>
      </p:sp>
    </p:spTree>
    <p:extLst>
      <p:ext uri="{BB962C8B-B14F-4D97-AF65-F5344CB8AC3E}">
        <p14:creationId xmlns:p14="http://schemas.microsoft.com/office/powerpoint/2010/main" val="71546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0B84-CDF6-4D96-ADE8-0DE1FDBD2888}"/>
              </a:ext>
            </a:extLst>
          </p:cNvPr>
          <p:cNvSpPr>
            <a:spLocks noGrp="1"/>
          </p:cNvSpPr>
          <p:nvPr>
            <p:ph type="title"/>
          </p:nvPr>
        </p:nvSpPr>
        <p:spPr>
          <a:xfrm>
            <a:off x="6387081" y="457200"/>
            <a:ext cx="5219701" cy="553998"/>
          </a:xfrm>
        </p:spPr>
        <p:txBody>
          <a:bodyPr/>
          <a:lstStyle/>
          <a:p>
            <a:r>
              <a:rPr lang="en-US" dirty="0"/>
              <a:t>Lab – 6.04 Sample </a:t>
            </a:r>
          </a:p>
        </p:txBody>
      </p:sp>
      <p:pic>
        <p:nvPicPr>
          <p:cNvPr id="7" name="Picture 6" descr="I am Sam. I am Sam. Sam I am.&#10;&#10;That Sam-I-am! That Sam-I-am!&#10;I do not like that Sam-I-am!&#10;&#10;Would you like green eggs and ham?&#10;&#10;I do not like them, Sam-I-am.&#10;I do not like green eggs and ham.&#10;&#10;Would you like them here or there?&#10;&#10;I would not like them here or there.&#10;I would not like them anywhere.&#10;I do not like green eggs and ham.&#10;I do not like them, Sam-I-am.&#10;&#10;Would you like them in a house?&#10;Would you like then with a mouse?&#10;&#10;I do not like them in a house.&#10;I do not like them with a mouse.&#10;I do not like them here or there.&#10;I do not like them anywhere.&#10;I do not like green eggs and ham.&#10;I do not like them, Sam-I-am.">
            <a:extLst>
              <a:ext uri="{FF2B5EF4-FFF2-40B4-BE49-F238E27FC236}">
                <a16:creationId xmlns:a16="http://schemas.microsoft.com/office/drawing/2014/main" id="{916B50AD-E531-45C6-8BF0-4996255F0695}"/>
              </a:ext>
            </a:extLst>
          </p:cNvPr>
          <p:cNvPicPr>
            <a:picLocks noChangeAspect="1"/>
          </p:cNvPicPr>
          <p:nvPr/>
        </p:nvPicPr>
        <p:blipFill>
          <a:blip r:embed="rId2"/>
          <a:stretch>
            <a:fillRect/>
          </a:stretch>
        </p:blipFill>
        <p:spPr>
          <a:xfrm>
            <a:off x="382524" y="457200"/>
            <a:ext cx="4648200" cy="6181725"/>
          </a:xfrm>
          <a:prstGeom prst="rect">
            <a:avLst/>
          </a:prstGeom>
        </p:spPr>
      </p:pic>
      <p:pic>
        <p:nvPicPr>
          <p:cNvPr id="6" name="Content Placeholder 5" descr="&gt;&gt;&gt; python3 most_frequent_words.py&#10;i, 22&#10;like, 17&#10;not, 13&#10;do, 11&#10;them, 11&lt;/b&gt;">
            <a:extLst>
              <a:ext uri="{FF2B5EF4-FFF2-40B4-BE49-F238E27FC236}">
                <a16:creationId xmlns:a16="http://schemas.microsoft.com/office/drawing/2014/main" id="{39488DBC-A648-4F18-9E21-4E3846A7EE73}"/>
              </a:ext>
            </a:extLst>
          </p:cNvPr>
          <p:cNvPicPr>
            <a:picLocks noGrp="1" noChangeAspect="1"/>
          </p:cNvPicPr>
          <p:nvPr>
            <p:ph sz="quarter" idx="13"/>
          </p:nvPr>
        </p:nvPicPr>
        <p:blipFill rotWithShape="1">
          <a:blip r:embed="rId3"/>
          <a:srcRect r="14429" b="3050"/>
          <a:stretch/>
        </p:blipFill>
        <p:spPr>
          <a:xfrm>
            <a:off x="6096001" y="1435100"/>
            <a:ext cx="5791200" cy="2697988"/>
          </a:xfrm>
          <a:prstGeom prst="rect">
            <a:avLst/>
          </a:prstGeom>
        </p:spPr>
      </p:pic>
    </p:spTree>
    <p:extLst>
      <p:ext uri="{BB962C8B-B14F-4D97-AF65-F5344CB8AC3E}">
        <p14:creationId xmlns:p14="http://schemas.microsoft.com/office/powerpoint/2010/main" val="3135938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48BD81A-9581-4078-879A-4CD172A60129}"/>
              </a:ext>
            </a:extLst>
          </p:cNvPr>
          <p:cNvSpPr>
            <a:spLocks noGrp="1" noChangeArrowheads="1"/>
          </p:cNvSpPr>
          <p:nvPr>
            <p:ph type="body" sz="quarter" idx="10"/>
          </p:nvPr>
        </p:nvSpPr>
        <p:spPr bwMode="auto">
          <a:xfrm>
            <a:off x="4657344" y="365760"/>
            <a:ext cx="6950629" cy="590327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92500" lnSpcReduction="10000"/>
          </a:bodyPr>
          <a:lstStyle/>
          <a:p>
            <a:pPr marL="0" marR="0" lvl="0" indent="0" defTabSz="914400" rtl="0" eaLnBrk="0" fontAlgn="base" latinLnBrk="0" hangingPunct="0">
              <a:lnSpc>
                <a:spcPct val="90000"/>
              </a:lnSpc>
              <a:spcBef>
                <a:spcPct val="0"/>
              </a:spcBef>
              <a:spcAft>
                <a:spcPts val="600"/>
              </a:spcAft>
              <a:buClrTx/>
              <a:buSzTx/>
              <a:tabLst/>
            </a:pPr>
            <a:r>
              <a:rPr kumimoji="0" lang="en-US" altLang="en-US" sz="1800" b="0" i="0" u="none" strike="noStrike" cap="none" normalizeH="0" baseline="0" dirty="0">
                <a:ln>
                  <a:noFill/>
                </a:ln>
                <a:effectLst/>
              </a:rPr>
              <a:t>1. Repackage some of your code from Lab 6.02 to make two functions: </a:t>
            </a:r>
          </a:p>
          <a:p>
            <a:pPr marL="514350" lvl="1" indent="-285750" defTabSz="914400" eaLnBrk="0" fontAlgn="base" hangingPunct="0">
              <a:lnSpc>
                <a:spcPct val="90000"/>
              </a:lnSpc>
              <a:spcBef>
                <a:spcPct val="0"/>
              </a:spcBef>
              <a:spcAft>
                <a:spcPts val="600"/>
              </a:spcAft>
              <a:buSzTx/>
              <a:buFont typeface="Arial" panose="020B0604020202020204" pitchFamily="34" charset="0"/>
              <a:buChar char="•"/>
            </a:pPr>
            <a:r>
              <a:rPr lang="en-US" altLang="en-US" sz="1800" dirty="0"/>
              <a:t>T</a:t>
            </a:r>
            <a:r>
              <a:rPr kumimoji="0" lang="en-US" altLang="en-US" sz="1800" b="0" i="0" u="none" strike="noStrike" cap="none" normalizeH="0" baseline="0" dirty="0">
                <a:ln>
                  <a:noFill/>
                </a:ln>
                <a:effectLst/>
              </a:rPr>
              <a:t>ext_to_word_list(), that takes a single passage of text and splits into a list of words</a:t>
            </a:r>
          </a:p>
          <a:p>
            <a:pPr marL="514350" lvl="1" indent="-285750" defTabSz="914400" eaLnBrk="0" fontAlgn="base" hangingPunct="0">
              <a:lnSpc>
                <a:spcPct val="90000"/>
              </a:lnSpc>
              <a:spcBef>
                <a:spcPct val="0"/>
              </a:spcBef>
              <a:spcAft>
                <a:spcPts val="600"/>
              </a:spcAft>
              <a:buSzTx/>
              <a:buFont typeface="Arial" panose="020B0604020202020204" pitchFamily="34" charset="0"/>
              <a:buChar char="•"/>
            </a:pPr>
            <a:r>
              <a:rPr lang="en-US" altLang="en-US" sz="1800" dirty="0"/>
              <a:t>C</a:t>
            </a:r>
            <a:r>
              <a:rPr kumimoji="0" lang="en-US" altLang="en-US" sz="1800" b="0" i="0" u="none" strike="noStrike" cap="none" normalizeH="0" baseline="0" dirty="0">
                <a:ln>
                  <a:noFill/>
                </a:ln>
                <a:effectLst/>
              </a:rPr>
              <a:t>ount_frequencies(), that takes in a list of words and returns a dictionary of word frequencies</a:t>
            </a:r>
          </a:p>
          <a:p>
            <a:pPr marL="228600" lvl="1" indent="0" defTabSz="914400" eaLnBrk="0" fontAlgn="base" hangingPunct="0">
              <a:lnSpc>
                <a:spcPct val="90000"/>
              </a:lnSpc>
              <a:spcBef>
                <a:spcPct val="0"/>
              </a:spcBef>
              <a:spcAft>
                <a:spcPts val="600"/>
              </a:spcAft>
              <a:buSzTx/>
              <a:buNone/>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2"/>
              <a:tabLst/>
            </a:pPr>
            <a:r>
              <a:rPr kumimoji="0" lang="en-US" altLang="en-US" sz="1800" b="0" i="0" u="none" strike="noStrike" cap="none" normalizeH="0" baseline="0" dirty="0">
                <a:ln>
                  <a:noFill/>
                </a:ln>
                <a:effectLst/>
              </a:rPr>
              <a:t> Write a new function, </a:t>
            </a:r>
            <a:r>
              <a:rPr kumimoji="0" lang="en-US" altLang="en-US" sz="1800" b="0" i="0" u="none" strike="noStrike" cap="none" normalizeH="0" baseline="0" dirty="0" err="1">
                <a:ln>
                  <a:noFill/>
                </a:ln>
                <a:effectLst/>
              </a:rPr>
              <a:t>find_max_valued_key</a:t>
            </a:r>
            <a:r>
              <a:rPr kumimoji="0" lang="en-US" altLang="en-US" sz="1800" b="0" i="0" u="none" strike="noStrike" cap="none" normalizeH="0" baseline="0" dirty="0">
                <a:ln>
                  <a:noFill/>
                </a:ln>
                <a:effectLst/>
              </a:rPr>
              <a:t>(), that takes a dictionary as an argument, and returns the </a:t>
            </a:r>
            <a:r>
              <a:rPr kumimoji="0" lang="en-US" altLang="en-US" sz="1800" b="1" i="0" u="none" strike="noStrike" cap="none" normalizeH="0" baseline="0" dirty="0">
                <a:ln>
                  <a:noFill/>
                </a:ln>
                <a:effectLst/>
              </a:rPr>
              <a:t>key</a:t>
            </a:r>
            <a:r>
              <a:rPr kumimoji="0" lang="en-US" altLang="en-US" sz="1800" b="0" i="0" u="none" strike="noStrike" cap="none" normalizeH="0" baseline="0" dirty="0">
                <a:ln>
                  <a:noFill/>
                </a:ln>
                <a:effectLst/>
              </a:rPr>
              <a:t> that is associated with the largest value in that dictionary. Internally, this function loops through the dictionary while keeping track of the largest value it's seen so far and the key that goes along with that value.</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3"/>
              <a:tabLst/>
            </a:pPr>
            <a:r>
              <a:rPr kumimoji="0" lang="en-US" altLang="en-US" sz="1800" b="0" i="0" u="none" strike="noStrike" cap="none" normalizeH="0" baseline="0" dirty="0">
                <a:ln>
                  <a:noFill/>
                </a:ln>
                <a:effectLst/>
              </a:rPr>
              <a:t> Run </a:t>
            </a:r>
            <a:r>
              <a:rPr kumimoji="0" lang="en-US" altLang="en-US" sz="1800" b="0" i="0" u="none" strike="noStrike" cap="none" normalizeH="0" baseline="0" dirty="0" err="1">
                <a:ln>
                  <a:noFill/>
                </a:ln>
                <a:effectLst/>
              </a:rPr>
              <a:t>find_max_valued_key</a:t>
            </a:r>
            <a:r>
              <a:rPr kumimoji="0" lang="en-US" altLang="en-US" sz="1800" b="0" i="0" u="none" strike="noStrike" cap="none" normalizeH="0" baseline="0" dirty="0">
                <a:ln>
                  <a:noFill/>
                </a:ln>
                <a:effectLst/>
              </a:rPr>
              <a:t>() once on the dictionary of word counts, print out the key/value of word it returns.</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4"/>
              <a:tabLst/>
            </a:pPr>
            <a:r>
              <a:rPr kumimoji="0" lang="en-US" altLang="en-US" sz="1800" b="0" i="0" u="none" strike="noStrike" cap="none" normalizeH="0" baseline="0" dirty="0">
                <a:ln>
                  <a:noFill/>
                </a:ln>
                <a:effectLst/>
              </a:rPr>
              <a:t> Remove that key from the dictionary.</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5"/>
              <a:tabLst/>
            </a:pPr>
            <a:r>
              <a:rPr kumimoji="0" lang="en-US" altLang="en-US" sz="1800" b="0" i="0" u="none" strike="noStrike" cap="none" normalizeH="0" baseline="0" dirty="0">
                <a:ln>
                  <a:noFill/>
                </a:ln>
                <a:effectLst/>
              </a:rPr>
              <a:t> Repeat steps 3-4 four more times: Call </a:t>
            </a:r>
            <a:r>
              <a:rPr kumimoji="0" lang="en-US" altLang="en-US" sz="1800" b="0" i="0" u="none" strike="noStrike" cap="none" normalizeH="0" baseline="0" dirty="0" err="1">
                <a:ln>
                  <a:noFill/>
                </a:ln>
                <a:effectLst/>
              </a:rPr>
              <a:t>find_max_valued_key</a:t>
            </a:r>
            <a:r>
              <a:rPr kumimoji="0" lang="en-US" altLang="en-US" sz="1800" b="0" i="0" u="none" strike="noStrike" cap="none" normalizeH="0" baseline="0" dirty="0">
                <a:ln>
                  <a:noFill/>
                </a:ln>
                <a:effectLst/>
              </a:rPr>
              <a:t>(), print out the key/value pair, and remove the key.</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800" b="0" i="0" u="none" strike="noStrike" cap="none" normalizeH="0" baseline="0" dirty="0">
                <a:ln>
                  <a:noFill/>
                </a:ln>
                <a:effectLst/>
              </a:rPr>
              <a:t>If there is a tie within </a:t>
            </a:r>
            <a:r>
              <a:rPr kumimoji="0" lang="en-US" altLang="en-US" sz="1800" b="0" i="0" u="none" strike="noStrike" cap="none" normalizeH="0" baseline="0" dirty="0" err="1">
                <a:ln>
                  <a:noFill/>
                </a:ln>
                <a:effectLst/>
              </a:rPr>
              <a:t>find_max_valued_key</a:t>
            </a:r>
            <a:r>
              <a:rPr kumimoji="0" lang="en-US" altLang="en-US" sz="1800" b="0" i="0" u="none" strike="noStrike" cap="none" normalizeH="0" baseline="0" dirty="0">
                <a:ln>
                  <a:noFill/>
                </a:ln>
                <a:effectLst/>
              </a:rPr>
              <a:t>(), choose among the tied items however you like and return just one of them.</a:t>
            </a:r>
          </a:p>
        </p:txBody>
      </p:sp>
      <p:sp>
        <p:nvSpPr>
          <p:cNvPr id="2" name="Title 1">
            <a:extLst>
              <a:ext uri="{FF2B5EF4-FFF2-40B4-BE49-F238E27FC236}">
                <a16:creationId xmlns:a16="http://schemas.microsoft.com/office/drawing/2014/main" id="{32CE69C1-7E6D-4BAC-8F34-4733F4EBEB18}"/>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t>Lab – 6.04 Strategy</a:t>
            </a:r>
          </a:p>
        </p:txBody>
      </p:sp>
    </p:spTree>
    <p:extLst>
      <p:ext uri="{BB962C8B-B14F-4D97-AF65-F5344CB8AC3E}">
        <p14:creationId xmlns:p14="http://schemas.microsoft.com/office/powerpoint/2010/main" val="12366933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5216" y="3035808"/>
            <a:ext cx="9144000" cy="498598"/>
          </a:xfrm>
          <a:prstGeom prst="rect">
            <a:avLst/>
          </a:prstGeom>
          <a:noFill/>
        </p:spPr>
        <p:txBody>
          <a:bodyPr wrap="square" anchor="b">
            <a:normAutofit/>
          </a:bodyPr>
          <a:lstStyle/>
          <a:p>
            <a:r>
              <a:rPr lang="en-US" dirty="0">
                <a:effectLst/>
              </a:rPr>
              <a:t>Dictionaries and Loops – Debrief  </a:t>
            </a:r>
          </a:p>
        </p:txBody>
      </p:sp>
      <p:pic>
        <p:nvPicPr>
          <p:cNvPr id="4" name="Graphic 3" descr="Line arrow Rotate left">
            <a:extLst>
              <a:ext uri="{FF2B5EF4-FFF2-40B4-BE49-F238E27FC236}">
                <a16:creationId xmlns:a16="http://schemas.microsoft.com/office/drawing/2014/main" id="{3EDE5A10-2B97-4859-89F7-ADEFF89402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7872" y="2821800"/>
            <a:ext cx="914400" cy="914400"/>
          </a:xfrm>
          <a:prstGeom prst="rect">
            <a:avLst/>
          </a:prstGeom>
        </p:spPr>
      </p:pic>
    </p:spTree>
    <p:extLst>
      <p:ext uri="{BB962C8B-B14F-4D97-AF65-F5344CB8AC3E}">
        <p14:creationId xmlns:p14="http://schemas.microsoft.com/office/powerpoint/2010/main" val="202696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E18CA7-44CF-4043-90B8-F6B845B2C02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5ede4c79-bc9c-4fdf-9f95-32ff416e077f"/>
    <ds:schemaRef ds:uri="e6fa56e8-bdb9-4d95-8d0f-ea72d8c26dbd"/>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EF057F0-F3AC-44DD-B0A2-0A3F6C35E0BE}">
  <ds:schemaRefs>
    <ds:schemaRef ds:uri="http://schemas.microsoft.com/sharepoint/v3/contenttype/forms"/>
  </ds:schemaRefs>
</ds:datastoreItem>
</file>

<file path=customXml/itemProps3.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687</Words>
  <Application>Microsoft Office PowerPoint</Application>
  <PresentationFormat>Widescreen</PresentationFormat>
  <Paragraphs>77</Paragraphs>
  <Slides>9</Slides>
  <Notes>5</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6.04 Dictionaries and Loops </vt:lpstr>
      <vt:lpstr>Dictionaries and Loops </vt:lpstr>
      <vt:lpstr>Today’s Plan</vt:lpstr>
      <vt:lpstr>6.04 – Do Now</vt:lpstr>
      <vt:lpstr>Lab 6.04 </vt:lpstr>
      <vt:lpstr>Lab – 6.04</vt:lpstr>
      <vt:lpstr>Lab – 6.04 Sample </vt:lpstr>
      <vt:lpstr>Lab – 6.04 Strategy</vt:lpstr>
      <vt:lpstr>Dictionaries and Loops – Debrief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2019-12-31T04:14:35Z</dcterms:created>
  <dcterms:modified xsi:type="dcterms:W3CDTF">2019-12-31T04:32:10Z</dcterms:modified>
</cp:coreProperties>
</file>