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Quattrocento Sans" panose="020B0604020202020204"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0ZacBornXGVWIG9lDMJUztT+A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4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1/25/2021 2:56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9" name="Google Shape;46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5" name="Google Shape;4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1" name="Google Shape;4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When going over the code and together fix the code when you have finished ask students how they would add a different pet option see example below</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add another condition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If(animal == ‘cat’ or animal == ‘dog’):</a:t>
            </a:r>
            <a:endParaRPr/>
          </a:p>
          <a:p>
            <a:pPr marL="0" lvl="0" indent="0" algn="l" rtl="0">
              <a:lnSpc>
                <a:spcPct val="100000"/>
              </a:lnSpc>
              <a:spcBef>
                <a:spcPts val="0"/>
              </a:spcBef>
              <a:spcAft>
                <a:spcPts val="0"/>
              </a:spcAft>
              <a:buSzPts val="1400"/>
              <a:buNone/>
            </a:pPr>
            <a:r>
              <a:rPr lang="en-US"/>
              <a:t>    print(‘a great pet’)</a:t>
            </a:r>
            <a:endParaRPr/>
          </a:p>
          <a:p>
            <a:pPr marL="0" lvl="0" indent="0" algn="l" rtl="0">
              <a:lnSpc>
                <a:spcPct val="100000"/>
              </a:lnSpc>
              <a:spcBef>
                <a:spcPts val="0"/>
              </a:spcBef>
              <a:spcAft>
                <a:spcPts val="0"/>
              </a:spcAft>
              <a:buSzPts val="1400"/>
              <a:buNone/>
            </a:pPr>
            <a:r>
              <a:rPr lang="en-US"/>
              <a:t>elif (animal == ‘snake’ or animal == ‘spider’):</a:t>
            </a:r>
            <a:endParaRPr/>
          </a:p>
          <a:p>
            <a:pPr marL="0" lvl="0" indent="0" algn="l" rtl="0">
              <a:lnSpc>
                <a:spcPct val="100000"/>
              </a:lnSpc>
              <a:spcBef>
                <a:spcPts val="0"/>
              </a:spcBef>
              <a:spcAft>
                <a:spcPts val="0"/>
              </a:spcAft>
              <a:buSzPts val="1400"/>
              <a:buNone/>
            </a:pPr>
            <a:r>
              <a:rPr lang="en-US"/>
              <a:t>    print(‘that is not a pet’)</a:t>
            </a:r>
            <a:endParaRPr/>
          </a:p>
          <a:p>
            <a:pPr marL="0" lvl="0" indent="0" algn="l" rtl="0">
              <a:lnSpc>
                <a:spcPct val="100000"/>
              </a:lnSpc>
              <a:spcBef>
                <a:spcPts val="0"/>
              </a:spcBef>
              <a:spcAft>
                <a:spcPts val="0"/>
              </a:spcAft>
              <a:buSzPts val="1400"/>
              <a:buNone/>
            </a:pPr>
            <a:r>
              <a:rPr lang="en-US"/>
              <a:t>else:</a:t>
            </a:r>
            <a:endParaRPr/>
          </a:p>
          <a:p>
            <a:pPr marL="0" lvl="0" indent="0" algn="l" rtl="0">
              <a:lnSpc>
                <a:spcPct val="100000"/>
              </a:lnSpc>
              <a:spcBef>
                <a:spcPts val="0"/>
              </a:spcBef>
              <a:spcAft>
                <a:spcPts val="0"/>
              </a:spcAft>
              <a:buSzPts val="1400"/>
              <a:buNone/>
            </a:pPr>
            <a:r>
              <a:rPr lang="en-US"/>
              <a:t>    print(‘a good choice’)</a:t>
            </a:r>
            <a:endParaRPr/>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be19974cc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gbe19974cc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When going over the code and together fix the code when you have finished ask students how they would add a different pet option see example below</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add another condition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If(animal == ‘cat’ or animal == ‘dog’):</a:t>
            </a:r>
            <a:endParaRPr/>
          </a:p>
          <a:p>
            <a:pPr marL="0" lvl="0" indent="0" algn="l" rtl="0">
              <a:lnSpc>
                <a:spcPct val="100000"/>
              </a:lnSpc>
              <a:spcBef>
                <a:spcPts val="0"/>
              </a:spcBef>
              <a:spcAft>
                <a:spcPts val="0"/>
              </a:spcAft>
              <a:buSzPts val="1400"/>
              <a:buNone/>
            </a:pPr>
            <a:r>
              <a:rPr lang="en-US"/>
              <a:t>    print(‘a great pet’)</a:t>
            </a:r>
            <a:endParaRPr/>
          </a:p>
          <a:p>
            <a:pPr marL="0" lvl="0" indent="0" algn="l" rtl="0">
              <a:lnSpc>
                <a:spcPct val="100000"/>
              </a:lnSpc>
              <a:spcBef>
                <a:spcPts val="0"/>
              </a:spcBef>
              <a:spcAft>
                <a:spcPts val="0"/>
              </a:spcAft>
              <a:buSzPts val="1400"/>
              <a:buNone/>
            </a:pPr>
            <a:r>
              <a:rPr lang="en-US"/>
              <a:t>elif (animal == ‘snake’ or animal == ‘spider’):</a:t>
            </a:r>
            <a:endParaRPr/>
          </a:p>
          <a:p>
            <a:pPr marL="0" lvl="0" indent="0" algn="l" rtl="0">
              <a:lnSpc>
                <a:spcPct val="100000"/>
              </a:lnSpc>
              <a:spcBef>
                <a:spcPts val="0"/>
              </a:spcBef>
              <a:spcAft>
                <a:spcPts val="0"/>
              </a:spcAft>
              <a:buSzPts val="1400"/>
              <a:buNone/>
            </a:pPr>
            <a:r>
              <a:rPr lang="en-US"/>
              <a:t>    print(‘that is not a pet’)</a:t>
            </a:r>
            <a:endParaRPr/>
          </a:p>
          <a:p>
            <a:pPr marL="0" lvl="0" indent="0" algn="l" rtl="0">
              <a:lnSpc>
                <a:spcPct val="100000"/>
              </a:lnSpc>
              <a:spcBef>
                <a:spcPts val="0"/>
              </a:spcBef>
              <a:spcAft>
                <a:spcPts val="0"/>
              </a:spcAft>
              <a:buSzPts val="1400"/>
              <a:buNone/>
            </a:pPr>
            <a:r>
              <a:rPr lang="en-US"/>
              <a:t>else:</a:t>
            </a:r>
            <a:endParaRPr/>
          </a:p>
          <a:p>
            <a:pPr marL="0" lvl="0" indent="0" algn="l" rtl="0">
              <a:lnSpc>
                <a:spcPct val="100000"/>
              </a:lnSpc>
              <a:spcBef>
                <a:spcPts val="0"/>
              </a:spcBef>
              <a:spcAft>
                <a:spcPts val="0"/>
              </a:spcAft>
              <a:buSzPts val="1400"/>
              <a:buNone/>
            </a:pPr>
            <a:r>
              <a:rPr lang="en-US"/>
              <a:t>    print(‘a good choice’)</a:t>
            </a:r>
            <a:endParaRPr/>
          </a:p>
        </p:txBody>
      </p:sp>
      <p:sp>
        <p:nvSpPr>
          <p:cNvPr id="448" name="Google Shape;448;gbe19974cc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5" name="Google Shape;45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7" name="Google Shape;57;p2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2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 name="Google Shape;66;p2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 name="Google Shape;67;p2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8" name="Google Shape;68;p2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25"/>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70" name="Google Shape;70;p25"/>
          <p:cNvGrpSpPr/>
          <p:nvPr/>
        </p:nvGrpSpPr>
        <p:grpSpPr>
          <a:xfrm>
            <a:off x="7407275" y="1447800"/>
            <a:ext cx="599440" cy="4724400"/>
            <a:chOff x="7406640" y="1447800"/>
            <a:chExt cx="599440" cy="4724400"/>
          </a:xfrm>
        </p:grpSpPr>
        <p:cxnSp>
          <p:nvCxnSpPr>
            <p:cNvPr id="71" name="Google Shape;71;p25"/>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5"/>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5"/>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5"/>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5"/>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5"/>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25"/>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 name="Google Shape;79;p25"/>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6" name="Google Shape;86;p2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2" name="Google Shape;92;p2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2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2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2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2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2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01" name="Google Shape;101;p27"/>
          <p:cNvGrpSpPr/>
          <p:nvPr/>
        </p:nvGrpSpPr>
        <p:grpSpPr>
          <a:xfrm>
            <a:off x="1" y="3228301"/>
            <a:ext cx="3962400" cy="2367280"/>
            <a:chOff x="3444239" y="3274021"/>
            <a:chExt cx="518161" cy="2367280"/>
          </a:xfrm>
        </p:grpSpPr>
        <p:cxnSp>
          <p:nvCxnSpPr>
            <p:cNvPr id="102" name="Google Shape;102;p27"/>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7"/>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7"/>
          <p:cNvGrpSpPr/>
          <p:nvPr/>
        </p:nvGrpSpPr>
        <p:grpSpPr>
          <a:xfrm>
            <a:off x="8188962" y="3228301"/>
            <a:ext cx="4003041" cy="2367280"/>
            <a:chOff x="8188959" y="3274021"/>
            <a:chExt cx="518161" cy="2367280"/>
          </a:xfrm>
        </p:grpSpPr>
        <p:cxnSp>
          <p:nvCxnSpPr>
            <p:cNvPr id="105" name="Google Shape;105;p27"/>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7"/>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8" name="Google Shape;108;p2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9" name="Google Shape;109;p2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0" name="Google Shape;110;p2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1" name="Google Shape;111;p27"/>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27"/>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27"/>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2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2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2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2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2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2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4" name="Google Shape;124;p2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5" name="Google Shape;125;p2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6" name="Google Shape;126;p2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8" name="Google Shape;128;p28"/>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9" name="Google Shape;129;p28"/>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0" name="Google Shape;130;p28"/>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1" name="Google Shape;131;p28"/>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2" name="Google Shape;132;p28"/>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5" name="Google Shape;135;p2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6" name="Google Shape;136;p2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7" name="Google Shape;137;p2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8" name="Google Shape;138;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39" name="Google Shape;139;p2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2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2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2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2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4" name="Google Shape;144;p2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5" name="Google Shape;145;p2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2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0"/>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9" name="Google Shape;149;p30"/>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p30"/>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1" name="Google Shape;151;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3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0"/>
          <p:cNvSpPr/>
          <p:nvPr/>
        </p:nvSpPr>
        <p:spPr>
          <a:xfrm>
            <a:off x="987033" y="1296988"/>
            <a:ext cx="2719704" cy="2719704"/>
          </a:xfrm>
          <a:prstGeom prst="ellipse">
            <a:avLst/>
          </a:prstGeom>
          <a:solidFill>
            <a:schemeClr val="lt1">
              <a:alpha val="9411"/>
            </a:schemeClr>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0"/>
          <p:cNvSpPr/>
          <p:nvPr/>
        </p:nvSpPr>
        <p:spPr>
          <a:xfrm>
            <a:off x="4735639" y="1296988"/>
            <a:ext cx="2719704" cy="2719704"/>
          </a:xfrm>
          <a:prstGeom prst="ellipse">
            <a:avLst/>
          </a:prstGeom>
          <a:solidFill>
            <a:schemeClr val="lt1">
              <a:alpha val="9411"/>
            </a:schemeClr>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0"/>
          <p:cNvSpPr/>
          <p:nvPr/>
        </p:nvSpPr>
        <p:spPr>
          <a:xfrm>
            <a:off x="8484245" y="1296988"/>
            <a:ext cx="2719704" cy="2719704"/>
          </a:xfrm>
          <a:prstGeom prst="ellipse">
            <a:avLst/>
          </a:prstGeom>
          <a:solidFill>
            <a:schemeClr val="lt1">
              <a:alpha val="9411"/>
            </a:schemeClr>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7" name="Google Shape;167;p3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2"/>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65"/>
              <a:buFont typeface="Arial"/>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65"/>
              <a:buFont typeface="Arial"/>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5" name="Google Shape;185;p3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6" name="Google Shape;186;p3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7" name="Google Shape;187;p3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3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4"/>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4"/>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4"/>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4"/>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4"/>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4"/>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3" name="Google Shape;203;p34"/>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04" name="Google Shape;204;p34"/>
          <p:cNvGrpSpPr/>
          <p:nvPr/>
        </p:nvGrpSpPr>
        <p:grpSpPr>
          <a:xfrm>
            <a:off x="588262" y="4059104"/>
            <a:ext cx="562936" cy="1051917"/>
            <a:chOff x="588262" y="4109720"/>
            <a:chExt cx="562936" cy="1051917"/>
          </a:xfrm>
        </p:grpSpPr>
        <p:sp>
          <p:nvSpPr>
            <p:cNvPr id="205" name="Google Shape;205;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4"/>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9" name="Google Shape;209;p34"/>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10" name="Google Shape;210;p34"/>
          <p:cNvGrpSpPr/>
          <p:nvPr/>
        </p:nvGrpSpPr>
        <p:grpSpPr>
          <a:xfrm>
            <a:off x="2843727" y="4059104"/>
            <a:ext cx="562936" cy="1051917"/>
            <a:chOff x="588262" y="4109720"/>
            <a:chExt cx="562936" cy="1051917"/>
          </a:xfrm>
        </p:grpSpPr>
        <p:sp>
          <p:nvSpPr>
            <p:cNvPr id="211" name="Google Shape;211;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4"/>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5" name="Google Shape;215;p34"/>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16" name="Google Shape;216;p34"/>
          <p:cNvGrpSpPr/>
          <p:nvPr/>
        </p:nvGrpSpPr>
        <p:grpSpPr>
          <a:xfrm>
            <a:off x="5099192" y="4059104"/>
            <a:ext cx="562936" cy="1051917"/>
            <a:chOff x="588262" y="4109720"/>
            <a:chExt cx="562936" cy="1051917"/>
          </a:xfrm>
        </p:grpSpPr>
        <p:sp>
          <p:nvSpPr>
            <p:cNvPr id="217" name="Google Shape;217;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4"/>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1" name="Google Shape;221;p34"/>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22" name="Google Shape;222;p34"/>
          <p:cNvGrpSpPr/>
          <p:nvPr/>
        </p:nvGrpSpPr>
        <p:grpSpPr>
          <a:xfrm>
            <a:off x="7354657" y="4059104"/>
            <a:ext cx="562936" cy="1051917"/>
            <a:chOff x="588262" y="4109720"/>
            <a:chExt cx="562936" cy="1051917"/>
          </a:xfrm>
        </p:grpSpPr>
        <p:sp>
          <p:nvSpPr>
            <p:cNvPr id="223" name="Google Shape;223;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4"/>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34"/>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28" name="Google Shape;228;p34"/>
          <p:cNvGrpSpPr/>
          <p:nvPr/>
        </p:nvGrpSpPr>
        <p:grpSpPr>
          <a:xfrm>
            <a:off x="9610122" y="4059104"/>
            <a:ext cx="562936" cy="1051917"/>
            <a:chOff x="588262" y="4109720"/>
            <a:chExt cx="562936" cy="1051917"/>
          </a:xfrm>
        </p:grpSpPr>
        <p:sp>
          <p:nvSpPr>
            <p:cNvPr id="229" name="Google Shape;229;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3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6" name="Google Shape;246;p3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7" name="Google Shape;247;p3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8" name="Google Shape;248;p3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9" name="Google Shape;249;p3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0" name="Google Shape;250;p3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1" name="Google Shape;251;p3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2" name="Google Shape;252;p3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3" name="Google Shape;253;p3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4" name="Google Shape;254;p3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9" name="Google Shape;259;p3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3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5" name="Google Shape;275;p4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7" name="Google Shape;277;p4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cxnSp>
        <p:nvCxnSpPr>
          <p:cNvPr id="27" name="Google Shape;27;p17"/>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7"/>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1" name="Google Shape;281;p4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3" name="Google Shape;283;p4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5" name="Google Shape;285;p4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9" name="Google Shape;289;p4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1" name="Google Shape;291;p4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3" name="Google Shape;293;p4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5" name="Google Shape;295;p4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9" name="Google Shape;299;p4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0" name="Google Shape;300;p4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6"/>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6"/>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4" name="Google Shape;304;p46"/>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8" name="Google Shape;308;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8"/>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8"/>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2" name="Google Shape;312;p48"/>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49"/>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8"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18"/>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5"/>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8" name="Google Shape;328;p55"/>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9" name="Google Shape;329;p55"/>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0" name="Google Shape;330;p55"/>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1" name="Google Shape;331;p5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5"/>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9" name="Google Shape;339;p55"/>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0" name="Google Shape;340;p55"/>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1" name="Google Shape;341;p55"/>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2" name="Google Shape;342;p55"/>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3" name="Google Shape;343;p5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50" name="Google Shape;350;p5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765"/>
              <a:buFont typeface="Arial"/>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51" name="Google Shape;351;p5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2" name="Google Shape;352;p5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355" name="Google Shape;355;p5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6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lt1"/>
                </a:solidFill>
                <a:latin typeface="Quattrocento Sans"/>
                <a:ea typeface="Quattrocento Sans"/>
                <a:cs typeface="Quattrocento Sans"/>
                <a:sym typeface="Quattrocento Sans"/>
              </a:rPr>
              <a:t>© Copyright Microsoft Corporation. All rights reserved. </a:t>
            </a:r>
            <a:endParaRPr sz="1400" b="0" i="0" u="none" strike="noStrike" cap="none">
              <a:solidFill>
                <a:srgbClr val="000000"/>
              </a:solidFill>
              <a:latin typeface="Arial"/>
              <a:ea typeface="Arial"/>
              <a:cs typeface="Arial"/>
              <a:sym typeface="Arial"/>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4" name="Google Shape;374;p6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375" name="Google Shape;375;p6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 name="Google Shape;37;p19"/>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19"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63"/>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i="0" u="none" strike="noStrike" cap="none">
                <a:solidFill>
                  <a:srgbClr val="666666"/>
                </a:solidFill>
                <a:latin typeface="Quattrocento Sans"/>
                <a:ea typeface="Quattrocento Sans"/>
                <a:cs typeface="Quattrocento Sans"/>
                <a:sym typeface="Quattrocento Sans"/>
              </a:rPr>
              <a:t>Monoline icons / PowerPoint</a:t>
            </a:r>
            <a:endParaRPr sz="784" b="0" i="0" u="none" strike="noStrike" cap="none">
              <a:solidFill>
                <a:srgbClr val="666666"/>
              </a:solidFill>
              <a:latin typeface="Quattrocento Sans"/>
              <a:ea typeface="Quattrocento Sans"/>
              <a:cs typeface="Quattrocento Sans"/>
              <a:sym typeface="Quattrocento Sans"/>
            </a:endParaRPr>
          </a:p>
        </p:txBody>
      </p:sp>
      <p:grpSp>
        <p:nvGrpSpPr>
          <p:cNvPr id="379" name="Google Shape;379;p63"/>
          <p:cNvGrpSpPr/>
          <p:nvPr/>
        </p:nvGrpSpPr>
        <p:grpSpPr>
          <a:xfrm>
            <a:off x="11023167" y="412549"/>
            <a:ext cx="719065" cy="153377"/>
            <a:chOff x="4846638" y="3441700"/>
            <a:chExt cx="5910262" cy="1260475"/>
          </a:xfrm>
        </p:grpSpPr>
        <p:sp>
          <p:nvSpPr>
            <p:cNvPr id="380" name="Google Shape;380;p63"/>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1" name="Google Shape;381;p63"/>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2" name="Google Shape;382;p63"/>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3" name="Google Shape;383;p63"/>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sp>
          <p:nvSpPr>
            <p:cNvPr id="384" name="Google Shape;384;p63"/>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729"/>
                <a:buFont typeface="Arial"/>
                <a:buNone/>
              </a:pPr>
              <a:endParaRPr sz="1729" b="0" i="0" u="none" strike="noStrike" cap="none">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4"/>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7" name="Google Shape;387;p6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lnSpc>
                <a:spcPct val="100000"/>
              </a:lnSpc>
              <a:spcBef>
                <a:spcPts val="320"/>
              </a:spcBef>
              <a:spcAft>
                <a:spcPts val="0"/>
              </a:spcAft>
              <a:buClr>
                <a:schemeClr val="dk1"/>
              </a:buClr>
              <a:buSzPts val="1600"/>
              <a:buNone/>
              <a:defRPr sz="1600"/>
            </a:lvl6pPr>
            <a:lvl7pPr lvl="6" algn="ctr">
              <a:lnSpc>
                <a:spcPct val="100000"/>
              </a:lnSpc>
              <a:spcBef>
                <a:spcPts val="320"/>
              </a:spcBef>
              <a:spcAft>
                <a:spcPts val="0"/>
              </a:spcAft>
              <a:buClr>
                <a:schemeClr val="dk1"/>
              </a:buClr>
              <a:buSzPts val="1600"/>
              <a:buNone/>
              <a:defRPr sz="1600"/>
            </a:lvl7pPr>
            <a:lvl8pPr lvl="7" algn="ctr">
              <a:lnSpc>
                <a:spcPct val="100000"/>
              </a:lnSpc>
              <a:spcBef>
                <a:spcPts val="320"/>
              </a:spcBef>
              <a:spcAft>
                <a:spcPts val="0"/>
              </a:spcAft>
              <a:buClr>
                <a:schemeClr val="dk1"/>
              </a:buClr>
              <a:buSzPts val="1600"/>
              <a:buNone/>
              <a:defRPr sz="1600"/>
            </a:lvl8pPr>
            <a:lvl9pPr lvl="8" algn="ctr">
              <a:lnSpc>
                <a:spcPct val="100000"/>
              </a:lnSpc>
              <a:spcBef>
                <a:spcPts val="320"/>
              </a:spcBef>
              <a:spcAft>
                <a:spcPts val="0"/>
              </a:spcAft>
              <a:buClr>
                <a:schemeClr val="dk1"/>
              </a:buClr>
              <a:buSzPts val="1600"/>
              <a:buNone/>
              <a:defRPr sz="1600"/>
            </a:lvl9pPr>
          </a:lstStyle>
          <a:p>
            <a:endParaRPr/>
          </a:p>
        </p:txBody>
      </p:sp>
      <p:sp>
        <p:nvSpPr>
          <p:cNvPr id="388" name="Google Shape;388;p6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1pPr>
            <a:lvl2pPr marL="0" marR="0" lvl="1"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2pPr>
            <a:lvl3pPr marL="0" marR="0" lvl="2"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3pPr>
            <a:lvl4pPr marL="0" marR="0" lvl="3"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4pPr>
            <a:lvl5pPr marL="0" marR="0" lvl="4"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5pPr>
            <a:lvl6pPr marL="0" marR="0" lvl="5"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6pPr>
            <a:lvl7pPr marL="0" marR="0" lvl="6"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7pPr>
            <a:lvl8pPr marL="0" marR="0" lvl="7"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8pPr>
            <a:lvl9pPr marL="0" marR="0" lvl="8"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3" name="Google Shape;393;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4" name="Google Shape;394;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1pPr>
            <a:lvl2pPr marL="0" marR="0" lvl="1"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2pPr>
            <a:lvl3pPr marL="0" marR="0" lvl="2"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3pPr>
            <a:lvl4pPr marL="0" marR="0" lvl="3"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4pPr>
            <a:lvl5pPr marL="0" marR="0" lvl="4"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5pPr>
            <a:lvl6pPr marL="0" marR="0" lvl="5"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6pPr>
            <a:lvl7pPr marL="0" marR="0" lvl="6"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7pPr>
            <a:lvl8pPr marL="0" marR="0" lvl="7"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8pPr>
            <a:lvl9pPr marL="0" marR="0" lvl="8" indent="0" algn="l" rtl="0">
              <a:lnSpc>
                <a:spcPct val="100000"/>
              </a:lnSpc>
              <a:spcBef>
                <a:spcPts val="0"/>
              </a:spcBef>
              <a:spcAft>
                <a:spcPts val="0"/>
              </a:spcAft>
              <a:buClr>
                <a:srgbClr val="000000"/>
              </a:buClr>
              <a:buSzPts val="1765"/>
              <a:buFont typeface="Arial"/>
              <a:buNone/>
              <a:defRPr sz="1765" b="0" i="0" u="none" strike="noStrike" cap="none">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0" name="Google Shape;400;p6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0"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3" name="Google Shape;53;p2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9" Type="http://schemas.openxmlformats.org/officeDocument/2006/relationships/slideLayout" Target="../slideLayouts/slideLayout30.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 Id="rId3" Type="http://schemas.openxmlformats.org/officeDocument/2006/relationships/slideLayout" Target="../slideLayouts/slideLayout4.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0" Type="http://schemas.openxmlformats.org/officeDocument/2006/relationships/slideLayout" Target="../slideLayouts/slideLayout21.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2"/>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2"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t>Lesson 2.03: conditionals </a:t>
            </a:r>
            <a:endParaRPr dirty="0"/>
          </a:p>
        </p:txBody>
      </p:sp>
      <p:sp>
        <p:nvSpPr>
          <p:cNvPr id="410" name="Google Shape;410;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a:t>Microsoft Philanthropies TEALS Program</a:t>
            </a:r>
            <a:endParaRPr/>
          </a:p>
          <a:p>
            <a:pPr marL="0" lvl="0" indent="0" algn="l" rtl="0">
              <a:lnSpc>
                <a:spcPct val="100000"/>
              </a:lnSpc>
              <a:spcBef>
                <a:spcPts val="0"/>
              </a:spcBef>
              <a:spcAft>
                <a:spcPts val="0"/>
              </a:spcAft>
              <a:buClr>
                <a:schemeClr val="lt1"/>
              </a:buClr>
              <a:buSzPts val="1980"/>
              <a:buNone/>
            </a:pPr>
            <a:r>
              <a:rPr lang="en-US"/>
              <a:t>Introduction to Computer Science</a:t>
            </a:r>
            <a:endParaRPr/>
          </a:p>
          <a:p>
            <a:pPr marL="0" lvl="0" indent="0" algn="l" rtl="0">
              <a:lnSpc>
                <a:spcPct val="100000"/>
              </a:lnSpc>
              <a:spcBef>
                <a:spcPts val="0"/>
              </a:spcBef>
              <a:spcAft>
                <a:spcPts val="0"/>
              </a:spcAft>
              <a:buClr>
                <a:schemeClr val="lt1"/>
              </a:buClr>
              <a:buSzPts val="1980"/>
              <a:buNone/>
            </a:pPr>
            <a:r>
              <a:rPr lang="en-US"/>
              <a:t>Semester 2</a:t>
            </a:r>
            <a:endParaRPr/>
          </a:p>
        </p:txBody>
      </p:sp>
      <p:pic>
        <p:nvPicPr>
          <p:cNvPr id="411" name="Google Shape;411;p1" descr="Creative Commons Copyright. Prohibited Commercial Use. Microsoft Philanthropies TEALS Program"/>
          <p:cNvPicPr preferRelativeResize="0"/>
          <p:nvPr/>
        </p:nvPicPr>
        <p:blipFill rotWithShape="1">
          <a:blip r:embed="rId4">
            <a:alphaModFix/>
          </a:blip>
          <a:srcRect/>
          <a:stretch/>
        </p:blipFill>
        <p:spPr>
          <a:xfrm>
            <a:off x="9002536" y="6372049"/>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2.03 - triangle</a:t>
            </a:r>
            <a:endParaRPr dirty="0">
              <a:latin typeface="Segoe UI" panose="020B0502040204020203" pitchFamily="34" charset="0"/>
              <a:cs typeface="Segoe UI" panose="020B0502040204020203" pitchFamily="34" charset="0"/>
            </a:endParaRPr>
          </a:p>
        </p:txBody>
      </p:sp>
      <p:sp>
        <p:nvSpPr>
          <p:cNvPr id="472" name="Google Shape;472;p9"/>
          <p:cNvSpPr txBox="1">
            <a:spLocks noGrp="1"/>
          </p:cNvSpPr>
          <p:nvPr>
            <p:ph type="body" idx="1"/>
          </p:nvPr>
        </p:nvSpPr>
        <p:spPr>
          <a:xfrm>
            <a:off x="584200" y="1435100"/>
            <a:ext cx="11018700" cy="2215991"/>
          </a:xfrm>
          <a:prstGeom prst="rect">
            <a:avLst/>
          </a:prstGeom>
          <a:noFill/>
          <a:ln>
            <a:noFill/>
          </a:ln>
        </p:spPr>
        <p:txBody>
          <a:bodyPr spcFirstLastPara="1" wrap="square" lIns="0" tIns="0" rIns="0" bIns="0" anchor="t" anchorCtr="0">
            <a:spAutoFit/>
          </a:bodyPr>
          <a:lstStyle/>
          <a:p>
            <a:pPr marL="0" lvl="0" indent="0">
              <a:spcBef>
                <a:spcPts val="0"/>
              </a:spcBef>
              <a:buSzPts val="2160"/>
              <a:buNone/>
            </a:pPr>
            <a:r>
              <a:rPr lang="en-US" sz="2400" dirty="0">
                <a:latin typeface="Segoe UI" panose="020B0502040204020203" pitchFamily="34" charset="0"/>
                <a:cs typeface="Segoe UI" panose="020B0502040204020203" pitchFamily="34" charset="0"/>
              </a:rPr>
              <a:t>In your Console, translate this Snap! program into a Python program</a:t>
            </a:r>
          </a:p>
          <a:p>
            <a:pPr marL="0" lvl="0" indent="0">
              <a:spcBef>
                <a:spcPts val="0"/>
              </a:spcBef>
              <a:buSzPts val="2160"/>
              <a:buNone/>
            </a:pPr>
            <a:endParaRPr sz="2400"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The program will ask for the lengths of all three sides of a triangle.</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The program will find the perimeter.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The program will display what kind of triangle it is or if it is a triangle.</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ea typeface="Consolas"/>
              <a:cs typeface="Segoe UI" panose="020B0502040204020203" pitchFamily="34" charset="0"/>
              <a:sym typeface="Consolas"/>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Bonus</a:t>
            </a:r>
            <a:endParaRPr dirty="0">
              <a:latin typeface="Segoe UI" panose="020B0502040204020203" pitchFamily="34" charset="0"/>
              <a:cs typeface="Segoe UI" panose="020B0502040204020203" pitchFamily="34" charset="0"/>
            </a:endParaRPr>
          </a:p>
        </p:txBody>
      </p:sp>
      <p:sp>
        <p:nvSpPr>
          <p:cNvPr id="478" name="Google Shape;478;p10"/>
          <p:cNvSpPr txBox="1">
            <a:spLocks noGrp="1"/>
          </p:cNvSpPr>
          <p:nvPr>
            <p:ph type="body" idx="1"/>
          </p:nvPr>
        </p:nvSpPr>
        <p:spPr>
          <a:xfrm>
            <a:off x="584200" y="1435100"/>
            <a:ext cx="11018700" cy="431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Research lists in Python. Re-implement Example 2 using lists.</a:t>
            </a:r>
            <a:endParaRPr dirty="0">
              <a:solidFill>
                <a:srgbClr val="0000FF"/>
              </a:solidFill>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Exit Ticket</a:t>
            </a:r>
            <a:endParaRPr dirty="0">
              <a:latin typeface="Segoe UI" panose="020B0502040204020203" pitchFamily="34" charset="0"/>
              <a:cs typeface="Segoe UI" panose="020B0502040204020203" pitchFamily="34" charset="0"/>
            </a:endParaRPr>
          </a:p>
        </p:txBody>
      </p:sp>
      <p:sp>
        <p:nvSpPr>
          <p:cNvPr id="484" name="Google Shape;484;p11"/>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In your notebook, write down two things you learned today.</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Conditionals</a:t>
            </a:r>
            <a:r>
              <a:rPr lang="en-US" dirty="0"/>
              <a:t> </a:t>
            </a:r>
            <a:endParaRPr dirty="0"/>
          </a:p>
        </p:txBody>
      </p:sp>
      <p:sp>
        <p:nvSpPr>
          <p:cNvPr id="417" name="Google Shape;417;p2"/>
          <p:cNvSpPr txBox="1">
            <a:spLocks noGrp="1"/>
          </p:cNvSpPr>
          <p:nvPr>
            <p:ph type="body" idx="1"/>
          </p:nvPr>
        </p:nvSpPr>
        <p:spPr>
          <a:xfrm>
            <a:off x="584200" y="1435100"/>
            <a:ext cx="11018838" cy="281615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cs typeface="Segoe UI" panose="020B0502040204020203" pitchFamily="34" charset="0"/>
              </a:rPr>
              <a:t>After this lesson, you will be able to...</a:t>
            </a:r>
            <a:endParaRPr b="1"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Define and identify </a:t>
            </a:r>
            <a:r>
              <a:rPr lang="en-US" dirty="0">
                <a:latin typeface="Consolas" panose="020B0609020204030204" pitchFamily="49" charset="0"/>
                <a:cs typeface="Segoe UI" panose="020B0502040204020203" pitchFamily="34" charset="0"/>
              </a:rPr>
              <a:t>if, else, </a:t>
            </a:r>
            <a:r>
              <a:rPr lang="en-US" dirty="0" err="1">
                <a:latin typeface="Consolas" panose="020B0609020204030204" pitchFamily="49" charset="0"/>
                <a:cs typeface="Segoe UI" panose="020B0502040204020203" pitchFamily="34" charset="0"/>
              </a:rPr>
              <a:t>elif</a:t>
            </a:r>
            <a:r>
              <a:rPr lang="en-US" dirty="0">
                <a:latin typeface="Consolas" panose="020B0609020204030204" pitchFamily="49" charset="0"/>
                <a:cs typeface="Segoe UI" panose="020B0502040204020203" pitchFamily="34" charset="0"/>
              </a:rPr>
              <a:t> conditionals</a:t>
            </a:r>
            <a:r>
              <a:rPr lang="en-US" dirty="0">
                <a:latin typeface="Segoe UI" panose="020B0502040204020203" pitchFamily="34" charset="0"/>
                <a:cs typeface="Segoe UI" panose="020B0502040204020203" pitchFamily="34" charset="0"/>
              </a:rPr>
              <a:t>, flow of control.</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Create chaining if statements.</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Understand how conditional statements alter the flow of control of a program .</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br>
              <a:rPr lang="en-US"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dirty="0">
                <a:latin typeface="Segoe UI" panose="020B0502040204020203" pitchFamily="34" charset="0"/>
                <a:cs typeface="Segoe UI" panose="020B0502040204020203" pitchFamily="34" charset="0"/>
              </a:rPr>
              <a:t>Do now</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Lesson</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Lab</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Debrief </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endParaRPr dirty="0"/>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Do now </a:t>
            </a:r>
            <a:endParaRPr dirty="0"/>
          </a:p>
        </p:txBody>
      </p:sp>
      <p:sp>
        <p:nvSpPr>
          <p:cNvPr id="430" name="Google Shape;430;p4"/>
          <p:cNvSpPr txBox="1">
            <a:spLocks noGrp="1"/>
          </p:cNvSpPr>
          <p:nvPr>
            <p:ph type="body" idx="1"/>
          </p:nvPr>
        </p:nvSpPr>
        <p:spPr>
          <a:xfrm>
            <a:off x="584200" y="1435100"/>
            <a:ext cx="11018838" cy="4616648"/>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Write down in your notebook one thing you learned in the previous class.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In the console, create a schedule program. Given the hour of the day print out where you should be. If you're not doing anything else, you should be "sleeping".</a:t>
            </a:r>
            <a:endParaRPr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rgbClr val="C57A15"/>
              </a:buClr>
              <a:buSzPts val="1800"/>
              <a:buNone/>
            </a:pPr>
            <a:r>
              <a:rPr lang="en-US" sz="2000" dirty="0">
                <a:solidFill>
                  <a:srgbClr val="0000FF"/>
                </a:solidFill>
                <a:latin typeface="Segoe UI" panose="020B0502040204020203" pitchFamily="34" charset="0"/>
                <a:cs typeface="Segoe UI" panose="020B0502040204020203" pitchFamily="34" charset="0"/>
              </a:rPr>
              <a:t>Example</a:t>
            </a:r>
            <a:endParaRPr dirty="0">
              <a:latin typeface="Segoe UI" panose="020B0502040204020203" pitchFamily="34" charset="0"/>
              <a:cs typeface="Segoe UI" panose="020B0502040204020203" pitchFamily="34" charset="0"/>
            </a:endParaRPr>
          </a:p>
          <a:p>
            <a:pPr marL="974725" lvl="0" indent="-228600" algn="l" rtl="0">
              <a:lnSpc>
                <a:spcPct val="100000"/>
              </a:lnSpc>
              <a:spcBef>
                <a:spcPts val="0"/>
              </a:spcBef>
              <a:spcAft>
                <a:spcPts val="0"/>
              </a:spcAft>
              <a:buClr>
                <a:srgbClr val="C57A15"/>
              </a:buClr>
              <a:buSzPts val="1800"/>
              <a:buFont typeface="Consolas"/>
              <a:buNone/>
            </a:pPr>
            <a:endParaRPr sz="2000" dirty="0">
              <a:solidFill>
                <a:srgbClr val="0000FF"/>
              </a:solidFill>
              <a:latin typeface="Consolas"/>
              <a:ea typeface="Consolas"/>
              <a:cs typeface="Consolas"/>
              <a:sym typeface="Consolas"/>
            </a:endParaRPr>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What hour? </a:t>
            </a:r>
            <a:r>
              <a:rPr lang="en-US" sz="2000" dirty="0">
                <a:latin typeface="Consolas"/>
                <a:ea typeface="Consolas"/>
                <a:cs typeface="Consolas"/>
                <a:sym typeface="Consolas"/>
              </a:rPr>
              <a:t>12pm</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latin typeface="Consolas"/>
                <a:ea typeface="Consolas"/>
                <a:cs typeface="Consolas"/>
                <a:sym typeface="Consolas"/>
              </a:rPr>
              <a:t>You should be at lunch!</a:t>
            </a:r>
            <a:endParaRPr dirty="0"/>
          </a:p>
          <a:p>
            <a:pPr marL="974725" lvl="0" indent="-228600" algn="l" rtl="0">
              <a:lnSpc>
                <a:spcPct val="100000"/>
              </a:lnSpc>
              <a:spcBef>
                <a:spcPts val="0"/>
              </a:spcBef>
              <a:spcAft>
                <a:spcPts val="0"/>
              </a:spcAft>
              <a:buClr>
                <a:srgbClr val="C57A15"/>
              </a:buClr>
              <a:buSzPts val="1800"/>
              <a:buFont typeface="Consolas"/>
              <a:buNone/>
            </a:pPr>
            <a:endParaRPr sz="2000" b="1"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1800"/>
              <a:buNone/>
            </a:pPr>
            <a:r>
              <a:rPr lang="en-US" sz="20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How did you accomplish this?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Do you feel like something is missing in your program?</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if you wanted to add in a weekly functionality? For instance, Tuesday at 4pm you are at soccer practice, but on Thursday at 4pm you are at CS club.</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How would you implement this in your program?</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2.03 part 1</a:t>
            </a:r>
            <a:endParaRPr dirty="0">
              <a:latin typeface="Segoe UI" panose="020B0502040204020203" pitchFamily="34" charset="0"/>
              <a:cs typeface="Segoe UI" panose="020B0502040204020203" pitchFamily="34" charset="0"/>
            </a:endParaRPr>
          </a:p>
        </p:txBody>
      </p:sp>
      <p:sp>
        <p:nvSpPr>
          <p:cNvPr id="437" name="Google Shape;437;p5"/>
          <p:cNvSpPr txBox="1">
            <a:spLocks noGrp="1"/>
          </p:cNvSpPr>
          <p:nvPr>
            <p:ph type="body" idx="1"/>
          </p:nvPr>
        </p:nvSpPr>
        <p:spPr>
          <a:xfrm>
            <a:off x="584200" y="1435100"/>
            <a:ext cx="11018700" cy="46998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Conditional statements give us the ability to affect the flow of control.</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The simplest form is the if statement. The Boolean expression after if is called the condition. If is it is true, then the indented statement gets executed. If not, nothing happens.</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x =</a:t>
            </a:r>
            <a:r>
              <a:rPr lang="en-US" dirty="0">
                <a:solidFill>
                  <a:srgbClr val="CC0099"/>
                </a:solidFill>
                <a:latin typeface="Consolas"/>
                <a:ea typeface="Consolas"/>
                <a:cs typeface="Consolas"/>
                <a:sym typeface="Consolas"/>
              </a:rPr>
              <a:t> input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'Enter a number: '</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x = </a:t>
            </a:r>
            <a:r>
              <a:rPr lang="en-US" dirty="0">
                <a:solidFill>
                  <a:srgbClr val="CC0099"/>
                </a:solidFill>
                <a:latin typeface="Consolas"/>
                <a:ea typeface="Consolas"/>
                <a:cs typeface="Consolas"/>
                <a:sym typeface="Consolas"/>
              </a:rPr>
              <a:t>int</a:t>
            </a:r>
            <a:r>
              <a:rPr lang="en-US" dirty="0">
                <a:latin typeface="Consolas"/>
                <a:ea typeface="Consolas"/>
                <a:cs typeface="Consolas"/>
                <a:sym typeface="Consolas"/>
              </a:rPr>
              <a:t>(x)</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if</a:t>
            </a:r>
            <a:r>
              <a:rPr lang="en-US" dirty="0">
                <a:solidFill>
                  <a:srgbClr val="002060"/>
                </a:solidFill>
                <a:latin typeface="Consolas"/>
                <a:ea typeface="Consolas"/>
                <a:cs typeface="Consolas"/>
                <a:sym typeface="Consolas"/>
              </a:rPr>
              <a:t>(x &gt; </a:t>
            </a:r>
            <a:r>
              <a:rPr lang="en-US" dirty="0">
                <a:solidFill>
                  <a:srgbClr val="008575"/>
                </a:solidFill>
                <a:latin typeface="Consolas"/>
                <a:ea typeface="Consolas"/>
                <a:cs typeface="Consolas"/>
                <a:sym typeface="Consolas"/>
              </a:rPr>
              <a:t>0</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t>    </a:t>
            </a:r>
            <a:r>
              <a:rPr lang="en-US" sz="1800" dirty="0">
                <a:solidFill>
                  <a:srgbClr val="0000FF"/>
                </a:solidFill>
                <a:latin typeface="Consolas"/>
                <a:ea typeface="Consolas"/>
                <a:cs typeface="Consolas"/>
                <a:sym typeface="Consolas"/>
              </a:rPr>
              <a:t>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'x is positive'</a:t>
            </a:r>
            <a:r>
              <a:rPr lang="en-US" sz="1800" dirty="0">
                <a:latin typeface="Consolas"/>
                <a:ea typeface="Consolas"/>
                <a:cs typeface="Consolas"/>
                <a:sym typeface="Consolas"/>
              </a:rPr>
              <a:t>)</a:t>
            </a:r>
            <a:endParaRPr dirty="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happens if </a:t>
            </a:r>
            <a:r>
              <a:rPr lang="en-US" sz="2400" dirty="0">
                <a:latin typeface="Consolas" panose="020B0609020204030204" pitchFamily="49" charset="0"/>
                <a:cs typeface="Segoe UI" panose="020B0502040204020203" pitchFamily="34" charset="0"/>
              </a:rPr>
              <a:t>x = -8 </a:t>
            </a:r>
            <a:r>
              <a:rPr lang="en-US" sz="2400" dirty="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2.03 part 2 </a:t>
            </a:r>
            <a:endParaRPr dirty="0">
              <a:latin typeface="Segoe UI" panose="020B0502040204020203" pitchFamily="34" charset="0"/>
              <a:cs typeface="Segoe UI" panose="020B0502040204020203" pitchFamily="34" charset="0"/>
            </a:endParaRPr>
          </a:p>
        </p:txBody>
      </p:sp>
      <p:sp>
        <p:nvSpPr>
          <p:cNvPr id="444" name="Google Shape;444;p6"/>
          <p:cNvSpPr txBox="1">
            <a:spLocks noGrp="1"/>
          </p:cNvSpPr>
          <p:nvPr>
            <p:ph type="body" idx="1"/>
          </p:nvPr>
        </p:nvSpPr>
        <p:spPr>
          <a:xfrm>
            <a:off x="584200" y="1435100"/>
            <a:ext cx="11018700" cy="3350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What is the output of the code? </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animal =</a:t>
            </a:r>
            <a:r>
              <a:rPr lang="en-US" dirty="0">
                <a:solidFill>
                  <a:srgbClr val="CC0099"/>
                </a:solidFill>
                <a:latin typeface="Consolas"/>
                <a:ea typeface="Consolas"/>
                <a:cs typeface="Consolas"/>
                <a:sym typeface="Consolas"/>
              </a:rPr>
              <a:t> input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'What is your favorite animal? '</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if</a:t>
            </a:r>
            <a:r>
              <a:rPr lang="en-US" dirty="0">
                <a:solidFill>
                  <a:srgbClr val="002060"/>
                </a:solidFill>
                <a:latin typeface="Consolas"/>
                <a:ea typeface="Consolas"/>
                <a:cs typeface="Consolas"/>
                <a:sym typeface="Consolas"/>
              </a:rPr>
              <a:t>(animal == 'cat' or 'dog'</a:t>
            </a:r>
            <a:r>
              <a:rPr lang="en-US" dirty="0">
                <a:latin typeface="Consolas"/>
                <a:ea typeface="Consolas"/>
                <a:cs typeface="Consolas"/>
                <a:sym typeface="Consolas"/>
              </a:rPr>
              <a:t>):</a:t>
            </a:r>
            <a:endParaRPr dirty="0"/>
          </a:p>
          <a:p>
            <a:pPr marL="742950" lvl="1" indent="-514350" algn="l" rtl="0">
              <a:lnSpc>
                <a:spcPct val="100000"/>
              </a:lnSpc>
              <a:spcBef>
                <a:spcPts val="360"/>
              </a:spcBef>
              <a:spcAft>
                <a:spcPts val="0"/>
              </a:spcAft>
              <a:buClr>
                <a:srgbClr val="FF9900"/>
              </a:buClr>
              <a:buSzPts val="1620"/>
              <a:buFont typeface="Quattrocento Sans"/>
              <a:buAutoNum type="arabicPeriod"/>
            </a:pPr>
            <a:r>
              <a:rPr lang="en-US" sz="1800" dirty="0">
                <a:solidFill>
                  <a:srgbClr val="0000FF"/>
                </a:solidFill>
                <a:latin typeface="Consolas"/>
                <a:ea typeface="Consolas"/>
                <a:cs typeface="Consolas"/>
                <a:sym typeface="Consolas"/>
              </a:rPr>
              <a:t>   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'A great pet!!'</a:t>
            </a:r>
            <a:r>
              <a:rPr lang="en-US" sz="1800" dirty="0">
                <a:latin typeface="Consolas"/>
                <a:ea typeface="Consolas"/>
                <a:cs typeface="Consolas"/>
                <a:sym typeface="Consolas"/>
              </a:rPr>
              <a:t>)</a:t>
            </a:r>
            <a:endParaRPr dirty="0"/>
          </a:p>
          <a:p>
            <a:pPr marL="742950" lvl="1" indent="-514350" algn="l" rtl="0">
              <a:lnSpc>
                <a:spcPct val="100000"/>
              </a:lnSpc>
              <a:spcBef>
                <a:spcPts val="360"/>
              </a:spcBef>
              <a:spcAft>
                <a:spcPts val="0"/>
              </a:spcAft>
              <a:buClr>
                <a:srgbClr val="FF9900"/>
              </a:buClr>
              <a:buSzPts val="1620"/>
              <a:buFont typeface="Quattrocento Sans"/>
              <a:buAutoNum type="arabicPeriod"/>
            </a:pPr>
            <a:r>
              <a:rPr lang="en-US" sz="1800" dirty="0">
                <a:latin typeface="Consolas"/>
                <a:ea typeface="Consolas"/>
                <a:cs typeface="Consolas"/>
                <a:sym typeface="Consolas"/>
              </a:rPr>
              <a:t>else:</a:t>
            </a:r>
            <a:endParaRPr dirty="0"/>
          </a:p>
          <a:p>
            <a:pPr marL="742950" lvl="1" indent="-514350" algn="l" rtl="0">
              <a:lnSpc>
                <a:spcPct val="100000"/>
              </a:lnSpc>
              <a:spcBef>
                <a:spcPts val="360"/>
              </a:spcBef>
              <a:spcAft>
                <a:spcPts val="0"/>
              </a:spcAft>
              <a:buClr>
                <a:srgbClr val="FF9900"/>
              </a:buClr>
              <a:buSzPts val="1620"/>
              <a:buFont typeface="Quattrocento Sans"/>
              <a:buAutoNum type="arabicPeriod"/>
            </a:pPr>
            <a:r>
              <a:rPr lang="en-US" sz="1800" dirty="0">
                <a:solidFill>
                  <a:srgbClr val="0000FF"/>
                </a:solidFill>
                <a:latin typeface="Consolas"/>
                <a:ea typeface="Consolas"/>
                <a:cs typeface="Consolas"/>
                <a:sym typeface="Consolas"/>
              </a:rPr>
              <a:t>   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'Good choice'</a:t>
            </a:r>
            <a:r>
              <a:rPr lang="en-US" sz="1800" dirty="0">
                <a:latin typeface="Consolas"/>
                <a:ea typeface="Consolas"/>
                <a:cs typeface="Consolas"/>
                <a:sym typeface="Consolas"/>
              </a:rPr>
              <a:t>)</a:t>
            </a:r>
            <a:endParaRPr dirty="0"/>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gbe19974ccb_0_0"/>
          <p:cNvSpPr txBox="1">
            <a:spLocks noGrp="1"/>
          </p:cNvSpPr>
          <p:nvPr>
            <p:ph type="title"/>
          </p:nvPr>
        </p:nvSpPr>
        <p:spPr>
          <a:xfrm>
            <a:off x="588263" y="457200"/>
            <a:ext cx="11018400" cy="554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2.03 part 3 </a:t>
            </a:r>
            <a:endParaRPr dirty="0">
              <a:latin typeface="Segoe UI" panose="020B0502040204020203" pitchFamily="34" charset="0"/>
              <a:cs typeface="Segoe UI" panose="020B0502040204020203" pitchFamily="34" charset="0"/>
            </a:endParaRPr>
          </a:p>
        </p:txBody>
      </p:sp>
      <p:sp>
        <p:nvSpPr>
          <p:cNvPr id="451" name="Google Shape;451;gbe19974ccb_0_0"/>
          <p:cNvSpPr txBox="1">
            <a:spLocks noGrp="1"/>
          </p:cNvSpPr>
          <p:nvPr>
            <p:ph type="body" idx="1"/>
          </p:nvPr>
        </p:nvSpPr>
        <p:spPr>
          <a:xfrm>
            <a:off x="584200" y="1435100"/>
            <a:ext cx="11018700" cy="43986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Now what is the output of the code if you type in 'hamster'?  How about 'goldfish'? </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742950" lvl="1" indent="-488950" algn="l" rtl="0">
              <a:lnSpc>
                <a:spcPct val="100000"/>
              </a:lnSpc>
              <a:spcBef>
                <a:spcPts val="400"/>
              </a:spcBef>
              <a:spcAft>
                <a:spcPts val="0"/>
              </a:spcAft>
              <a:buClr>
                <a:srgbClr val="FF9900"/>
              </a:buClr>
              <a:buSzPts val="1400"/>
              <a:buFont typeface="Quattrocento Sans"/>
              <a:buAutoNum type="arabicPeriod"/>
            </a:pPr>
            <a:r>
              <a:rPr lang="en-US" dirty="0">
                <a:latin typeface="Consolas"/>
                <a:ea typeface="Consolas"/>
                <a:cs typeface="Consolas"/>
                <a:sym typeface="Consolas"/>
              </a:rPr>
              <a:t>animal =</a:t>
            </a:r>
            <a:r>
              <a:rPr lang="en-US" dirty="0">
                <a:solidFill>
                  <a:srgbClr val="CC0099"/>
                </a:solidFill>
                <a:latin typeface="Consolas"/>
                <a:ea typeface="Consolas"/>
                <a:cs typeface="Consolas"/>
                <a:sym typeface="Consolas"/>
              </a:rPr>
              <a:t> input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'What is your favorite animal? '</a:t>
            </a:r>
            <a:r>
              <a:rPr lang="en-US" dirty="0">
                <a:latin typeface="Consolas"/>
                <a:ea typeface="Consolas"/>
                <a:cs typeface="Consolas"/>
                <a:sym typeface="Consolas"/>
              </a:rPr>
              <a:t>)</a:t>
            </a:r>
            <a:endParaRPr dirty="0"/>
          </a:p>
          <a:p>
            <a:pPr marL="742950" lvl="1" indent="-488950" algn="l" rtl="0">
              <a:lnSpc>
                <a:spcPct val="100000"/>
              </a:lnSpc>
              <a:spcBef>
                <a:spcPts val="400"/>
              </a:spcBef>
              <a:spcAft>
                <a:spcPts val="0"/>
              </a:spcAft>
              <a:buClr>
                <a:srgbClr val="FF9900"/>
              </a:buClr>
              <a:buSzPts val="1400"/>
              <a:buFont typeface="Quattrocento Sans"/>
              <a:buAutoNum type="arabicPeriod"/>
            </a:pPr>
            <a:r>
              <a:rPr lang="en-US" dirty="0">
                <a:solidFill>
                  <a:srgbClr val="0000FF"/>
                </a:solidFill>
                <a:latin typeface="Consolas"/>
                <a:ea typeface="Consolas"/>
                <a:cs typeface="Consolas"/>
                <a:sym typeface="Consolas"/>
              </a:rPr>
              <a:t>if</a:t>
            </a:r>
            <a:r>
              <a:rPr lang="en-US" dirty="0">
                <a:solidFill>
                  <a:srgbClr val="002060"/>
                </a:solidFill>
                <a:latin typeface="Consolas"/>
                <a:ea typeface="Consolas"/>
                <a:cs typeface="Consolas"/>
                <a:sym typeface="Consolas"/>
              </a:rPr>
              <a:t>(animal == 'cat' or animal == 'dog'</a:t>
            </a:r>
            <a:r>
              <a:rPr lang="en-US" dirty="0">
                <a:latin typeface="Consolas"/>
                <a:ea typeface="Consolas"/>
                <a:cs typeface="Consolas"/>
                <a:sym typeface="Consolas"/>
              </a:rPr>
              <a:t>):</a:t>
            </a:r>
            <a:endParaRPr dirty="0"/>
          </a:p>
          <a:p>
            <a:pPr marL="742950" lvl="1" indent="-500380" algn="l" rtl="0">
              <a:lnSpc>
                <a:spcPct val="100000"/>
              </a:lnSpc>
              <a:spcBef>
                <a:spcPts val="360"/>
              </a:spcBef>
              <a:spcAft>
                <a:spcPts val="0"/>
              </a:spcAft>
              <a:buClr>
                <a:srgbClr val="FF9900"/>
              </a:buClr>
              <a:buSzPts val="1400"/>
              <a:buFont typeface="Quattrocento Sans"/>
              <a:buAutoNum type="arabicPeriod"/>
            </a:pPr>
            <a:r>
              <a:rPr lang="en-US" sz="1800" dirty="0">
                <a:solidFill>
                  <a:srgbClr val="0000FF"/>
                </a:solidFill>
                <a:latin typeface="Consolas"/>
                <a:ea typeface="Consolas"/>
                <a:cs typeface="Consolas"/>
                <a:sym typeface="Consolas"/>
              </a:rPr>
              <a:t>   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'A great pet!!'</a:t>
            </a:r>
            <a:r>
              <a:rPr lang="en-US" sz="1800" dirty="0">
                <a:latin typeface="Consolas"/>
                <a:ea typeface="Consolas"/>
                <a:cs typeface="Consolas"/>
                <a:sym typeface="Consolas"/>
              </a:rPr>
              <a:t>)</a:t>
            </a:r>
            <a:endParaRPr dirty="0"/>
          </a:p>
          <a:p>
            <a:pPr marL="742950" lvl="1" indent="-500380" algn="l" rtl="0">
              <a:lnSpc>
                <a:spcPct val="100000"/>
              </a:lnSpc>
              <a:spcBef>
                <a:spcPts val="360"/>
              </a:spcBef>
              <a:spcAft>
                <a:spcPts val="0"/>
              </a:spcAft>
              <a:buClr>
                <a:srgbClr val="FF9900"/>
              </a:buClr>
              <a:buSzPts val="1400"/>
              <a:buFont typeface="Quattrocento Sans"/>
              <a:buAutoNum type="arabicPeriod"/>
            </a:pPr>
            <a:r>
              <a:rPr lang="en-US" sz="1800" dirty="0" err="1">
                <a:latin typeface="Consolas"/>
                <a:ea typeface="Consolas"/>
                <a:cs typeface="Consolas"/>
                <a:sym typeface="Consolas"/>
              </a:rPr>
              <a:t>elif</a:t>
            </a:r>
            <a:r>
              <a:rPr lang="en-US" sz="1800" dirty="0">
                <a:latin typeface="Consolas"/>
                <a:ea typeface="Consolas"/>
                <a:cs typeface="Consolas"/>
                <a:sym typeface="Consolas"/>
              </a:rPr>
              <a:t> animal == 'hamster':</a:t>
            </a:r>
            <a:endParaRPr sz="1800" dirty="0">
              <a:latin typeface="Consolas"/>
              <a:ea typeface="Consolas"/>
              <a:cs typeface="Consolas"/>
              <a:sym typeface="Consolas"/>
            </a:endParaRPr>
          </a:p>
          <a:p>
            <a:pPr marL="742950" lvl="1" indent="-500380" algn="l" rtl="0">
              <a:lnSpc>
                <a:spcPct val="100000"/>
              </a:lnSpc>
              <a:spcBef>
                <a:spcPts val="360"/>
              </a:spcBef>
              <a:spcAft>
                <a:spcPts val="0"/>
              </a:spcAft>
              <a:buClr>
                <a:srgbClr val="FF9900"/>
              </a:buClr>
              <a:buSzPts val="1400"/>
              <a:buFont typeface="Consolas"/>
              <a:buAutoNum type="arabicPeriod"/>
            </a:pPr>
            <a:r>
              <a:rPr lang="en-US" sz="1800" dirty="0">
                <a:latin typeface="Consolas"/>
                <a:ea typeface="Consolas"/>
                <a:cs typeface="Consolas"/>
                <a:sym typeface="Consolas"/>
              </a:rPr>
              <a:t>   </a:t>
            </a:r>
            <a:r>
              <a:rPr lang="en-US" sz="1800" dirty="0">
                <a:solidFill>
                  <a:srgbClr val="0000FF"/>
                </a:solidFill>
                <a:latin typeface="Consolas"/>
                <a:ea typeface="Consolas"/>
                <a:cs typeface="Consolas"/>
                <a:sym typeface="Consolas"/>
              </a:rPr>
              <a:t>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'Cute!'</a:t>
            </a:r>
            <a:r>
              <a:rPr lang="en-US" sz="1800" dirty="0">
                <a:latin typeface="Consolas"/>
                <a:ea typeface="Consolas"/>
                <a:cs typeface="Consolas"/>
                <a:sym typeface="Consolas"/>
              </a:rPr>
              <a:t>)</a:t>
            </a:r>
            <a:endParaRPr sz="1800" dirty="0">
              <a:latin typeface="Consolas"/>
              <a:ea typeface="Consolas"/>
              <a:cs typeface="Consolas"/>
              <a:sym typeface="Consolas"/>
            </a:endParaRPr>
          </a:p>
          <a:p>
            <a:pPr marL="742950" lvl="1" indent="-500380" algn="l" rtl="0">
              <a:lnSpc>
                <a:spcPct val="100000"/>
              </a:lnSpc>
              <a:spcBef>
                <a:spcPts val="360"/>
              </a:spcBef>
              <a:spcAft>
                <a:spcPts val="0"/>
              </a:spcAft>
              <a:buClr>
                <a:srgbClr val="FF9900"/>
              </a:buClr>
              <a:buSzPts val="1400"/>
              <a:buFont typeface="Consolas"/>
              <a:buAutoNum type="arabicPeriod"/>
            </a:pPr>
            <a:r>
              <a:rPr lang="en-US" sz="1800" dirty="0">
                <a:latin typeface="Consolas"/>
                <a:ea typeface="Consolas"/>
                <a:cs typeface="Consolas"/>
                <a:sym typeface="Consolas"/>
              </a:rPr>
              <a:t>else:</a:t>
            </a:r>
            <a:endParaRPr sz="1800" dirty="0">
              <a:latin typeface="Consolas"/>
              <a:ea typeface="Consolas"/>
              <a:cs typeface="Consolas"/>
              <a:sym typeface="Consolas"/>
            </a:endParaRPr>
          </a:p>
          <a:p>
            <a:pPr marL="742950" lvl="1" indent="-500380" algn="l" rtl="0">
              <a:lnSpc>
                <a:spcPct val="100000"/>
              </a:lnSpc>
              <a:spcBef>
                <a:spcPts val="360"/>
              </a:spcBef>
              <a:spcAft>
                <a:spcPts val="0"/>
              </a:spcAft>
              <a:buClr>
                <a:srgbClr val="FF9900"/>
              </a:buClr>
              <a:buSzPts val="1400"/>
              <a:buFont typeface="Quattrocento Sans"/>
              <a:buAutoNum type="arabicPeriod"/>
            </a:pPr>
            <a:r>
              <a:rPr lang="en-US" sz="1800" dirty="0">
                <a:solidFill>
                  <a:srgbClr val="0000FF"/>
                </a:solidFill>
                <a:latin typeface="Consolas"/>
                <a:ea typeface="Consolas"/>
                <a:cs typeface="Consolas"/>
                <a:sym typeface="Consolas"/>
              </a:rPr>
              <a:t>   print</a:t>
            </a:r>
            <a:r>
              <a:rPr lang="en-US" sz="1800" dirty="0">
                <a:latin typeface="Consolas"/>
                <a:ea typeface="Consolas"/>
                <a:cs typeface="Consolas"/>
                <a:sym typeface="Consolas"/>
              </a:rPr>
              <a:t>(</a:t>
            </a:r>
            <a:r>
              <a:rPr lang="en-US" sz="1800" dirty="0">
                <a:solidFill>
                  <a:srgbClr val="FF0000"/>
                </a:solidFill>
                <a:latin typeface="Consolas"/>
                <a:ea typeface="Consolas"/>
                <a:cs typeface="Consolas"/>
                <a:sym typeface="Consolas"/>
              </a:rPr>
              <a:t>'Good choice.'</a:t>
            </a:r>
            <a:r>
              <a:rPr lang="en-US" sz="1800" dirty="0">
                <a:latin typeface="Consolas"/>
                <a:ea typeface="Consolas"/>
                <a:cs typeface="Consolas"/>
                <a:sym typeface="Consolas"/>
              </a:rPr>
              <a:t>)</a:t>
            </a:r>
            <a:endParaRPr dirty="0"/>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 example 1</a:t>
            </a:r>
            <a:endParaRPr dirty="0">
              <a:latin typeface="Segoe UI" panose="020B0502040204020203" pitchFamily="34" charset="0"/>
              <a:cs typeface="Segoe UI" panose="020B0502040204020203" pitchFamily="34" charset="0"/>
            </a:endParaRPr>
          </a:p>
        </p:txBody>
      </p:sp>
      <p:sp>
        <p:nvSpPr>
          <p:cNvPr id="458" name="Google Shape;458;p7"/>
          <p:cNvSpPr txBox="1">
            <a:spLocks noGrp="1"/>
          </p:cNvSpPr>
          <p:nvPr>
            <p:ph type="body" idx="1"/>
          </p:nvPr>
        </p:nvSpPr>
        <p:spPr>
          <a:xfrm>
            <a:off x="584200" y="1435100"/>
            <a:ext cx="11018700" cy="463716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Follow the flow of execution in the following programs and predict what will happen for each one</a:t>
            </a:r>
            <a:endParaRPr dirty="0">
              <a:latin typeface="Segoe UI" panose="020B0502040204020203" pitchFamily="34" charset="0"/>
              <a:ea typeface="Consolas"/>
              <a:cs typeface="Segoe UI" panose="020B0502040204020203" pitchFamily="34" charset="0"/>
              <a:sym typeface="Consolas"/>
            </a:endParaRPr>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a = </a:t>
            </a:r>
            <a:r>
              <a:rPr lang="en-US" dirty="0">
                <a:solidFill>
                  <a:srgbClr val="CC0099"/>
                </a:solidFill>
                <a:latin typeface="Consolas"/>
                <a:ea typeface="Consolas"/>
                <a:cs typeface="Consolas"/>
                <a:sym typeface="Consolas"/>
              </a:rPr>
              <a:t>input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"What... is your quest: "</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latin typeface="Consolas"/>
                <a:ea typeface="Consolas"/>
                <a:cs typeface="Consolas"/>
                <a:sym typeface="Consolas"/>
              </a:rPr>
              <a:t>b = </a:t>
            </a:r>
            <a:r>
              <a:rPr lang="en-US" dirty="0">
                <a:solidFill>
                  <a:srgbClr val="FF0000"/>
                </a:solidFill>
                <a:latin typeface="Consolas"/>
                <a:ea typeface="Consolas"/>
                <a:cs typeface="Consolas"/>
                <a:sym typeface="Consolas"/>
              </a:rPr>
              <a:t>“to seek the holy grail”</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if</a:t>
            </a:r>
            <a:r>
              <a:rPr lang="en-US" dirty="0">
                <a:latin typeface="Consolas"/>
                <a:ea typeface="Consolas"/>
                <a:cs typeface="Consolas"/>
                <a:sym typeface="Consolas"/>
              </a:rPr>
              <a:t> a != b:</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sz="2000" dirty="0">
                <a:solidFill>
                  <a:srgbClr val="0000FF"/>
                </a:solidFill>
                <a:latin typeface="Consolas"/>
                <a:ea typeface="Consolas"/>
                <a:cs typeface="Consolas"/>
                <a:sym typeface="Consolas"/>
              </a:rPr>
              <a:t>	  print</a:t>
            </a:r>
            <a:r>
              <a:rPr lang="en-US" sz="2000" dirty="0">
                <a:latin typeface="Consolas"/>
                <a:ea typeface="Consolas"/>
                <a:cs typeface="Consolas"/>
                <a:sym typeface="Consolas"/>
              </a:rPr>
              <a:t>(</a:t>
            </a:r>
            <a:r>
              <a:rPr lang="en-US" sz="2000" dirty="0">
                <a:solidFill>
                  <a:srgbClr val="FF0000"/>
                </a:solidFill>
                <a:latin typeface="Consolas"/>
                <a:ea typeface="Consolas"/>
                <a:cs typeface="Consolas"/>
                <a:sym typeface="Consolas"/>
              </a:rPr>
              <a:t>"Go On. Off you go"</a:t>
            </a:r>
            <a:r>
              <a:rPr lang="en-US" sz="2000"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else</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sz="2000" dirty="0">
                <a:latin typeface="Consolas"/>
                <a:ea typeface="Consolas"/>
                <a:cs typeface="Consolas"/>
                <a:sym typeface="Consolas"/>
              </a:rPr>
              <a:t>	  b = input(</a:t>
            </a:r>
            <a:r>
              <a:rPr lang="en-US" sz="2000" dirty="0">
                <a:solidFill>
                  <a:srgbClr val="FF0000"/>
                </a:solidFill>
                <a:latin typeface="Consolas"/>
                <a:ea typeface="Consolas"/>
                <a:cs typeface="Consolas"/>
                <a:sym typeface="Consolas"/>
              </a:rPr>
              <a:t>"What...is the air-speed velocity of an unladen swallow?"</a:t>
            </a:r>
            <a:r>
              <a:rPr lang="en-US" sz="2000"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   if</a:t>
            </a:r>
            <a:r>
              <a:rPr lang="en-US" dirty="0">
                <a:latin typeface="Consolas"/>
                <a:ea typeface="Consolas"/>
                <a:cs typeface="Consolas"/>
                <a:sym typeface="Consolas"/>
              </a:rPr>
              <a:t> b == "</a:t>
            </a:r>
            <a:r>
              <a:rPr lang="en-US" dirty="0">
                <a:solidFill>
                  <a:srgbClr val="FF0000"/>
                </a:solidFill>
                <a:latin typeface="Consolas"/>
                <a:ea typeface="Consolas"/>
                <a:cs typeface="Consolas"/>
                <a:sym typeface="Consolas"/>
              </a:rPr>
              <a:t>What do you mean? An African or European swallow?"</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      print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"I don't know that...AHHH [</a:t>
            </a:r>
            <a:r>
              <a:rPr lang="en-US" dirty="0" err="1">
                <a:solidFill>
                  <a:srgbClr val="FF0000"/>
                </a:solidFill>
                <a:latin typeface="Consolas"/>
                <a:ea typeface="Consolas"/>
                <a:cs typeface="Consolas"/>
                <a:sym typeface="Consolas"/>
              </a:rPr>
              <a:t>Bridgekeeper</a:t>
            </a:r>
            <a:r>
              <a:rPr lang="en-US" dirty="0">
                <a:solidFill>
                  <a:srgbClr val="FF0000"/>
                </a:solidFill>
                <a:latin typeface="Consolas"/>
                <a:ea typeface="Consolas"/>
                <a:cs typeface="Consolas"/>
                <a:sym typeface="Consolas"/>
              </a:rPr>
              <a:t> was thrown over bridge]"</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   else</a:t>
            </a:r>
            <a:r>
              <a:rPr lang="en-US" dirty="0">
                <a:latin typeface="Consolas"/>
                <a:ea typeface="Consolas"/>
                <a:cs typeface="Consolas"/>
                <a:sym typeface="Consolas"/>
              </a:rPr>
              <a:t>:</a:t>
            </a:r>
            <a:endParaRPr dirty="0"/>
          </a:p>
          <a:p>
            <a:pPr marL="742950" lvl="1" indent="-514350" algn="l" rtl="0">
              <a:lnSpc>
                <a:spcPct val="100000"/>
              </a:lnSpc>
              <a:spcBef>
                <a:spcPts val="400"/>
              </a:spcBef>
              <a:spcAft>
                <a:spcPts val="0"/>
              </a:spcAft>
              <a:buClr>
                <a:srgbClr val="FF9900"/>
              </a:buClr>
              <a:buSzPts val="1800"/>
              <a:buFont typeface="Quattrocento Sans"/>
              <a:buAutoNum type="arabicPeriod"/>
            </a:pPr>
            <a:r>
              <a:rPr lang="en-US" dirty="0">
                <a:solidFill>
                  <a:srgbClr val="0000FF"/>
                </a:solidFill>
                <a:latin typeface="Consolas"/>
                <a:ea typeface="Consolas"/>
                <a:cs typeface="Consolas"/>
                <a:sym typeface="Consolas"/>
              </a:rPr>
              <a:t>      print</a:t>
            </a:r>
            <a:r>
              <a:rPr lang="en-US" dirty="0">
                <a:latin typeface="Consolas"/>
                <a:ea typeface="Consolas"/>
                <a:cs typeface="Consolas"/>
                <a:sym typeface="Consolas"/>
              </a:rPr>
              <a:t>(</a:t>
            </a:r>
            <a:r>
              <a:rPr lang="en-US" dirty="0">
                <a:solidFill>
                  <a:srgbClr val="FF0000"/>
                </a:solidFill>
                <a:latin typeface="Consolas"/>
                <a:ea typeface="Consolas"/>
                <a:cs typeface="Consolas"/>
                <a:sym typeface="Consolas"/>
              </a:rPr>
              <a:t>"[you were thrown over bridge]"</a:t>
            </a:r>
            <a:endParaRPr sz="24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 example 2</a:t>
            </a:r>
            <a:endParaRPr dirty="0">
              <a:latin typeface="Segoe UI" panose="020B0502040204020203" pitchFamily="34" charset="0"/>
              <a:cs typeface="Segoe UI" panose="020B0502040204020203" pitchFamily="34" charset="0"/>
            </a:endParaRPr>
          </a:p>
        </p:txBody>
      </p:sp>
      <p:sp>
        <p:nvSpPr>
          <p:cNvPr id="465" name="Google Shape;465;p8"/>
          <p:cNvSpPr txBox="1">
            <a:spLocks noGrp="1"/>
          </p:cNvSpPr>
          <p:nvPr>
            <p:ph type="body" idx="1"/>
          </p:nvPr>
        </p:nvSpPr>
        <p:spPr>
          <a:xfrm>
            <a:off x="588263" y="1012031"/>
            <a:ext cx="11018700" cy="5515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Follow the flow of execution in the following programs and predict what will happen for each one</a:t>
            </a:r>
            <a:endParaRPr dirty="0">
              <a:latin typeface="Segoe UI" panose="020B0502040204020203" pitchFamily="34" charset="0"/>
              <a:ea typeface="Consolas"/>
              <a:cs typeface="Segoe UI" panose="020B0502040204020203" pitchFamily="34" charset="0"/>
              <a:sym typeface="Consolas"/>
            </a:endParaRPr>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CC0099"/>
                </a:solidFill>
                <a:latin typeface="Consolas"/>
                <a:ea typeface="Consolas"/>
                <a:cs typeface="Consolas"/>
                <a:sym typeface="Consolas"/>
              </a:rPr>
              <a:t>input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"What is your favorite color"</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'blue’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a:t>
            </a:r>
            <a:r>
              <a:rPr lang="en-US" sz="1400" dirty="0" err="1">
                <a:solidFill>
                  <a:srgbClr val="FF0000"/>
                </a:solidFill>
                <a:latin typeface="Consolas"/>
                <a:ea typeface="Consolas"/>
                <a:cs typeface="Consolas"/>
                <a:sym typeface="Consolas"/>
              </a:rPr>
              <a:t>Blueskadoo</a:t>
            </a:r>
            <a:r>
              <a:rPr lang="en-US" sz="1400" dirty="0">
                <a:solidFill>
                  <a:srgbClr val="FF0000"/>
                </a:solidFill>
                <a:latin typeface="Consolas"/>
                <a:ea typeface="Consolas"/>
                <a:cs typeface="Consolas"/>
                <a:sym typeface="Consolas"/>
              </a:rPr>
              <a:t>"</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"red"</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"Roses are red!"</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"yellow"</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"Mellow Yellow"</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"green"</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"Green Machine"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"orange"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"Orange you glad I didn't say banana."</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"black"</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"I see a red door and I want it painted black"</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"purple"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"And we'll never be </a:t>
            </a:r>
            <a:r>
              <a:rPr lang="en-US" sz="1400" dirty="0" err="1">
                <a:solidFill>
                  <a:srgbClr val="FF0000"/>
                </a:solidFill>
                <a:latin typeface="Consolas"/>
                <a:ea typeface="Consolas"/>
                <a:cs typeface="Consolas"/>
                <a:sym typeface="Consolas"/>
              </a:rPr>
              <a:t>royalllssss</a:t>
            </a:r>
            <a:r>
              <a:rPr lang="en-US" sz="1400" dirty="0">
                <a:solidFill>
                  <a:srgbClr val="FF0000"/>
                </a:solidFill>
                <a:latin typeface="Consolas"/>
                <a:ea typeface="Consolas"/>
                <a:cs typeface="Consolas"/>
                <a:sym typeface="Consolas"/>
              </a:rPr>
              <a:t>"</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err="1">
                <a:solidFill>
                  <a:srgbClr val="0000FF"/>
                </a:solidFill>
                <a:latin typeface="Consolas"/>
                <a:ea typeface="Consolas"/>
                <a:cs typeface="Consolas"/>
                <a:sym typeface="Consolas"/>
              </a:rPr>
              <a:t>elif</a:t>
            </a:r>
            <a:r>
              <a:rPr lang="en-US" sz="1400" dirty="0">
                <a:latin typeface="Consolas"/>
                <a:ea typeface="Consolas"/>
                <a:cs typeface="Consolas"/>
                <a:sym typeface="Consolas"/>
              </a:rPr>
              <a:t> </a:t>
            </a:r>
            <a:r>
              <a:rPr lang="en-US" sz="1400" dirty="0" err="1">
                <a:latin typeface="Consolas"/>
                <a:ea typeface="Consolas"/>
                <a:cs typeface="Consolas"/>
                <a:sym typeface="Consolas"/>
              </a:rPr>
              <a:t>user_input</a:t>
            </a:r>
            <a:r>
              <a:rPr lang="en-US" sz="1400" dirty="0">
                <a:latin typeface="Consolas"/>
                <a:ea typeface="Consolas"/>
                <a:cs typeface="Consolas"/>
                <a:sym typeface="Consolas"/>
              </a:rPr>
              <a:t> == </a:t>
            </a:r>
            <a:r>
              <a:rPr lang="en-US" sz="1400" dirty="0">
                <a:solidFill>
                  <a:srgbClr val="FF0000"/>
                </a:solidFill>
                <a:latin typeface="Consolas"/>
                <a:ea typeface="Consolas"/>
                <a:cs typeface="Consolas"/>
                <a:sym typeface="Consolas"/>
              </a:rPr>
              <a:t>"pink"</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"Pinky- and the Brain"</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else</a:t>
            </a:r>
            <a:r>
              <a:rPr lang="en-US" sz="1400" dirty="0">
                <a:latin typeface="Consolas"/>
                <a:ea typeface="Consolas"/>
                <a:cs typeface="Consolas"/>
                <a:sym typeface="Consolas"/>
              </a:rPr>
              <a:t>:</a:t>
            </a:r>
            <a:endParaRPr dirty="0"/>
          </a:p>
          <a:p>
            <a:pPr marL="342900" lvl="0" indent="-342900" algn="l" rtl="0">
              <a:lnSpc>
                <a:spcPct val="100000"/>
              </a:lnSpc>
              <a:spcBef>
                <a:spcPts val="280"/>
              </a:spcBef>
              <a:spcAft>
                <a:spcPts val="0"/>
              </a:spcAft>
              <a:buClr>
                <a:srgbClr val="FF6600"/>
              </a:buClr>
              <a:buSzPts val="1260"/>
              <a:buFont typeface="Quattrocento Sans"/>
              <a:buAutoNum type="arabicPeriod"/>
            </a:pPr>
            <a:r>
              <a:rPr lang="en-US" sz="1400" dirty="0">
                <a:solidFill>
                  <a:srgbClr val="0000FF"/>
                </a:solidFill>
                <a:latin typeface="Consolas"/>
                <a:ea typeface="Consolas"/>
                <a:cs typeface="Consolas"/>
                <a:sym typeface="Consolas"/>
              </a:rPr>
              <a:t>   print</a:t>
            </a:r>
            <a:r>
              <a:rPr lang="en-US" sz="1400" dirty="0">
                <a:latin typeface="Consolas"/>
                <a:ea typeface="Consolas"/>
                <a:cs typeface="Consolas"/>
                <a:sym typeface="Consolas"/>
              </a:rPr>
              <a:t>(</a:t>
            </a:r>
            <a:r>
              <a:rPr lang="en-US" sz="1400" dirty="0">
                <a:solidFill>
                  <a:srgbClr val="FF0000"/>
                </a:solidFill>
                <a:latin typeface="Consolas"/>
                <a:ea typeface="Consolas"/>
                <a:cs typeface="Consolas"/>
                <a:sym typeface="Consolas"/>
              </a:rPr>
              <a:t>"I don't recognize that color. Is it even...??"</a:t>
            </a:r>
            <a:r>
              <a:rPr lang="en-US" sz="1400" dirty="0">
                <a:latin typeface="Consolas"/>
                <a:ea typeface="Consolas"/>
                <a:cs typeface="Consolas"/>
                <a:sym typeface="Consolas"/>
              </a:rPr>
              <a:t>)</a:t>
            </a:r>
            <a:endParaRPr dirty="0"/>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980</Words>
  <Application>Microsoft Office PowerPoint</Application>
  <PresentationFormat>Widescreen</PresentationFormat>
  <Paragraphs>129</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Consolas</vt:lpstr>
      <vt:lpstr>Segoe UI</vt:lpstr>
      <vt:lpstr>Quattrocento Sans</vt:lpstr>
      <vt:lpstr>Calibri</vt:lpstr>
      <vt:lpstr>Noto Sans Symbols</vt:lpstr>
      <vt:lpstr>Microsoft Philanthropies TEALS</vt:lpstr>
      <vt:lpstr>Microsoft Philanthropies TEALS</vt:lpstr>
      <vt:lpstr>Lesson 2.03: conditionals </vt:lpstr>
      <vt:lpstr>Conditionals </vt:lpstr>
      <vt:lpstr>Today’s plan </vt:lpstr>
      <vt:lpstr>Do now </vt:lpstr>
      <vt:lpstr>Lesson 2.03 part 1</vt:lpstr>
      <vt:lpstr>Lesson 2.03 part 2 </vt:lpstr>
      <vt:lpstr>Lesson 2.03 part 3 </vt:lpstr>
      <vt:lpstr>Lab – example 1</vt:lpstr>
      <vt:lpstr>Lab – example 2</vt:lpstr>
      <vt:lpstr>Lab 2.03 - triangle</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2.03: Conditionals </dc:title>
  <cp:lastModifiedBy>Andrew Spiece</cp:lastModifiedBy>
  <cp:revision>12</cp:revision>
  <dcterms:created xsi:type="dcterms:W3CDTF">2019-12-20T16:58:14Z</dcterms:created>
  <dcterms:modified xsi:type="dcterms:W3CDTF">2021-03-03T17:09:23Z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27AE9A9F-1517-4202-82FA-259B4E2F73E9</vt:lpwstr>
  </property>
  <property fmtid="{D5CDD505-2E9C-101B-9397-08002B2CF9AE}" pid="4" name="ArticulatePath">
    <vt:lpwstr>Intro Python 2.03 TEALS</vt:lpwstr>
  </property>
</Properties>
</file>