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onsolas" panose="020B0609020204030204" pitchFamily="49" charset="0"/>
      <p:regular r:id="rId20"/>
      <p:bold r:id="rId21"/>
      <p:italic r:id="rId22"/>
      <p:boldItalic r:id="rId23"/>
    </p:embeddedFont>
    <p:embeddedFont>
      <p:font typeface="Quattrocento Sans" panose="020B0604020202020204" charset="0"/>
      <p:regular r:id="rId24"/>
      <p:bold r:id="rId25"/>
      <p:italic r:id="rId26"/>
      <p:boldItalic r:id="rId27"/>
    </p:embeddedFont>
    <p:embeddedFont>
      <p:font typeface="Segoe UI" panose="020B0502040204020203" pitchFamily="34" charset="0"/>
      <p:regular r:id="rId28"/>
      <p:bold r:id="rId29"/>
      <p:italic r:id="rId30"/>
      <p:boldItalic r:id="rId31"/>
    </p:embeddedFont>
  </p:embeddedFontLst>
  <p:custDataLst>
    <p:tags r:id="rId3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6JxfCBcC89OPVjVUVGzpDRBkJ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8" d="100"/>
          <a:sy n="108" d="100"/>
        </p:scale>
        <p:origin x="402"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406" name="Google Shape;406;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1/25/2021 2:58 PM</a:t>
            </a:r>
            <a:endParaRPr/>
          </a:p>
        </p:txBody>
      </p:sp>
      <p:sp>
        <p:nvSpPr>
          <p:cNvPr id="407" name="Google Shape;4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8" name="Google Shape;4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Example 3 and Example 6 are </a:t>
            </a:r>
            <a:r>
              <a:rPr lang="en-US" b="1" dirty="0"/>
              <a:t>not</a:t>
            </a:r>
            <a:r>
              <a:rPr lang="en-US" dirty="0"/>
              <a:t> standard Python -- they will produce unexpected results.</a:t>
            </a:r>
            <a:br>
              <a:rPr lang="en-US" dirty="0"/>
            </a:br>
            <a:br>
              <a:rPr lang="en-US" dirty="0"/>
            </a:br>
            <a:r>
              <a:rPr lang="en-US" dirty="0"/>
              <a:t>The idea here is that </a:t>
            </a:r>
            <a:r>
              <a:rPr lang="en-US" b="1" dirty="0"/>
              <a:t>.remove()</a:t>
            </a:r>
            <a:r>
              <a:rPr lang="en-US" dirty="0"/>
              <a:t> and </a:t>
            </a:r>
            <a:r>
              <a:rPr lang="en-US" b="1" dirty="0"/>
              <a:t>.append()</a:t>
            </a:r>
            <a:r>
              <a:rPr lang="en-US" b="0" dirty="0"/>
              <a:t> do not return a value that can be assigned to </a:t>
            </a:r>
            <a:r>
              <a:rPr lang="en-US" b="0" dirty="0" err="1"/>
              <a:t>b_list</a:t>
            </a:r>
            <a:r>
              <a:rPr lang="en-US" b="0" dirty="0"/>
              <a:t>.</a:t>
            </a:r>
            <a:br>
              <a:rPr lang="en-US" b="0" dirty="0"/>
            </a:br>
            <a:r>
              <a:rPr lang="en-US" b="0" dirty="0"/>
              <a:t>These two methods operate directly on the original list.</a:t>
            </a:r>
            <a:br>
              <a:rPr lang="en-US" b="0" dirty="0"/>
            </a:br>
            <a:r>
              <a:rPr lang="en-US" b="0" dirty="0"/>
              <a:t>This means that it's not correct to attempt to assign .remove() and .append() results to separate variables as shown here.</a:t>
            </a:r>
          </a:p>
          <a:p>
            <a:pPr marL="0" lvl="0" indent="0" algn="l" rtl="0">
              <a:spcBef>
                <a:spcPts val="0"/>
              </a:spcBef>
              <a:spcAft>
                <a:spcPts val="0"/>
              </a:spcAft>
              <a:buNone/>
            </a:pPr>
            <a:r>
              <a:rPr lang="en-US" b="0" dirty="0"/>
              <a:t>Normally line 2 should be just</a:t>
            </a:r>
            <a:br>
              <a:rPr lang="en-US" b="0" dirty="0"/>
            </a:br>
            <a:br>
              <a:rPr lang="en-US" b="0" dirty="0"/>
            </a:br>
            <a:r>
              <a:rPr lang="en-US" b="1" dirty="0" err="1"/>
              <a:t>a_list.remove</a:t>
            </a:r>
            <a:r>
              <a:rPr lang="en-US" b="1" dirty="0"/>
              <a:t>('b')</a:t>
            </a:r>
            <a:br>
              <a:rPr lang="en-US" b="1" dirty="0"/>
            </a:br>
            <a:br>
              <a:rPr lang="en-US" b="0" dirty="0"/>
            </a:br>
            <a:r>
              <a:rPr lang="en-US" b="0" dirty="0"/>
              <a:t>and</a:t>
            </a:r>
            <a:br>
              <a:rPr lang="en-US" b="0" dirty="0"/>
            </a:br>
            <a:br>
              <a:rPr lang="en-US" b="0" dirty="0"/>
            </a:br>
            <a:r>
              <a:rPr lang="en-US" b="1" dirty="0" err="1"/>
              <a:t>a_list.append</a:t>
            </a:r>
            <a:r>
              <a:rPr lang="en-US" b="1" dirty="0"/>
              <a:t>('f')</a:t>
            </a:r>
          </a:p>
          <a:p>
            <a:pPr marL="0" lvl="0" indent="0" algn="l" rtl="0">
              <a:spcBef>
                <a:spcPts val="0"/>
              </a:spcBef>
              <a:spcAft>
                <a:spcPts val="0"/>
              </a:spcAft>
              <a:buNone/>
            </a:pPr>
            <a:br>
              <a:rPr lang="en-US" b="0" dirty="0"/>
            </a:br>
            <a:r>
              <a:rPr lang="en-US" b="0" dirty="0"/>
              <a:t>They operate directly on </a:t>
            </a:r>
            <a:endParaRPr b="1" dirty="0"/>
          </a:p>
        </p:txBody>
      </p:sp>
      <p:sp>
        <p:nvSpPr>
          <p:cNvPr id="469" name="Google Shape;4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0" name="Google Shape;44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 like to go over the difference between the two numbers, so 2 – 1 = 1, so only one item will be returned </a:t>
            </a:r>
            <a:endParaRPr/>
          </a:p>
          <a:p>
            <a:pPr marL="0" lvl="0" indent="0" algn="l" rtl="0">
              <a:spcBef>
                <a:spcPts val="0"/>
              </a:spcBef>
              <a:spcAft>
                <a:spcPts val="0"/>
              </a:spcAft>
              <a:buNone/>
            </a:pPr>
            <a:endParaRPr/>
          </a:p>
          <a:p>
            <a:pPr marL="0" lvl="0" indent="0" algn="l" rtl="0">
              <a:spcBef>
                <a:spcPts val="0"/>
              </a:spcBef>
              <a:spcAft>
                <a:spcPts val="0"/>
              </a:spcAft>
              <a:buNone/>
            </a:pPr>
            <a:r>
              <a:rPr lang="en-US"/>
              <a:t>Go over the in operation, do an example with the students using and then have them do one on their own</a:t>
            </a:r>
            <a:endParaRPr/>
          </a:p>
          <a:p>
            <a:pPr marL="0" lvl="0" indent="0" algn="l" rtl="0">
              <a:spcBef>
                <a:spcPts val="0"/>
              </a:spcBef>
              <a:spcAft>
                <a:spcPts val="0"/>
              </a:spcAft>
              <a:buNone/>
            </a:pPr>
            <a:endParaRPr/>
          </a:p>
          <a:p>
            <a:pPr marL="0" lvl="0" indent="0" algn="l" rtl="0">
              <a:spcBef>
                <a:spcPts val="0"/>
              </a:spcBef>
              <a:spcAft>
                <a:spcPts val="0"/>
              </a:spcAft>
              <a:buNone/>
            </a:pPr>
            <a:r>
              <a:rPr lang="en-US"/>
              <a:t>Together create a tic-tac-toe board with students in class</a:t>
            </a:r>
            <a:endParaRPr/>
          </a:p>
        </p:txBody>
      </p:sp>
      <p:sp>
        <p:nvSpPr>
          <p:cNvPr id="462" name="Google Shape;46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6"/>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6"/>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7" name="Google Shape;57;p24"/>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8"/>
        <p:cNvGrpSpPr/>
        <p:nvPr/>
      </p:nvGrpSpPr>
      <p:grpSpPr>
        <a:xfrm>
          <a:off x="0" y="0"/>
          <a:ext cx="0" cy="0"/>
          <a:chOff x="0" y="0"/>
          <a:chExt cx="0" cy="0"/>
        </a:xfrm>
      </p:grpSpPr>
      <p:sp>
        <p:nvSpPr>
          <p:cNvPr id="59" name="Google Shape;59;p2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60"/>
        <p:cNvGrpSpPr/>
        <p:nvPr/>
      </p:nvGrpSpPr>
      <p:grpSpPr>
        <a:xfrm>
          <a:off x="0" y="0"/>
          <a:ext cx="0" cy="0"/>
          <a:chOff x="0" y="0"/>
          <a:chExt cx="0" cy="0"/>
        </a:xfrm>
      </p:grpSpPr>
      <p:sp>
        <p:nvSpPr>
          <p:cNvPr id="61" name="Google Shape;61;p26"/>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62" name="Google Shape;62;p26"/>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63" name="Google Shape;63;p26"/>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64" name="Google Shape;64;p26"/>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5" name="Google Shape;65;p26"/>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6" name="Google Shape;66;p26"/>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7" name="Google Shape;67;p26"/>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8" name="Google Shape;68;p26"/>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26"/>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70" name="Google Shape;70;p26"/>
          <p:cNvGrpSpPr/>
          <p:nvPr/>
        </p:nvGrpSpPr>
        <p:grpSpPr>
          <a:xfrm>
            <a:off x="7407275" y="1447800"/>
            <a:ext cx="599440" cy="4724400"/>
            <a:chOff x="7406640" y="1447800"/>
            <a:chExt cx="599440" cy="4724400"/>
          </a:xfrm>
        </p:grpSpPr>
        <p:cxnSp>
          <p:nvCxnSpPr>
            <p:cNvPr id="71" name="Google Shape;71;p26"/>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72" name="Google Shape;72;p26"/>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73" name="Google Shape;73;p26"/>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74" name="Google Shape;74;p26"/>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5" name="Google Shape;75;p26"/>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6" name="Google Shape;76;p26"/>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6"/>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8" name="Google Shape;78;p26"/>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9" name="Google Shape;79;p26"/>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80"/>
        <p:cNvGrpSpPr/>
        <p:nvPr/>
      </p:nvGrpSpPr>
      <p:grpSpPr>
        <a:xfrm>
          <a:off x="0" y="0"/>
          <a:ext cx="0" cy="0"/>
          <a:chOff x="0" y="0"/>
          <a:chExt cx="0" cy="0"/>
        </a:xfrm>
      </p:grpSpPr>
      <p:sp>
        <p:nvSpPr>
          <p:cNvPr id="81" name="Google Shape;81;p27"/>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2" name="Google Shape;82;p27"/>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3" name="Google Shape;83;p27"/>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4" name="Google Shape;84;p27"/>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5" name="Google Shape;85;p27"/>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6" name="Google Shape;86;p27"/>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7" name="Google Shape;87;p27"/>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8" name="Google Shape;88;p27"/>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9" name="Google Shape;89;p27"/>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90" name="Google Shape;90;p27"/>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91" name="Google Shape;91;p27"/>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2" name="Google Shape;92;p27"/>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3" name="Google Shape;93;p27"/>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4" name="Google Shape;94;p27"/>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5"/>
        <p:cNvGrpSpPr/>
        <p:nvPr/>
      </p:nvGrpSpPr>
      <p:grpSpPr>
        <a:xfrm>
          <a:off x="0" y="0"/>
          <a:ext cx="0" cy="0"/>
          <a:chOff x="0" y="0"/>
          <a:chExt cx="0" cy="0"/>
        </a:xfrm>
      </p:grpSpPr>
      <p:sp>
        <p:nvSpPr>
          <p:cNvPr id="96" name="Google Shape;96;p28"/>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7" name="Google Shape;97;p28"/>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8" name="Google Shape;98;p28"/>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9" name="Google Shape;99;p28"/>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00" name="Google Shape;100;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01" name="Google Shape;101;p28"/>
          <p:cNvGrpSpPr/>
          <p:nvPr/>
        </p:nvGrpSpPr>
        <p:grpSpPr>
          <a:xfrm>
            <a:off x="1" y="3228301"/>
            <a:ext cx="3962400" cy="2367280"/>
            <a:chOff x="3444239" y="3274021"/>
            <a:chExt cx="518161" cy="2367280"/>
          </a:xfrm>
        </p:grpSpPr>
        <p:cxnSp>
          <p:nvCxnSpPr>
            <p:cNvPr id="102" name="Google Shape;102;p28"/>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3" name="Google Shape;103;p28"/>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104" name="Google Shape;104;p28"/>
          <p:cNvGrpSpPr/>
          <p:nvPr/>
        </p:nvGrpSpPr>
        <p:grpSpPr>
          <a:xfrm>
            <a:off x="8188962" y="3228301"/>
            <a:ext cx="4003041" cy="2367280"/>
            <a:chOff x="8188959" y="3274021"/>
            <a:chExt cx="518161" cy="2367280"/>
          </a:xfrm>
        </p:grpSpPr>
        <p:cxnSp>
          <p:nvCxnSpPr>
            <p:cNvPr id="105" name="Google Shape;105;p28"/>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6" name="Google Shape;106;p28"/>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7" name="Google Shape;107;p28"/>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8" name="Google Shape;108;p28"/>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9" name="Google Shape;109;p28"/>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0" name="Google Shape;110;p28"/>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8"/>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2" name="Google Shape;112;p28"/>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3" name="Google Shape;113;p28"/>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14" name="Google Shape;114;p28"/>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5"/>
        <p:cNvGrpSpPr/>
        <p:nvPr/>
      </p:nvGrpSpPr>
      <p:grpSpPr>
        <a:xfrm>
          <a:off x="0" y="0"/>
          <a:ext cx="0" cy="0"/>
          <a:chOff x="0" y="0"/>
          <a:chExt cx="0" cy="0"/>
        </a:xfrm>
      </p:grpSpPr>
      <p:sp>
        <p:nvSpPr>
          <p:cNvPr id="116" name="Google Shape;116;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29"/>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9"/>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9" name="Google Shape;119;p29"/>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0" name="Google Shape;120;p29"/>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1" name="Google Shape;121;p29"/>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2" name="Google Shape;122;p29"/>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23" name="Google Shape;123;p29"/>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9"/>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9"/>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9"/>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9"/>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8" name="Google Shape;128;p29"/>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9" name="Google Shape;129;p29"/>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9"/>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9"/>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9"/>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33"/>
        <p:cNvGrpSpPr/>
        <p:nvPr/>
      </p:nvGrpSpPr>
      <p:grpSpPr>
        <a:xfrm>
          <a:off x="0" y="0"/>
          <a:ext cx="0" cy="0"/>
          <a:chOff x="0" y="0"/>
          <a:chExt cx="0" cy="0"/>
        </a:xfrm>
      </p:grpSpPr>
      <p:sp>
        <p:nvSpPr>
          <p:cNvPr id="134" name="Google Shape;134;p30"/>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5" name="Google Shape;135;p30"/>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6" name="Google Shape;136;p30"/>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7" name="Google Shape;137;p30"/>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8" name="Google Shape;138;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9" name="Google Shape;139;p30"/>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0" name="Google Shape;140;p30"/>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1" name="Google Shape;141;p30"/>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42" name="Google Shape;142;p30"/>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43" name="Google Shape;143;p30"/>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30"/>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30"/>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30"/>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7"/>
        <p:cNvGrpSpPr/>
        <p:nvPr/>
      </p:nvGrpSpPr>
      <p:grpSpPr>
        <a:xfrm>
          <a:off x="0" y="0"/>
          <a:ext cx="0" cy="0"/>
          <a:chOff x="0" y="0"/>
          <a:chExt cx="0" cy="0"/>
        </a:xfrm>
      </p:grpSpPr>
      <p:sp>
        <p:nvSpPr>
          <p:cNvPr id="148" name="Google Shape;148;p31"/>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9" name="Google Shape;149;p31"/>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0" name="Google Shape;150;p31"/>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1" name="Google Shape;151;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31"/>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3" name="Google Shape;153;p31"/>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4" name="Google Shape;154;p31"/>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5" name="Google Shape;155;p31"/>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6" name="Google Shape;156;p31"/>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7" name="Google Shape;157;p31"/>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8" name="Google Shape;158;p31"/>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9" name="Google Shape;159;p31"/>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60" name="Google Shape;160;p31"/>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61" name="Google Shape;161;p31"/>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2" name="Google Shape;162;p31"/>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3" name="Google Shape;163;p31"/>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64"/>
        <p:cNvGrpSpPr/>
        <p:nvPr/>
      </p:nvGrpSpPr>
      <p:grpSpPr>
        <a:xfrm>
          <a:off x="0" y="0"/>
          <a:ext cx="0" cy="0"/>
          <a:chOff x="0" y="0"/>
          <a:chExt cx="0" cy="0"/>
        </a:xfrm>
      </p:grpSpPr>
      <p:sp>
        <p:nvSpPr>
          <p:cNvPr id="165" name="Google Shape;165;p32"/>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7" name="Google Shape;167;p32"/>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8" name="Google Shape;168;p32"/>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9"/>
        <p:cNvGrpSpPr/>
        <p:nvPr/>
      </p:nvGrpSpPr>
      <p:grpSpPr>
        <a:xfrm>
          <a:off x="0" y="0"/>
          <a:ext cx="0" cy="0"/>
          <a:chOff x="0" y="0"/>
          <a:chExt cx="0" cy="0"/>
        </a:xfrm>
      </p:grpSpPr>
      <p:sp>
        <p:nvSpPr>
          <p:cNvPr id="170" name="Google Shape;170;p33"/>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1" name="Google Shape;171;p3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2" name="Google Shape;172;p33"/>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3" name="Google Shape;173;p33"/>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4" name="Google Shape;174;p33"/>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5" name="Google Shape;175;p33"/>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7"/>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6"/>
        <p:cNvGrpSpPr/>
        <p:nvPr/>
      </p:nvGrpSpPr>
      <p:grpSpPr>
        <a:xfrm>
          <a:off x="0" y="0"/>
          <a:ext cx="0" cy="0"/>
          <a:chOff x="0" y="0"/>
          <a:chExt cx="0" cy="0"/>
        </a:xfrm>
      </p:grpSpPr>
      <p:sp>
        <p:nvSpPr>
          <p:cNvPr id="177" name="Google Shape;177;p3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34"/>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9" name="Google Shape;179;p34"/>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0" name="Google Shape;180;p34"/>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1" name="Google Shape;181;p34"/>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82" name="Google Shape;182;p34"/>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3" name="Google Shape;183;p34"/>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84" name="Google Shape;184;p34"/>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5" name="Google Shape;185;p34"/>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6" name="Google Shape;186;p34"/>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34"/>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4"/>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4"/>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5"/>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3" name="Google Shape;193;p35"/>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4" name="Google Shape;194;p35"/>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5" name="Google Shape;195;p35"/>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6" name="Google Shape;196;p35"/>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7" name="Google Shape;197;p35"/>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8" name="Google Shape;198;p35"/>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9" name="Google Shape;199;p35"/>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0" name="Google Shape;200;p35"/>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1" name="Google Shape;201;p35"/>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02" name="Google Shape;202;p35"/>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3" name="Google Shape;203;p35"/>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4" name="Google Shape;204;p35"/>
          <p:cNvGrpSpPr/>
          <p:nvPr/>
        </p:nvGrpSpPr>
        <p:grpSpPr>
          <a:xfrm>
            <a:off x="588262" y="4059104"/>
            <a:ext cx="562936" cy="1051917"/>
            <a:chOff x="588262" y="4109720"/>
            <a:chExt cx="562936" cy="1051917"/>
          </a:xfrm>
        </p:grpSpPr>
        <p:sp>
          <p:nvSpPr>
            <p:cNvPr id="205" name="Google Shape;205;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6" name="Google Shape;206;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7" name="Google Shape;207;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8" name="Google Shape;208;p35"/>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9" name="Google Shape;209;p35"/>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0" name="Google Shape;210;p35"/>
          <p:cNvGrpSpPr/>
          <p:nvPr/>
        </p:nvGrpSpPr>
        <p:grpSpPr>
          <a:xfrm>
            <a:off x="2843727" y="4059104"/>
            <a:ext cx="562936" cy="1051917"/>
            <a:chOff x="588262" y="4109720"/>
            <a:chExt cx="562936" cy="1051917"/>
          </a:xfrm>
        </p:grpSpPr>
        <p:sp>
          <p:nvSpPr>
            <p:cNvPr id="211" name="Google Shape;211;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2" name="Google Shape;212;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3" name="Google Shape;213;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4" name="Google Shape;214;p35"/>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35"/>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6" name="Google Shape;216;p35"/>
          <p:cNvGrpSpPr/>
          <p:nvPr/>
        </p:nvGrpSpPr>
        <p:grpSpPr>
          <a:xfrm>
            <a:off x="5099192" y="4059104"/>
            <a:ext cx="562936" cy="1051917"/>
            <a:chOff x="588262" y="4109720"/>
            <a:chExt cx="562936" cy="1051917"/>
          </a:xfrm>
        </p:grpSpPr>
        <p:sp>
          <p:nvSpPr>
            <p:cNvPr id="217" name="Google Shape;217;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8" name="Google Shape;218;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9" name="Google Shape;219;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0" name="Google Shape;220;p35"/>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1" name="Google Shape;221;p35"/>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2" name="Google Shape;222;p35"/>
          <p:cNvGrpSpPr/>
          <p:nvPr/>
        </p:nvGrpSpPr>
        <p:grpSpPr>
          <a:xfrm>
            <a:off x="7354657" y="4059104"/>
            <a:ext cx="562936" cy="1051917"/>
            <a:chOff x="588262" y="4109720"/>
            <a:chExt cx="562936" cy="1051917"/>
          </a:xfrm>
        </p:grpSpPr>
        <p:sp>
          <p:nvSpPr>
            <p:cNvPr id="223" name="Google Shape;223;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4" name="Google Shape;224;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5" name="Google Shape;225;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6" name="Google Shape;226;p35"/>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7" name="Google Shape;227;p35"/>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8" name="Google Shape;228;p35"/>
          <p:cNvGrpSpPr/>
          <p:nvPr/>
        </p:nvGrpSpPr>
        <p:grpSpPr>
          <a:xfrm>
            <a:off x="9610122" y="4059104"/>
            <a:ext cx="562936" cy="1051917"/>
            <a:chOff x="588262" y="4109720"/>
            <a:chExt cx="562936" cy="1051917"/>
          </a:xfrm>
        </p:grpSpPr>
        <p:sp>
          <p:nvSpPr>
            <p:cNvPr id="229" name="Google Shape;229;p35"/>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30" name="Google Shape;230;p35"/>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31" name="Google Shape;231;p35"/>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32"/>
        <p:cNvGrpSpPr/>
        <p:nvPr/>
      </p:nvGrpSpPr>
      <p:grpSpPr>
        <a:xfrm>
          <a:off x="0" y="0"/>
          <a:ext cx="0" cy="0"/>
          <a:chOff x="0" y="0"/>
          <a:chExt cx="0" cy="0"/>
        </a:xfrm>
      </p:grpSpPr>
      <p:sp>
        <p:nvSpPr>
          <p:cNvPr id="233" name="Google Shape;233;p36"/>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6"/>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5" name="Google Shape;235;p36"/>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6" name="Google Shape;236;p36"/>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7" name="Google Shape;237;p36"/>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8" name="Google Shape;238;p36"/>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9" name="Google Shape;239;p3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0" name="Google Shape;240;p36"/>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1" name="Google Shape;241;p36"/>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2" name="Google Shape;242;p36"/>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3" name="Google Shape;243;p36"/>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4" name="Google Shape;244;p36"/>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5" name="Google Shape;245;p36"/>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6"/>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6"/>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6"/>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6"/>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36"/>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1" name="Google Shape;251;p36"/>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2" name="Google Shape;252;p36"/>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3" name="Google Shape;253;p36"/>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6"/>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7"/>
        <p:cNvGrpSpPr/>
        <p:nvPr/>
      </p:nvGrpSpPr>
      <p:grpSpPr>
        <a:xfrm>
          <a:off x="0" y="0"/>
          <a:ext cx="0" cy="0"/>
          <a:chOff x="0" y="0"/>
          <a:chExt cx="0" cy="0"/>
        </a:xfrm>
      </p:grpSpPr>
      <p:sp>
        <p:nvSpPr>
          <p:cNvPr id="258" name="Google Shape;258;p38"/>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9" name="Google Shape;259;p3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0" name="Google Shape;260;p38"/>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61"/>
        <p:cNvGrpSpPr/>
        <p:nvPr/>
      </p:nvGrpSpPr>
      <p:grpSpPr>
        <a:xfrm>
          <a:off x="0" y="0"/>
          <a:ext cx="0" cy="0"/>
          <a:chOff x="0" y="0"/>
          <a:chExt cx="0" cy="0"/>
        </a:xfrm>
      </p:grpSpPr>
      <p:sp>
        <p:nvSpPr>
          <p:cNvPr id="262" name="Google Shape;262;p3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3" name="Google Shape;263;p39"/>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64"/>
        <p:cNvGrpSpPr/>
        <p:nvPr/>
      </p:nvGrpSpPr>
      <p:grpSpPr>
        <a:xfrm>
          <a:off x="0" y="0"/>
          <a:ext cx="0" cy="0"/>
          <a:chOff x="0" y="0"/>
          <a:chExt cx="0" cy="0"/>
        </a:xfrm>
      </p:grpSpPr>
      <p:sp>
        <p:nvSpPr>
          <p:cNvPr id="265" name="Google Shape;265;p40"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6" name="Google Shape;266;p40"/>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7"/>
        <p:cNvGrpSpPr/>
        <p:nvPr/>
      </p:nvGrpSpPr>
      <p:grpSpPr>
        <a:xfrm>
          <a:off x="0" y="0"/>
          <a:ext cx="0" cy="0"/>
          <a:chOff x="0" y="0"/>
          <a:chExt cx="0" cy="0"/>
        </a:xfrm>
      </p:grpSpPr>
      <p:sp>
        <p:nvSpPr>
          <p:cNvPr id="268" name="Google Shape;268;p41"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9" name="Google Shape;269;p41"/>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70"/>
        <p:cNvGrpSpPr/>
        <p:nvPr/>
      </p:nvGrpSpPr>
      <p:grpSpPr>
        <a:xfrm>
          <a:off x="0" y="0"/>
          <a:ext cx="0" cy="0"/>
          <a:chOff x="0" y="0"/>
          <a:chExt cx="0" cy="0"/>
        </a:xfrm>
      </p:grpSpPr>
      <p:sp>
        <p:nvSpPr>
          <p:cNvPr id="271" name="Google Shape;271;p42"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2" name="Google Shape;272;p42"/>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73"/>
        <p:cNvGrpSpPr/>
        <p:nvPr/>
      </p:nvGrpSpPr>
      <p:grpSpPr>
        <a:xfrm>
          <a:off x="0" y="0"/>
          <a:ext cx="0" cy="0"/>
          <a:chOff x="0" y="0"/>
          <a:chExt cx="0" cy="0"/>
        </a:xfrm>
      </p:grpSpPr>
      <p:sp>
        <p:nvSpPr>
          <p:cNvPr id="274" name="Google Shape;274;p43"/>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5" name="Google Shape;275;p43"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6" name="Google Shape;276;p43"/>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7" name="Google Shape;277;p43"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8" name="Google Shape;278;p4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8"/>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7" name="Google Shape;27;p18"/>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28" name="Google Shape;28;p18"/>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9"/>
        <p:cNvGrpSpPr/>
        <p:nvPr/>
      </p:nvGrpSpPr>
      <p:grpSpPr>
        <a:xfrm>
          <a:off x="0" y="0"/>
          <a:ext cx="0" cy="0"/>
          <a:chOff x="0" y="0"/>
          <a:chExt cx="0" cy="0"/>
        </a:xfrm>
      </p:grpSpPr>
      <p:sp>
        <p:nvSpPr>
          <p:cNvPr id="280" name="Google Shape;280;p44"/>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1" name="Google Shape;281;p44"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2" name="Google Shape;282;p44"/>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3" name="Google Shape;283;p44"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4" name="Google Shape;284;p44"/>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5" name="Google Shape;285;p44"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6" name="Google Shape;286;p4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7"/>
        <p:cNvGrpSpPr/>
        <p:nvPr/>
      </p:nvGrpSpPr>
      <p:grpSpPr>
        <a:xfrm>
          <a:off x="0" y="0"/>
          <a:ext cx="0" cy="0"/>
          <a:chOff x="0" y="0"/>
          <a:chExt cx="0" cy="0"/>
        </a:xfrm>
      </p:grpSpPr>
      <p:sp>
        <p:nvSpPr>
          <p:cNvPr id="288" name="Google Shape;288;p45"/>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9" name="Google Shape;289;p45"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0" name="Google Shape;290;p45"/>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1" name="Google Shape;291;p45"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2" name="Google Shape;292;p45"/>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3" name="Google Shape;293;p45"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4" name="Google Shape;294;p45"/>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5"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6" name="Google Shape;296;p45"/>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7"/>
        <p:cNvGrpSpPr/>
        <p:nvPr/>
      </p:nvGrpSpPr>
      <p:grpSpPr>
        <a:xfrm>
          <a:off x="0" y="0"/>
          <a:ext cx="0" cy="0"/>
          <a:chOff x="0" y="0"/>
          <a:chExt cx="0" cy="0"/>
        </a:xfrm>
      </p:grpSpPr>
      <p:sp>
        <p:nvSpPr>
          <p:cNvPr id="298" name="Google Shape;298;p4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46"/>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0" name="Google Shape;300;p46"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7"/>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8"/>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8"/>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8"/>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9"/>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9"/>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9"/>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5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5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51"/>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51"/>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5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29"/>
        <p:cNvGrpSpPr/>
        <p:nvPr/>
      </p:nvGrpSpPr>
      <p:grpSpPr>
        <a:xfrm>
          <a:off x="0" y="0"/>
          <a:ext cx="0" cy="0"/>
          <a:chOff x="0" y="0"/>
          <a:chExt cx="0" cy="0"/>
        </a:xfrm>
      </p:grpSpPr>
      <p:pic>
        <p:nvPicPr>
          <p:cNvPr id="30" name="Google Shape;30;p19"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1" name="Google Shape;31;p19"/>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9"/>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4"/>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6"/>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6"/>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6"/>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6"/>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6"/>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6"/>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6"/>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6"/>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6"/>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6"/>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6"/>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6"/>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6"/>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6"/>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6"/>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6"/>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6"/>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6"/>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6"/>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6"/>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7"/>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7"/>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7"/>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7"/>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7"/>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8"/>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8"/>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8"/>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9"/>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9"/>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9"/>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9"/>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9"/>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9"/>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9"/>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61"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6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62"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3"/>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3"/>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7" name="Google Shape;37;p20"/>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38" name="Google Shape;38;p20"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4"/>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4"/>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4"/>
          <p:cNvGrpSpPr/>
          <p:nvPr/>
        </p:nvGrpSpPr>
        <p:grpSpPr>
          <a:xfrm>
            <a:off x="11023167" y="412549"/>
            <a:ext cx="719065" cy="153377"/>
            <a:chOff x="4846638" y="3441700"/>
            <a:chExt cx="5910262" cy="1260475"/>
          </a:xfrm>
        </p:grpSpPr>
        <p:sp>
          <p:nvSpPr>
            <p:cNvPr id="380" name="Google Shape;380;p64"/>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4"/>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4"/>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4"/>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4"/>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5"/>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5"/>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5"/>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6"/>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7"/>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7"/>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39"/>
        <p:cNvGrpSpPr/>
        <p:nvPr/>
      </p:nvGrpSpPr>
      <p:grpSpPr>
        <a:xfrm>
          <a:off x="0" y="0"/>
          <a:ext cx="0" cy="0"/>
          <a:chOff x="0" y="0"/>
          <a:chExt cx="0" cy="0"/>
        </a:xfrm>
      </p:grpSpPr>
      <p:pic>
        <p:nvPicPr>
          <p:cNvPr id="40" name="Google Shape;40;p15"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1" name="Google Shape;41;p15"/>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3"/>
        <p:cNvGrpSpPr/>
        <p:nvPr/>
      </p:nvGrpSpPr>
      <p:grpSpPr>
        <a:xfrm>
          <a:off x="0" y="0"/>
          <a:ext cx="0" cy="0"/>
          <a:chOff x="0" y="0"/>
          <a:chExt cx="0" cy="0"/>
        </a:xfrm>
      </p:grpSpPr>
      <p:pic>
        <p:nvPicPr>
          <p:cNvPr id="44" name="Google Shape;44;p21"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5" name="Google Shape;45;p2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1"/>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50"/>
        <p:cNvGrpSpPr/>
        <p:nvPr/>
      </p:nvGrpSpPr>
      <p:grpSpPr>
        <a:xfrm>
          <a:off x="0" y="0"/>
          <a:ext cx="0" cy="0"/>
          <a:chOff x="0" y="0"/>
          <a:chExt cx="0" cy="0"/>
        </a:xfrm>
      </p:grpSpPr>
      <p:sp>
        <p:nvSpPr>
          <p:cNvPr id="51" name="Google Shape;51;p2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3"/>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3" name="Google Shape;53;p23"/>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9" Type="http://schemas.openxmlformats.org/officeDocument/2006/relationships/slideLayout" Target="../slideLayouts/slideLayout30.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 Id="rId3" Type="http://schemas.openxmlformats.org/officeDocument/2006/relationships/slideLayout" Target="../slideLayouts/slideLayout4.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0" Type="http://schemas.openxmlformats.org/officeDocument/2006/relationships/slideLayout" Target="../slideLayouts/slideLayout21.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4"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3"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408"/>
        <p:cNvGrpSpPr/>
        <p:nvPr/>
      </p:nvGrpSpPr>
      <p:grpSpPr>
        <a:xfrm>
          <a:off x="0" y="0"/>
          <a:ext cx="0" cy="0"/>
          <a:chOff x="0" y="0"/>
          <a:chExt cx="0" cy="0"/>
        </a:xfrm>
      </p:grpSpPr>
      <p:sp>
        <p:nvSpPr>
          <p:cNvPr id="409" name="Google Shape;409;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dirty="0">
                <a:latin typeface="Segoe UI" panose="020B0502040204020203" pitchFamily="34" charset="0"/>
                <a:cs typeface="Segoe UI" panose="020B0502040204020203" pitchFamily="34" charset="0"/>
              </a:rPr>
              <a:t>Lesson 2.05: lists 2</a:t>
            </a:r>
            <a:endParaRPr dirty="0">
              <a:latin typeface="Segoe UI" panose="020B0502040204020203" pitchFamily="34" charset="0"/>
              <a:cs typeface="Segoe UI" panose="020B0502040204020203" pitchFamily="34" charset="0"/>
            </a:endParaRPr>
          </a:p>
        </p:txBody>
      </p:sp>
      <p:sp>
        <p:nvSpPr>
          <p:cNvPr id="410" name="Google Shape;410;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Microsoft Philanthropies TEALS Program</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Introduction to computer science</a:t>
            </a:r>
            <a:endParaRPr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chemeClr val="lt1"/>
              </a:buClr>
              <a:buSzPts val="1980"/>
              <a:buNone/>
            </a:pPr>
            <a:r>
              <a:rPr lang="en-US" dirty="0">
                <a:latin typeface="Segoe UI" panose="020B0502040204020203" pitchFamily="34" charset="0"/>
                <a:cs typeface="Segoe UI" panose="020B0502040204020203" pitchFamily="34" charset="0"/>
              </a:rPr>
              <a:t>Semester 2</a:t>
            </a:r>
            <a:endParaRPr dirty="0">
              <a:latin typeface="Segoe UI" panose="020B0502040204020203" pitchFamily="34" charset="0"/>
              <a:cs typeface="Segoe UI" panose="020B0502040204020203" pitchFamily="34" charset="0"/>
            </a:endParaRPr>
          </a:p>
        </p:txBody>
      </p:sp>
      <p:pic>
        <p:nvPicPr>
          <p:cNvPr id="411" name="Google Shape;411;p1" descr="Creative Commons Copyright. Prohibited Commercial Use. Microsoft Philanthropies TEALS Program"/>
          <p:cNvPicPr preferRelativeResize="0"/>
          <p:nvPr/>
        </p:nvPicPr>
        <p:blipFill rotWithShape="1">
          <a:blip r:embed="rId4">
            <a:alphaModFix/>
          </a:blip>
          <a:srcRect/>
          <a:stretch/>
        </p:blipFill>
        <p:spPr>
          <a:xfrm>
            <a:off x="9002536" y="6372049"/>
            <a:ext cx="3105150" cy="390525"/>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10"/>
          <p:cNvSpPr txBox="1">
            <a:spLocks noGrp="1"/>
          </p:cNvSpPr>
          <p:nvPr>
            <p:ph type="title"/>
          </p:nvPr>
        </p:nvSpPr>
        <p:spPr>
          <a:xfrm>
            <a:off x="586740" y="234263"/>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2.05 </a:t>
            </a:r>
            <a:endParaRPr dirty="0">
              <a:latin typeface="Segoe UI" panose="020B0502040204020203" pitchFamily="34" charset="0"/>
              <a:cs typeface="Segoe UI" panose="020B0502040204020203" pitchFamily="34" charset="0"/>
            </a:endParaRPr>
          </a:p>
        </p:txBody>
      </p:sp>
      <p:sp>
        <p:nvSpPr>
          <p:cNvPr id="472" name="Google Shape;472;p10"/>
          <p:cNvSpPr txBox="1">
            <a:spLocks noGrp="1"/>
          </p:cNvSpPr>
          <p:nvPr>
            <p:ph type="body" idx="1"/>
          </p:nvPr>
        </p:nvSpPr>
        <p:spPr>
          <a:xfrm>
            <a:off x="586740" y="762254"/>
            <a:ext cx="11328905"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dirty="0">
                <a:latin typeface="Segoe UI" panose="020B0502040204020203" pitchFamily="34" charset="0"/>
                <a:cs typeface="Segoe UI" panose="020B0502040204020203" pitchFamily="34" charset="0"/>
              </a:rPr>
              <a:t>Follow the flow of execution in the following programs.  For each one, predict what will happen in your notebook.  Some examples may not show the correct syntax!</a:t>
            </a:r>
            <a:endParaRPr dirty="0">
              <a:latin typeface="Segoe UI" panose="020B0502040204020203" pitchFamily="34" charset="0"/>
              <a:ea typeface="Consolas"/>
              <a:cs typeface="Segoe UI" panose="020B0502040204020203" pitchFamily="34" charset="0"/>
              <a:sym typeface="Consolas"/>
            </a:endParaRPr>
          </a:p>
        </p:txBody>
      </p:sp>
      <p:sp>
        <p:nvSpPr>
          <p:cNvPr id="473" name="Google Shape;473;p10"/>
          <p:cNvSpPr/>
          <p:nvPr/>
        </p:nvSpPr>
        <p:spPr>
          <a:xfrm>
            <a:off x="664499" y="3819925"/>
            <a:ext cx="5618100" cy="6462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008575"/>
                </a:solidFill>
                <a:latin typeface="Consolas"/>
                <a:ea typeface="Consolas"/>
                <a:cs typeface="Consolas"/>
                <a:sym typeface="Consolas"/>
              </a:rPr>
              <a:t>1</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7030A0"/>
                </a:solidFill>
                <a:latin typeface="Consolas"/>
                <a:ea typeface="Consolas"/>
                <a:cs typeface="Consolas"/>
                <a:sym typeface="Consolas"/>
              </a:rPr>
              <a:t>len</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a:solidFill>
                  <a:srgbClr val="008575"/>
                </a:solidFill>
                <a:latin typeface="Consolas"/>
                <a:ea typeface="Consolas"/>
                <a:cs typeface="Consolas"/>
                <a:sym typeface="Consolas"/>
              </a:rPr>
              <a:t>3</a:t>
            </a:r>
            <a:r>
              <a:rPr lang="en-US" sz="1800" b="0" i="0" u="none" strike="noStrike" cap="none" dirty="0">
                <a:solidFill>
                  <a:schemeClr val="dk1"/>
                </a:solidFill>
                <a:latin typeface="Consolas"/>
                <a:ea typeface="Consolas"/>
                <a:cs typeface="Consolas"/>
                <a:sym typeface="Consolas"/>
              </a:rPr>
              <a:t>])</a:t>
            </a:r>
            <a:endParaRPr dirty="0"/>
          </a:p>
        </p:txBody>
      </p:sp>
      <p:sp>
        <p:nvSpPr>
          <p:cNvPr id="474" name="Google Shape;474;p10"/>
          <p:cNvSpPr/>
          <p:nvPr/>
        </p:nvSpPr>
        <p:spPr>
          <a:xfrm>
            <a:off x="664501" y="2327075"/>
            <a:ext cx="5618100" cy="9234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a</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b</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c</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d</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 </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e</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008575"/>
                </a:solidFill>
                <a:latin typeface="Consolas"/>
                <a:ea typeface="Consolas"/>
                <a:cs typeface="Consolas"/>
                <a:sym typeface="Consolas"/>
              </a:rPr>
              <a:t>0:3</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a:solidFill>
                  <a:srgbClr val="008575"/>
                </a:solidFill>
                <a:latin typeface="Consolas"/>
                <a:ea typeface="Consolas"/>
                <a:cs typeface="Consolas"/>
                <a:sym typeface="Consolas"/>
              </a:rPr>
              <a:t>1:4</a:t>
            </a:r>
            <a:r>
              <a:rPr lang="en-US" sz="1800" b="0" i="0" u="none" strike="noStrike" cap="none" dirty="0">
                <a:solidFill>
                  <a:schemeClr val="dk1"/>
                </a:solidFill>
                <a:latin typeface="Consolas"/>
                <a:ea typeface="Consolas"/>
                <a:cs typeface="Consolas"/>
                <a:sym typeface="Consolas"/>
              </a:rPr>
              <a:t>])</a:t>
            </a:r>
            <a:endParaRPr dirty="0"/>
          </a:p>
        </p:txBody>
      </p:sp>
      <p:sp>
        <p:nvSpPr>
          <p:cNvPr id="475" name="Google Shape;475;p10"/>
          <p:cNvSpPr/>
          <p:nvPr/>
        </p:nvSpPr>
        <p:spPr>
          <a:xfrm>
            <a:off x="664483" y="5113367"/>
            <a:ext cx="6096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err="1">
                <a:solidFill>
                  <a:srgbClr val="7030A0"/>
                </a:solidFill>
                <a:latin typeface="Consolas"/>
                <a:ea typeface="Consolas"/>
                <a:cs typeface="Consolas"/>
                <a:sym typeface="Consolas"/>
              </a:rPr>
              <a:t>remo</a:t>
            </a:r>
            <a:r>
              <a:rPr lang="en-US" sz="1800" dirty="0" err="1">
                <a:solidFill>
                  <a:srgbClr val="7030A0"/>
                </a:solidFill>
                <a:latin typeface="Consolas"/>
                <a:ea typeface="Consolas"/>
                <a:cs typeface="Consolas"/>
                <a:sym typeface="Consolas"/>
              </a:rPr>
              <a:t>v</a:t>
            </a:r>
            <a:r>
              <a:rPr lang="en-US" sz="1800" b="0" i="0" u="none" strike="noStrike" cap="none" dirty="0" err="1">
                <a:solidFill>
                  <a:srgbClr val="7030A0"/>
                </a:solidFill>
                <a:latin typeface="Consolas"/>
                <a:ea typeface="Consolas"/>
                <a:cs typeface="Consolas"/>
                <a:sym typeface="Consolas"/>
              </a:rPr>
              <a:t>e</a:t>
            </a:r>
            <a:r>
              <a:rPr lang="en-US" sz="1800" b="0" i="0" u="none" strike="noStrike" cap="none"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a:t>
            </a:r>
            <a:r>
              <a:rPr lang="en-US" sz="1800" b="0" i="0" u="none" strike="noStrike" cap="none" dirty="0">
                <a:solidFill>
                  <a:srgbClr val="FF0000"/>
                </a:solidFill>
                <a:latin typeface="Consolas"/>
                <a:ea typeface="Consolas"/>
                <a:cs typeface="Consolas"/>
                <a:sym typeface="Consolas"/>
              </a:rPr>
              <a:t>b</a:t>
            </a:r>
            <a:r>
              <a:rPr lang="en-US" sz="1800" dirty="0">
                <a:solidFill>
                  <a:srgbClr val="FF0000"/>
                </a:solidFill>
                <a:latin typeface="Consolas"/>
                <a:ea typeface="Consolas"/>
                <a:cs typeface="Consolas"/>
                <a:sym typeface="Consolas"/>
              </a:rPr>
              <a: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76" name="Google Shape;476;p10"/>
          <p:cNvSpPr/>
          <p:nvPr/>
        </p:nvSpPr>
        <p:spPr>
          <a:xfrm>
            <a:off x="6331126" y="2031450"/>
            <a:ext cx="56964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b_value</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err="1">
                <a:solidFill>
                  <a:srgbClr val="7030A0"/>
                </a:solidFill>
                <a:latin typeface="Consolas"/>
                <a:ea typeface="Consolas"/>
                <a:cs typeface="Consolas"/>
                <a:sym typeface="Consolas"/>
              </a:rPr>
              <a:t>pop</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b_value</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77" name="Google Shape;477;p10"/>
          <p:cNvSpPr txBox="1"/>
          <p:nvPr/>
        </p:nvSpPr>
        <p:spPr>
          <a:xfrm>
            <a:off x="664423" y="2019309"/>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1</a:t>
            </a:r>
            <a:endParaRPr/>
          </a:p>
        </p:txBody>
      </p:sp>
      <p:sp>
        <p:nvSpPr>
          <p:cNvPr id="478" name="Google Shape;478;p10"/>
          <p:cNvSpPr txBox="1"/>
          <p:nvPr/>
        </p:nvSpPr>
        <p:spPr>
          <a:xfrm>
            <a:off x="664561" y="3512142"/>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2</a:t>
            </a:r>
            <a:endParaRPr/>
          </a:p>
        </p:txBody>
      </p:sp>
      <p:sp>
        <p:nvSpPr>
          <p:cNvPr id="479" name="Google Shape;479;p10"/>
          <p:cNvSpPr txBox="1"/>
          <p:nvPr/>
        </p:nvSpPr>
        <p:spPr>
          <a:xfrm>
            <a:off x="664437" y="4727790"/>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attrocento Sans"/>
                <a:ea typeface="Quattrocento Sans"/>
                <a:cs typeface="Quattrocento Sans"/>
                <a:sym typeface="Quattrocento Sans"/>
              </a:rPr>
              <a:t>Example 3</a:t>
            </a:r>
            <a:endParaRPr dirty="0"/>
          </a:p>
        </p:txBody>
      </p:sp>
      <p:sp>
        <p:nvSpPr>
          <p:cNvPr id="480" name="Google Shape;480;p10"/>
          <p:cNvSpPr txBox="1"/>
          <p:nvPr/>
        </p:nvSpPr>
        <p:spPr>
          <a:xfrm>
            <a:off x="6331137" y="17236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4</a:t>
            </a:r>
            <a:endParaRPr/>
          </a:p>
        </p:txBody>
      </p:sp>
      <p:sp>
        <p:nvSpPr>
          <p:cNvPr id="481" name="Google Shape;481;p10"/>
          <p:cNvSpPr/>
          <p:nvPr/>
        </p:nvSpPr>
        <p:spPr>
          <a:xfrm>
            <a:off x="6331125" y="3785975"/>
            <a:ext cx="5877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 = </a:t>
            </a:r>
            <a:r>
              <a:rPr lang="en-US" sz="1800" dirty="0" err="1">
                <a:solidFill>
                  <a:schemeClr val="dk1"/>
                </a:solidFill>
                <a:latin typeface="Consolas"/>
                <a:ea typeface="Consolas"/>
                <a:cs typeface="Consolas"/>
                <a:sym typeface="Consolas"/>
              </a:rPr>
              <a:t>a_list</a:t>
            </a:r>
            <a:r>
              <a:rPr lang="en-US" sz="1800" dirty="0">
                <a:solidFill>
                  <a:schemeClr val="dk1"/>
                </a:solidFill>
                <a:latin typeface="Consolas"/>
                <a:ea typeface="Consolas"/>
                <a:cs typeface="Consolas"/>
                <a:sym typeface="Consolas"/>
              </a:rPr>
              <a:t> + ['</a:t>
            </a:r>
            <a:r>
              <a:rPr lang="en-US" sz="1800" dirty="0" err="1">
                <a:solidFill>
                  <a:schemeClr val="dk1"/>
                </a:solidFill>
                <a:latin typeface="Consolas"/>
                <a:ea typeface="Consolas"/>
                <a:cs typeface="Consolas"/>
                <a:sym typeface="Consolas"/>
              </a:rPr>
              <a:t>abc</a:t>
            </a:r>
            <a:r>
              <a:rPr lang="en-US" sz="1800"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82" name="Google Shape;482;p10"/>
          <p:cNvSpPr txBox="1"/>
          <p:nvPr/>
        </p:nvSpPr>
        <p:spPr>
          <a:xfrm>
            <a:off x="6331137" y="35428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a:t>
            </a:r>
            <a:r>
              <a:rPr lang="en-US" sz="2000" b="1">
                <a:solidFill>
                  <a:schemeClr val="dk1"/>
                </a:solidFill>
                <a:latin typeface="Quattrocento Sans"/>
                <a:ea typeface="Quattrocento Sans"/>
                <a:cs typeface="Quattrocento Sans"/>
                <a:sym typeface="Quattrocento Sans"/>
              </a:rPr>
              <a:t>5</a:t>
            </a:r>
            <a:endParaRPr sz="2000" b="1">
              <a:solidFill>
                <a:schemeClr val="dk1"/>
              </a:solidFill>
              <a:latin typeface="Quattrocento Sans"/>
              <a:ea typeface="Quattrocento Sans"/>
              <a:cs typeface="Quattrocento Sans"/>
              <a:sym typeface="Quattrocento Sans"/>
            </a:endParaRPr>
          </a:p>
        </p:txBody>
      </p:sp>
      <p:sp>
        <p:nvSpPr>
          <p:cNvPr id="483" name="Google Shape;483;p10"/>
          <p:cNvSpPr/>
          <p:nvPr/>
        </p:nvSpPr>
        <p:spPr>
          <a:xfrm>
            <a:off x="6331133" y="5362069"/>
            <a:ext cx="6096000" cy="1200300"/>
          </a:xfrm>
          <a:prstGeom prst="rect">
            <a:avLst/>
          </a:prstGeom>
          <a:noFill/>
          <a:ln>
            <a:noFill/>
          </a:ln>
        </p:spPr>
        <p:txBody>
          <a:bodyPr spcFirstLastPara="1" wrap="square" lIns="91425" tIns="45700" rIns="91425" bIns="45700" anchor="t" anchorCtr="0">
            <a:spAutoFit/>
          </a:bodyPr>
          <a:lstStyle/>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 = [</a:t>
            </a:r>
            <a:r>
              <a:rPr lang="en-US" sz="1800" dirty="0">
                <a:solidFill>
                  <a:srgbClr val="FF0000"/>
                </a:solidFill>
                <a:latin typeface="Consolas"/>
                <a:ea typeface="Consolas"/>
                <a:cs typeface="Consolas"/>
                <a:sym typeface="Consolas"/>
              </a:rPr>
              <a:t>'a'</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'b'</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'c'</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'd'</a:t>
            </a:r>
            <a:r>
              <a:rPr lang="en-US" sz="1800" dirty="0">
                <a:solidFill>
                  <a:schemeClr val="dk1"/>
                </a:solidFill>
                <a:latin typeface="Consolas"/>
                <a:ea typeface="Consolas"/>
                <a:cs typeface="Consolas"/>
                <a:sym typeface="Consolas"/>
              </a:rPr>
              <a:t>,</a:t>
            </a:r>
            <a:r>
              <a:rPr lang="en-US" sz="1800" dirty="0">
                <a:solidFill>
                  <a:srgbClr val="FF0000"/>
                </a:solidFill>
                <a:latin typeface="Consolas"/>
                <a:ea typeface="Consolas"/>
                <a:cs typeface="Consolas"/>
                <a:sym typeface="Consolas"/>
              </a:rPr>
              <a:t> 'e'</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 = </a:t>
            </a:r>
            <a:r>
              <a:rPr lang="en-US" sz="1800" b="0" i="0" u="none" strike="noStrike" cap="none" dirty="0" err="1">
                <a:solidFill>
                  <a:schemeClr val="dk1"/>
                </a:solidFill>
                <a:latin typeface="Consolas"/>
                <a:ea typeface="Consolas"/>
                <a:cs typeface="Consolas"/>
                <a:sym typeface="Consolas"/>
              </a:rPr>
              <a:t>a_list.</a:t>
            </a:r>
            <a:r>
              <a:rPr lang="en-US" sz="1800" dirty="0" err="1">
                <a:solidFill>
                  <a:srgbClr val="7030A0"/>
                </a:solidFill>
                <a:latin typeface="Consolas"/>
                <a:ea typeface="Consolas"/>
                <a:cs typeface="Consolas"/>
                <a:sym typeface="Consolas"/>
              </a:rPr>
              <a:t>append</a:t>
            </a:r>
            <a:r>
              <a:rPr lang="en-US" sz="1800" dirty="0">
                <a:solidFill>
                  <a:srgbClr val="7030A0"/>
                </a:solidFill>
                <a:latin typeface="Consolas"/>
                <a:ea typeface="Consolas"/>
                <a:cs typeface="Consolas"/>
                <a:sym typeface="Consolas"/>
              </a:rPr>
              <a:t>('f')</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a_list</a:t>
            </a:r>
            <a:r>
              <a:rPr lang="en-US" sz="1800" b="0" i="0" u="none" strike="noStrike" cap="none" dirty="0">
                <a:solidFill>
                  <a:schemeClr val="dk1"/>
                </a:solidFill>
                <a:latin typeface="Consolas"/>
                <a:ea typeface="Consolas"/>
                <a:cs typeface="Consolas"/>
                <a:sym typeface="Consolas"/>
              </a:rPr>
              <a:t>)</a:t>
            </a:r>
            <a:endParaRPr dirty="0"/>
          </a:p>
          <a:p>
            <a:pPr marL="1089025" marR="0" lvl="0" indent="-457200" algn="l" rtl="0">
              <a:spcBef>
                <a:spcPts val="0"/>
              </a:spcBef>
              <a:spcAft>
                <a:spcPts val="0"/>
              </a:spcAft>
              <a:buClr>
                <a:srgbClr val="C57A15"/>
              </a:buClr>
              <a:buSzPts val="1800"/>
              <a:buFont typeface="Quattrocento Sans"/>
              <a:buAutoNum type="arabicPeriod"/>
            </a:pPr>
            <a:r>
              <a:rPr lang="en-US" sz="1800" b="0" i="0" u="none" strike="noStrike" cap="none" dirty="0">
                <a:solidFill>
                  <a:srgbClr val="0000FF"/>
                </a:solidFill>
                <a:latin typeface="Consolas"/>
                <a:ea typeface="Consolas"/>
                <a:cs typeface="Consolas"/>
                <a:sym typeface="Consolas"/>
              </a:rPr>
              <a:t>print</a:t>
            </a:r>
            <a:r>
              <a:rPr lang="en-US" sz="1800" b="0" i="0" u="none" strike="noStrike" cap="none" dirty="0">
                <a:solidFill>
                  <a:schemeClr val="dk1"/>
                </a:solidFill>
                <a:latin typeface="Consolas"/>
                <a:ea typeface="Consolas"/>
                <a:cs typeface="Consolas"/>
                <a:sym typeface="Consolas"/>
              </a:rPr>
              <a:t>(</a:t>
            </a:r>
            <a:r>
              <a:rPr lang="en-US" sz="1800" b="0" i="0" u="none" strike="noStrike" cap="none" dirty="0" err="1">
                <a:solidFill>
                  <a:schemeClr val="dk1"/>
                </a:solidFill>
                <a:latin typeface="Consolas"/>
                <a:ea typeface="Consolas"/>
                <a:cs typeface="Consolas"/>
                <a:sym typeface="Consolas"/>
              </a:rPr>
              <a:t>b_list</a:t>
            </a:r>
            <a:r>
              <a:rPr lang="en-US" sz="1800" b="0" i="0" u="none" strike="noStrike" cap="none" dirty="0">
                <a:solidFill>
                  <a:schemeClr val="dk1"/>
                </a:solidFill>
                <a:latin typeface="Consolas"/>
                <a:ea typeface="Consolas"/>
                <a:cs typeface="Consolas"/>
                <a:sym typeface="Consolas"/>
              </a:rPr>
              <a:t>)</a:t>
            </a:r>
            <a:endParaRPr sz="1800" b="1" i="0" u="none" strike="noStrike" cap="none" dirty="0">
              <a:solidFill>
                <a:schemeClr val="dk1"/>
              </a:solidFill>
              <a:latin typeface="Consolas"/>
              <a:ea typeface="Consolas"/>
              <a:cs typeface="Consolas"/>
              <a:sym typeface="Consolas"/>
            </a:endParaRPr>
          </a:p>
        </p:txBody>
      </p:sp>
      <p:sp>
        <p:nvSpPr>
          <p:cNvPr id="484" name="Google Shape;484;p10"/>
          <p:cNvSpPr txBox="1"/>
          <p:nvPr/>
        </p:nvSpPr>
        <p:spPr>
          <a:xfrm>
            <a:off x="6331137" y="5020266"/>
            <a:ext cx="1239000" cy="3078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1" i="0" u="none" strike="noStrike" cap="none">
                <a:solidFill>
                  <a:schemeClr val="dk1"/>
                </a:solidFill>
                <a:latin typeface="Quattrocento Sans"/>
                <a:ea typeface="Quattrocento Sans"/>
                <a:cs typeface="Quattrocento Sans"/>
                <a:sym typeface="Quattrocento Sans"/>
              </a:rPr>
              <a:t>Example </a:t>
            </a:r>
            <a:r>
              <a:rPr lang="en-US" sz="2000" b="1">
                <a:solidFill>
                  <a:schemeClr val="dk1"/>
                </a:solidFill>
                <a:latin typeface="Quattrocento Sans"/>
                <a:ea typeface="Quattrocento Sans"/>
                <a:cs typeface="Quattrocento Sans"/>
                <a:sym typeface="Quattrocento Sans"/>
              </a:rPr>
              <a:t>6</a:t>
            </a:r>
            <a:endParaRPr sz="2000" b="1">
              <a:solidFill>
                <a:schemeClr val="dk1"/>
              </a:solidFill>
              <a:latin typeface="Quattrocento Sans"/>
              <a:ea typeface="Quattrocento Sans"/>
              <a:cs typeface="Quattrocento Sans"/>
              <a:sym typeface="Quattrocento Sans"/>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Lab – creating Tic-Tac-Toe using a single list</a:t>
            </a:r>
            <a:endParaRPr dirty="0">
              <a:latin typeface="Segoe UI" panose="020B0502040204020203" pitchFamily="34" charset="0"/>
              <a:cs typeface="Segoe UI" panose="020B0502040204020203" pitchFamily="34" charset="0"/>
            </a:endParaRPr>
          </a:p>
        </p:txBody>
      </p:sp>
      <p:sp>
        <p:nvSpPr>
          <p:cNvPr id="491" name="Google Shape;491;p11"/>
          <p:cNvSpPr txBox="1">
            <a:spLocks noGrp="1"/>
          </p:cNvSpPr>
          <p:nvPr>
            <p:ph type="body" idx="1"/>
          </p:nvPr>
        </p:nvSpPr>
        <p:spPr>
          <a:xfrm>
            <a:off x="584200" y="1435100"/>
            <a:ext cx="11018700" cy="48024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Create this game using lists and indexes, according to the following rules:</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The user will pick a location on the board according to the number</a:t>
            </a:r>
            <a:endParaRPr sz="2400" dirty="0">
              <a:latin typeface="Segoe UI" panose="020B0502040204020203" pitchFamily="34" charset="0"/>
              <a:cs typeface="Segoe UI" panose="020B0502040204020203" pitchFamily="34" charset="0"/>
            </a:endParaRPr>
          </a:p>
          <a:p>
            <a:pPr marL="974725" lvl="0" indent="-358140" algn="l" rtl="0">
              <a:lnSpc>
                <a:spcPct val="100000"/>
              </a:lnSpc>
              <a:spcBef>
                <a:spcPts val="0"/>
              </a:spcBef>
              <a:spcAft>
                <a:spcPts val="0"/>
              </a:spcAft>
              <a:buSzPts val="2400"/>
              <a:buChar char="·"/>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chemeClr val="accent4"/>
              </a:buClr>
              <a:buSzPts val="2160"/>
              <a:buNone/>
            </a:pPr>
            <a:endParaRPr sz="2400"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Depending on the position that the user inputs, update the position of the board to be an “X” to reflect that</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Print the updated board out, but do not worry about making it look pretty</a:t>
            </a:r>
            <a:endParaRPr dirty="0">
              <a:latin typeface="Segoe UI" panose="020B0502040204020203" pitchFamily="34" charset="0"/>
              <a:cs typeface="Segoe UI" panose="020B0502040204020203" pitchFamily="34" charset="0"/>
            </a:endParaRPr>
          </a:p>
          <a:p>
            <a:pPr marL="974725" lvl="0" indent="-342900" algn="l" rtl="0">
              <a:lnSpc>
                <a:spcPct val="100000"/>
              </a:lnSpc>
              <a:spcBef>
                <a:spcPts val="0"/>
              </a:spcBef>
              <a:spcAft>
                <a:spcPts val="0"/>
              </a:spcAft>
              <a:buClr>
                <a:schemeClr val="accent4"/>
              </a:buClr>
              <a:buSzPts val="2160"/>
              <a:buChar char="·"/>
            </a:pPr>
            <a:r>
              <a:rPr lang="en-US" sz="2400" dirty="0">
                <a:latin typeface="Segoe UI" panose="020B0502040204020203" pitchFamily="34" charset="0"/>
                <a:cs typeface="Segoe UI" panose="020B0502040204020203" pitchFamily="34" charset="0"/>
              </a:rPr>
              <a:t>You only need to implement one turn of the game for now.</a:t>
            </a:r>
            <a:endParaRPr dirty="0">
              <a:latin typeface="Segoe UI" panose="020B0502040204020203" pitchFamily="34" charset="0"/>
              <a:cs typeface="Segoe UI" panose="020B0502040204020203" pitchFamily="34" charset="0"/>
            </a:endParaRPr>
          </a:p>
        </p:txBody>
      </p:sp>
      <p:sp>
        <p:nvSpPr>
          <p:cNvPr id="492" name="Google Shape;492;p11"/>
          <p:cNvSpPr txBox="1"/>
          <p:nvPr/>
        </p:nvSpPr>
        <p:spPr>
          <a:xfrm flipH="1">
            <a:off x="4072998" y="2659550"/>
            <a:ext cx="2089500" cy="15393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1  |  2  |  3  </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4  |  5  |  6  </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a:t>
            </a:r>
            <a:endParaRPr dirty="0"/>
          </a:p>
          <a:p>
            <a:pPr marL="0" marR="0" lvl="0" indent="0" algn="l" rtl="0">
              <a:spcBef>
                <a:spcPts val="0"/>
              </a:spcBef>
              <a:spcAft>
                <a:spcPts val="0"/>
              </a:spcAft>
              <a:buNone/>
            </a:pPr>
            <a:r>
              <a:rPr lang="en-US" sz="2000" b="0" i="0" u="none" strike="noStrike" cap="none" dirty="0">
                <a:solidFill>
                  <a:schemeClr val="dk1"/>
                </a:solidFill>
                <a:latin typeface="Quattrocento Sans"/>
                <a:ea typeface="Quattrocento Sans"/>
                <a:cs typeface="Quattrocento Sans"/>
                <a:sym typeface="Quattrocento Sans"/>
              </a:rPr>
              <a:t>  7  |  8  |  9</a:t>
            </a:r>
            <a:endParaRPr dirty="0"/>
          </a:p>
        </p:txBody>
      </p:sp>
    </p:spTree>
    <p:custDataLst>
      <p:tags r:id="rId1"/>
    </p:custData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Exit Ticket</a:t>
            </a:r>
            <a:endParaRPr dirty="0">
              <a:latin typeface="Segoe UI" panose="020B0502040204020203" pitchFamily="34" charset="0"/>
              <a:cs typeface="Segoe UI" panose="020B0502040204020203" pitchFamily="34" charset="0"/>
            </a:endParaRPr>
          </a:p>
        </p:txBody>
      </p:sp>
      <p:sp>
        <p:nvSpPr>
          <p:cNvPr id="498" name="Google Shape;498;p12"/>
          <p:cNvSpPr txBox="1">
            <a:spLocks noGrp="1"/>
          </p:cNvSpPr>
          <p:nvPr>
            <p:ph type="body" idx="1"/>
          </p:nvPr>
        </p:nvSpPr>
        <p:spPr>
          <a:xfrm>
            <a:off x="584200" y="1435100"/>
            <a:ext cx="11018838" cy="430887"/>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520"/>
              <a:buChar char="·"/>
            </a:pPr>
            <a:r>
              <a:rPr lang="en-US" dirty="0">
                <a:latin typeface="Segoe UI" panose="020B0502040204020203" pitchFamily="34" charset="0"/>
                <a:cs typeface="Segoe UI" panose="020B0502040204020203" pitchFamily="34" charset="0"/>
              </a:rPr>
              <a:t>In your notebook, write down two things you learned today.</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Lists 2</a:t>
            </a:r>
            <a:endParaRPr>
              <a:latin typeface="Segoe UI" panose="020B0502040204020203" pitchFamily="34" charset="0"/>
              <a:cs typeface="Segoe UI" panose="020B0502040204020203" pitchFamily="34" charset="0"/>
            </a:endParaRPr>
          </a:p>
        </p:txBody>
      </p:sp>
      <p:sp>
        <p:nvSpPr>
          <p:cNvPr id="417" name="Google Shape;417;p2"/>
          <p:cNvSpPr txBox="1">
            <a:spLocks noGrp="1"/>
          </p:cNvSpPr>
          <p:nvPr>
            <p:ph type="body" idx="1"/>
          </p:nvPr>
        </p:nvSpPr>
        <p:spPr>
          <a:xfrm>
            <a:off x="584200" y="1435100"/>
            <a:ext cx="11018838" cy="1982081"/>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latin typeface="Segoe UI" panose="020B0502040204020203" pitchFamily="34" charset="0"/>
                <a:cs typeface="Segoe UI" panose="020B0502040204020203" pitchFamily="34" charset="0"/>
              </a:rPr>
              <a:t>After this lesson, you will be able to...</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Define and identify </a:t>
            </a:r>
            <a:r>
              <a:rPr lang="en-US" b="1" dirty="0">
                <a:latin typeface="Segoe UI" panose="020B0502040204020203" pitchFamily="34" charset="0"/>
                <a:cs typeface="Segoe UI" panose="020B0502040204020203" pitchFamily="34" charset="0"/>
              </a:rPr>
              <a:t>index, slice, append, pop, remove.</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Slice a list.</a:t>
            </a:r>
            <a:endParaRPr dirty="0">
              <a:latin typeface="Segoe UI" panose="020B0502040204020203" pitchFamily="34" charset="0"/>
              <a:cs typeface="Segoe UI" panose="020B0502040204020203" pitchFamily="34" charset="0"/>
            </a:endParaRPr>
          </a:p>
          <a:p>
            <a:pPr marL="342900" lvl="0" indent="-342900" algn="l" rtl="0">
              <a:lnSpc>
                <a:spcPct val="100000"/>
              </a:lnSpc>
              <a:spcBef>
                <a:spcPts val="560"/>
              </a:spcBef>
              <a:spcAft>
                <a:spcPts val="0"/>
              </a:spcAft>
              <a:buClr>
                <a:schemeClr val="dk1"/>
              </a:buClr>
              <a:buSzPts val="2520"/>
              <a:buFont typeface="Arial"/>
              <a:buChar char="•"/>
            </a:pPr>
            <a:r>
              <a:rPr lang="en-US" dirty="0">
                <a:latin typeface="Segoe UI" panose="020B0502040204020203" pitchFamily="34" charset="0"/>
                <a:cs typeface="Segoe UI" panose="020B0502040204020203" pitchFamily="34" charset="0"/>
              </a:rPr>
              <a:t>Add and remove elements from a list.</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
          <p:cNvSpPr txBox="1">
            <a:spLocks noGrp="1"/>
          </p:cNvSpPr>
          <p:nvPr>
            <p:ph type="title"/>
          </p:nvPr>
        </p:nvSpPr>
        <p:spPr>
          <a:xfrm>
            <a:off x="584200" y="2305840"/>
            <a:ext cx="3468956" cy="1107996"/>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Today’s plan</a:t>
            </a:r>
            <a:br>
              <a:rPr lang="en-US" dirty="0">
                <a:latin typeface="Segoe UI" panose="020B0502040204020203" pitchFamily="34" charset="0"/>
                <a:cs typeface="Segoe UI" panose="020B0502040204020203" pitchFamily="34" charset="0"/>
              </a:rPr>
            </a:br>
            <a:endParaRPr dirty="0">
              <a:latin typeface="Segoe UI" panose="020B0502040204020203" pitchFamily="34" charset="0"/>
              <a:cs typeface="Segoe UI" panose="020B0502040204020203" pitchFamily="34" charset="0"/>
            </a:endParaRPr>
          </a:p>
        </p:txBody>
      </p:sp>
      <p:sp>
        <p:nvSpPr>
          <p:cNvPr id="423" name="Google Shape;423;p3"/>
          <p:cNvSpPr txBox="1">
            <a:spLocks noGrp="1"/>
          </p:cNvSpPr>
          <p:nvPr>
            <p:ph type="body" idx="1"/>
          </p:nvPr>
        </p:nvSpPr>
        <p:spPr>
          <a:xfrm>
            <a:off x="4646104" y="2447038"/>
            <a:ext cx="6961188" cy="275767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dirty="0">
                <a:latin typeface="Segoe UI" panose="020B0502040204020203" pitchFamily="34" charset="0"/>
                <a:cs typeface="Segoe UI" panose="020B0502040204020203" pitchFamily="34" charset="0"/>
              </a:rPr>
              <a:t>Do now</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Lesson</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Lab</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r>
              <a:rPr lang="en-US" dirty="0">
                <a:latin typeface="Segoe UI" panose="020B0502040204020203" pitchFamily="34" charset="0"/>
                <a:cs typeface="Segoe UI" panose="020B0502040204020203" pitchFamily="34" charset="0"/>
              </a:rPr>
              <a:t>Debrief </a:t>
            </a:r>
            <a:endParaRPr dirty="0">
              <a:latin typeface="Segoe UI" panose="020B0502040204020203" pitchFamily="34" charset="0"/>
              <a:cs typeface="Segoe UI" panose="020B0502040204020203" pitchFamily="34" charset="0"/>
            </a:endParaRPr>
          </a:p>
          <a:p>
            <a:pPr marL="0" lvl="0" indent="0" algn="l" rtl="0">
              <a:lnSpc>
                <a:spcPct val="100000"/>
              </a:lnSpc>
              <a:spcBef>
                <a:spcPts val="1680"/>
              </a:spcBef>
              <a:spcAft>
                <a:spcPts val="0"/>
              </a:spcAft>
              <a:buClr>
                <a:schemeClr val="dk1"/>
              </a:buClr>
              <a:buSzPts val="2160"/>
              <a:buNone/>
            </a:pP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2.05 – example 1</a:t>
            </a:r>
            <a:endParaRPr dirty="0">
              <a:latin typeface="Segoe UI" panose="020B0502040204020203" pitchFamily="34" charset="0"/>
              <a:cs typeface="Segoe UI" panose="020B0502040204020203" pitchFamily="34" charset="0"/>
            </a:endParaRPr>
          </a:p>
        </p:txBody>
      </p:sp>
      <p:sp>
        <p:nvSpPr>
          <p:cNvPr id="430" name="Google Shape;430;p4"/>
          <p:cNvSpPr txBox="1">
            <a:spLocks noGrp="1"/>
          </p:cNvSpPr>
          <p:nvPr>
            <p:ph type="body" idx="1"/>
          </p:nvPr>
        </p:nvSpPr>
        <p:spPr>
          <a:xfrm>
            <a:off x="584200" y="1435100"/>
            <a:ext cx="11018700" cy="4624343"/>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Write down in your notebook one thing you learned in the previous class.</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 = [</a:t>
            </a:r>
            <a:r>
              <a:rPr lang="en-US" sz="2400" dirty="0">
                <a:solidFill>
                  <a:srgbClr val="00B050"/>
                </a:solidFill>
                <a:latin typeface="Segoe UI" panose="020B0502040204020203" pitchFamily="34" charset="0"/>
                <a:ea typeface="Consolas"/>
                <a:cs typeface="Segoe UI" panose="020B0502040204020203" pitchFamily="34" charset="0"/>
                <a:sym typeface="Consolas"/>
              </a:rPr>
              <a:t>123</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'First Item'</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a:t>
            </a:r>
            <a:r>
              <a:rPr lang="en-US" sz="2400" dirty="0">
                <a:solidFill>
                  <a:srgbClr val="00B050"/>
                </a:solidFill>
                <a:latin typeface="Segoe UI" panose="020B0502040204020203" pitchFamily="34" charset="0"/>
                <a:ea typeface="Consolas"/>
                <a:cs typeface="Segoe UI" panose="020B0502040204020203" pitchFamily="34" charset="0"/>
                <a:sym typeface="Consolas"/>
              </a:rPr>
              <a:t>456</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'Second Item'</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Segoe UI" panose="020B0502040204020203" pitchFamily="34" charset="0"/>
                <a:ea typeface="Consolas"/>
                <a:cs typeface="Segoe UI" panose="020B0502040204020203" pitchFamily="34" charset="0"/>
                <a:sym typeface="Consolas"/>
              </a:rPr>
              <a:t>b_list</a:t>
            </a:r>
            <a:r>
              <a:rPr lang="en-US" sz="2400" dirty="0">
                <a:latin typeface="Segoe UI" panose="020B0502040204020203" pitchFamily="34" charset="0"/>
                <a:ea typeface="Consolas"/>
                <a:cs typeface="Segoe UI" panose="020B0502040204020203" pitchFamily="34" charset="0"/>
                <a:sym typeface="Consolas"/>
              </a:rPr>
              <a:t> = </a:t>
            </a: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00B050"/>
                </a:solidFill>
                <a:latin typeface="Segoe UI" panose="020B0502040204020203" pitchFamily="34" charset="0"/>
                <a:ea typeface="Consolas"/>
                <a:cs typeface="Segoe UI" panose="020B0502040204020203" pitchFamily="34" charset="0"/>
                <a:sym typeface="Consolas"/>
              </a:rPr>
              <a:t>0</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00B050"/>
                </a:solidFill>
                <a:latin typeface="Segoe UI" panose="020B0502040204020203" pitchFamily="34" charset="0"/>
                <a:ea typeface="Consolas"/>
                <a:cs typeface="Segoe UI" panose="020B0502040204020203" pitchFamily="34" charset="0"/>
                <a:sym typeface="Consolas"/>
              </a:rPr>
              <a:t>2</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Segoe UI" panose="020B0502040204020203" pitchFamily="34" charset="0"/>
                <a:ea typeface="Consolas"/>
                <a:cs typeface="Segoe UI" panose="020B0502040204020203" pitchFamily="34" charset="0"/>
                <a:sym typeface="Consolas"/>
              </a:rPr>
              <a:t>print</a:t>
            </a:r>
            <a:r>
              <a:rPr lang="en-US" sz="2400" dirty="0">
                <a:latin typeface="Segoe UI" panose="020B0502040204020203" pitchFamily="34" charset="0"/>
                <a:ea typeface="Consolas"/>
                <a:cs typeface="Segoe UI" panose="020B0502040204020203" pitchFamily="34" charset="0"/>
                <a:sym typeface="Consolas"/>
              </a:rPr>
              <a:t>(</a:t>
            </a: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Segoe UI" panose="020B0502040204020203" pitchFamily="34" charset="0"/>
                <a:ea typeface="Consolas"/>
                <a:cs typeface="Segoe UI" panose="020B0502040204020203" pitchFamily="34" charset="0"/>
                <a:sym typeface="Consolas"/>
              </a:rPr>
              <a:t>print</a:t>
            </a:r>
            <a:r>
              <a:rPr lang="en-US" sz="2400" dirty="0">
                <a:latin typeface="Segoe UI" panose="020B0502040204020203" pitchFamily="34" charset="0"/>
                <a:ea typeface="Consolas"/>
                <a:cs typeface="Segoe UI" panose="020B0502040204020203" pitchFamily="34" charset="0"/>
                <a:sym typeface="Consolas"/>
              </a:rPr>
              <a:t>(</a:t>
            </a:r>
            <a:r>
              <a:rPr lang="en-US" sz="2400" dirty="0" err="1">
                <a:latin typeface="Segoe UI" panose="020B0502040204020203" pitchFamily="34" charset="0"/>
                <a:ea typeface="Consolas"/>
                <a:cs typeface="Segoe UI" panose="020B0502040204020203" pitchFamily="34" charset="0"/>
                <a:sym typeface="Consolas"/>
              </a:rPr>
              <a:t>b_list</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happens to </a:t>
            </a:r>
            <a:r>
              <a:rPr lang="en-US" sz="2400" dirty="0" err="1">
                <a:latin typeface="Segoe UI" panose="020B0502040204020203" pitchFamily="34" charset="0"/>
                <a:cs typeface="Segoe UI" panose="020B0502040204020203" pitchFamily="34" charset="0"/>
              </a:rPr>
              <a:t>a_list</a:t>
            </a:r>
            <a:r>
              <a:rPr lang="en-US" sz="2400"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in </a:t>
            </a:r>
            <a:r>
              <a:rPr lang="en-US" sz="2400" dirty="0" err="1">
                <a:latin typeface="Segoe UI" panose="020B0502040204020203" pitchFamily="34" charset="0"/>
                <a:cs typeface="Segoe UI" panose="020B0502040204020203" pitchFamily="34" charset="0"/>
              </a:rPr>
              <a:t>b_list</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2.05 – example 2</a:t>
            </a:r>
            <a:endParaRPr dirty="0">
              <a:latin typeface="Segoe UI" panose="020B0502040204020203" pitchFamily="34" charset="0"/>
              <a:cs typeface="Segoe UI" panose="020B0502040204020203" pitchFamily="34" charset="0"/>
            </a:endParaRPr>
          </a:p>
        </p:txBody>
      </p:sp>
      <p:sp>
        <p:nvSpPr>
          <p:cNvPr id="437" name="Google Shape;437;p5"/>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0" algn="l" rtl="0">
              <a:lnSpc>
                <a:spcPct val="100000"/>
              </a:lnSpc>
              <a:spcBef>
                <a:spcPts val="480"/>
              </a:spcBef>
              <a:spcAft>
                <a:spcPts val="0"/>
              </a:spcAft>
              <a:buNone/>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 = [</a:t>
            </a:r>
            <a:r>
              <a:rPr lang="en-US" sz="2400" dirty="0">
                <a:solidFill>
                  <a:srgbClr val="00B050"/>
                </a:solidFill>
                <a:latin typeface="Segoe UI" panose="020B0502040204020203" pitchFamily="34" charset="0"/>
                <a:ea typeface="Consolas"/>
                <a:cs typeface="Segoe UI" panose="020B0502040204020203" pitchFamily="34" charset="0"/>
                <a:sym typeface="Consolas"/>
              </a:rPr>
              <a:t>123</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'First Item'</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a:t>
            </a:r>
            <a:r>
              <a:rPr lang="en-US" sz="2400" dirty="0">
                <a:solidFill>
                  <a:srgbClr val="00B050"/>
                </a:solidFill>
                <a:latin typeface="Segoe UI" panose="020B0502040204020203" pitchFamily="34" charset="0"/>
                <a:ea typeface="Consolas"/>
                <a:cs typeface="Segoe UI" panose="020B0502040204020203" pitchFamily="34" charset="0"/>
                <a:sym typeface="Consolas"/>
              </a:rPr>
              <a:t>456</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'Second Item'</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Segoe UI" panose="020B0502040204020203" pitchFamily="34" charset="0"/>
                <a:ea typeface="Consolas"/>
                <a:cs typeface="Segoe UI" panose="020B0502040204020203" pitchFamily="34" charset="0"/>
                <a:sym typeface="Consolas"/>
              </a:rPr>
              <a:t>a_list.</a:t>
            </a:r>
            <a:r>
              <a:rPr lang="en-US" sz="2400" dirty="0" err="1">
                <a:solidFill>
                  <a:srgbClr val="7030A0"/>
                </a:solidFill>
                <a:latin typeface="Segoe UI" panose="020B0502040204020203" pitchFamily="34" charset="0"/>
                <a:ea typeface="Consolas"/>
                <a:cs typeface="Segoe UI" panose="020B0502040204020203" pitchFamily="34" charset="0"/>
                <a:sym typeface="Consolas"/>
              </a:rPr>
              <a:t>remove</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'First Item'</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Segoe UI" panose="020B0502040204020203" pitchFamily="34" charset="0"/>
                <a:ea typeface="Consolas"/>
                <a:cs typeface="Segoe UI" panose="020B0502040204020203" pitchFamily="34" charset="0"/>
                <a:sym typeface="Consolas"/>
              </a:rPr>
              <a:t>print</a:t>
            </a:r>
            <a:r>
              <a:rPr lang="en-US" sz="2400" dirty="0">
                <a:latin typeface="Segoe UI" panose="020B0502040204020203" pitchFamily="34" charset="0"/>
                <a:ea typeface="Consolas"/>
                <a:cs typeface="Segoe UI" panose="020B0502040204020203" pitchFamily="34" charset="0"/>
                <a:sym typeface="Consolas"/>
              </a:rPr>
              <a:t>(</a:t>
            </a: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a:solidFill>
                  <a:srgbClr val="7030A0"/>
                </a:solidFill>
                <a:latin typeface="Segoe UI" panose="020B0502040204020203" pitchFamily="34" charset="0"/>
                <a:cs typeface="Segoe UI" panose="020B0502040204020203" pitchFamily="34" charset="0"/>
              </a:rPr>
              <a:t>remove </a:t>
            </a:r>
            <a:r>
              <a:rPr lang="en-US" sz="2400" dirty="0">
                <a:latin typeface="Segoe UI" panose="020B0502040204020203" pitchFamily="34" charset="0"/>
                <a:cs typeface="Segoe UI" panose="020B0502040204020203" pitchFamily="34" charset="0"/>
              </a:rPr>
              <a:t>do? </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length of </a:t>
            </a:r>
            <a:r>
              <a:rPr lang="en-US" sz="2400" dirty="0" err="1">
                <a:latin typeface="Segoe UI" panose="020B0502040204020203" pitchFamily="34" charset="0"/>
                <a:cs typeface="Segoe UI" panose="020B0502040204020203" pitchFamily="34" charset="0"/>
              </a:rPr>
              <a:t>a_list</a:t>
            </a:r>
            <a:r>
              <a:rPr lang="en-US" sz="2400" dirty="0">
                <a:latin typeface="Segoe UI" panose="020B0502040204020203" pitchFamily="34" charset="0"/>
                <a:cs typeface="Segoe UI" panose="020B0502040204020203" pitchFamily="34" charset="0"/>
              </a:rPr>
              <a:t> after the </a:t>
            </a:r>
            <a:r>
              <a:rPr lang="en-US" sz="2400" dirty="0">
                <a:solidFill>
                  <a:srgbClr val="7030A0"/>
                </a:solidFill>
                <a:latin typeface="Segoe UI" panose="020B0502040204020203" pitchFamily="34" charset="0"/>
                <a:cs typeface="Segoe UI" panose="020B0502040204020203" pitchFamily="34" charset="0"/>
              </a:rPr>
              <a:t>remove</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Do Now 2.05 – example 3</a:t>
            </a:r>
            <a:endParaRPr>
              <a:latin typeface="Segoe UI" panose="020B0502040204020203" pitchFamily="34" charset="0"/>
              <a:cs typeface="Segoe UI" panose="020B0502040204020203" pitchFamily="34" charset="0"/>
            </a:endParaRPr>
          </a:p>
        </p:txBody>
      </p:sp>
      <p:sp>
        <p:nvSpPr>
          <p:cNvPr id="444" name="Google Shape;444;p6"/>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 = [</a:t>
            </a:r>
            <a:r>
              <a:rPr lang="en-US" sz="2400" dirty="0">
                <a:solidFill>
                  <a:srgbClr val="00B050"/>
                </a:solidFill>
                <a:latin typeface="Segoe UI" panose="020B0502040204020203" pitchFamily="34" charset="0"/>
                <a:ea typeface="Consolas"/>
                <a:cs typeface="Segoe UI" panose="020B0502040204020203" pitchFamily="34" charset="0"/>
                <a:sym typeface="Consolas"/>
              </a:rPr>
              <a:t>123</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'First Item'</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a:t>
            </a:r>
            <a:r>
              <a:rPr lang="en-US" sz="2400" dirty="0">
                <a:solidFill>
                  <a:srgbClr val="00B050"/>
                </a:solidFill>
                <a:latin typeface="Segoe UI" panose="020B0502040204020203" pitchFamily="34" charset="0"/>
                <a:ea typeface="Consolas"/>
                <a:cs typeface="Segoe UI" panose="020B0502040204020203" pitchFamily="34" charset="0"/>
                <a:sym typeface="Consolas"/>
              </a:rPr>
              <a:t>456</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 'Second Item'</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Segoe UI" panose="020B0502040204020203" pitchFamily="34" charset="0"/>
                <a:ea typeface="Consolas"/>
                <a:cs typeface="Segoe UI" panose="020B0502040204020203" pitchFamily="34" charset="0"/>
                <a:sym typeface="Consolas"/>
              </a:rPr>
              <a:t>popped_value</a:t>
            </a:r>
            <a:r>
              <a:rPr lang="en-US" sz="2400" dirty="0">
                <a:latin typeface="Segoe UI" panose="020B0502040204020203" pitchFamily="34" charset="0"/>
                <a:ea typeface="Consolas"/>
                <a:cs typeface="Segoe UI" panose="020B0502040204020203" pitchFamily="34" charset="0"/>
                <a:sym typeface="Consolas"/>
              </a:rPr>
              <a:t> = </a:t>
            </a:r>
            <a:r>
              <a:rPr lang="en-US" sz="2400" dirty="0" err="1">
                <a:latin typeface="Segoe UI" panose="020B0502040204020203" pitchFamily="34" charset="0"/>
                <a:ea typeface="Consolas"/>
                <a:cs typeface="Segoe UI" panose="020B0502040204020203" pitchFamily="34" charset="0"/>
                <a:sym typeface="Consolas"/>
              </a:rPr>
              <a:t>a_list.</a:t>
            </a:r>
            <a:r>
              <a:rPr lang="en-US" sz="2400" dirty="0" err="1">
                <a:solidFill>
                  <a:srgbClr val="7030A0"/>
                </a:solidFill>
                <a:latin typeface="Segoe UI" panose="020B0502040204020203" pitchFamily="34" charset="0"/>
                <a:ea typeface="Consolas"/>
                <a:cs typeface="Segoe UI" panose="020B0502040204020203" pitchFamily="34" charset="0"/>
                <a:sym typeface="Consolas"/>
              </a:rPr>
              <a:t>pop</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Segoe UI" panose="020B0502040204020203" pitchFamily="34" charset="0"/>
                <a:ea typeface="Consolas"/>
                <a:cs typeface="Segoe UI" panose="020B0502040204020203" pitchFamily="34" charset="0"/>
                <a:sym typeface="Consolas"/>
              </a:rPr>
              <a:t>print</a:t>
            </a:r>
            <a:r>
              <a:rPr lang="en-US" sz="2400" dirty="0">
                <a:latin typeface="Segoe UI" panose="020B0502040204020203" pitchFamily="34" charset="0"/>
                <a:ea typeface="Consolas"/>
                <a:cs typeface="Segoe UI" panose="020B0502040204020203" pitchFamily="34" charset="0"/>
                <a:sym typeface="Consolas"/>
              </a:rPr>
              <a:t>(</a:t>
            </a: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spcBef>
                <a:spcPts val="0"/>
              </a:spcBef>
              <a:spcAft>
                <a:spcPts val="0"/>
              </a:spcAft>
              <a:buClr>
                <a:srgbClr val="C57A15"/>
              </a:buClr>
              <a:buSzPts val="2160"/>
              <a:buFont typeface="Quattrocento Sans"/>
              <a:buAutoNum type="arabicPeriod"/>
            </a:pPr>
            <a:r>
              <a:rPr lang="en-US" sz="2400" dirty="0">
                <a:solidFill>
                  <a:srgbClr val="0000FF"/>
                </a:solidFill>
                <a:latin typeface="Segoe UI" panose="020B0502040204020203" pitchFamily="34" charset="0"/>
                <a:ea typeface="Consolas"/>
                <a:cs typeface="Segoe UI" panose="020B0502040204020203" pitchFamily="34" charset="0"/>
                <a:sym typeface="Consolas"/>
              </a:rPr>
              <a:t>print</a:t>
            </a:r>
            <a:r>
              <a:rPr lang="en-US" sz="2400" dirty="0">
                <a:latin typeface="Segoe UI" panose="020B0502040204020203" pitchFamily="34" charset="0"/>
                <a:ea typeface="Consolas"/>
                <a:cs typeface="Segoe UI" panose="020B0502040204020203" pitchFamily="34" charset="0"/>
                <a:sym typeface="Consolas"/>
              </a:rPr>
              <a:t>(</a:t>
            </a:r>
            <a:r>
              <a:rPr lang="en-US" sz="2400" dirty="0" err="1">
                <a:latin typeface="Segoe UI" panose="020B0502040204020203" pitchFamily="34" charset="0"/>
                <a:ea typeface="Consolas"/>
                <a:cs typeface="Segoe UI" panose="020B0502040204020203" pitchFamily="34" charset="0"/>
                <a:sym typeface="Consolas"/>
              </a:rPr>
              <a:t>popped_value</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cs typeface="Segoe UI" panose="020B0502040204020203" pitchFamily="34" charset="0"/>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a:solidFill>
                  <a:srgbClr val="7030A0"/>
                </a:solidFill>
                <a:latin typeface="Consolas" panose="020B0609020204030204" pitchFamily="49" charset="0"/>
                <a:cs typeface="Segoe UI" panose="020B0502040204020203" pitchFamily="34" charset="0"/>
              </a:rPr>
              <a:t>pop</a:t>
            </a:r>
            <a:r>
              <a:rPr lang="en-US" sz="2400" dirty="0">
                <a:solidFill>
                  <a:srgbClr val="7030A0"/>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do? </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the difference between </a:t>
            </a:r>
            <a:r>
              <a:rPr lang="en-US" sz="2400" dirty="0">
                <a:solidFill>
                  <a:srgbClr val="7030A0"/>
                </a:solidFill>
                <a:latin typeface="Consolas" panose="020B0609020204030204" pitchFamily="49" charset="0"/>
                <a:cs typeface="Segoe UI" panose="020B0502040204020203" pitchFamily="34" charset="0"/>
              </a:rPr>
              <a:t>remove</a:t>
            </a:r>
            <a:r>
              <a:rPr lang="en-US" sz="2400" dirty="0">
                <a:solidFill>
                  <a:srgbClr val="7030A0"/>
                </a:solidFill>
                <a:latin typeface="Segoe UI" panose="020B0502040204020203" pitchFamily="34" charset="0"/>
                <a:cs typeface="Segoe UI" panose="020B0502040204020203" pitchFamily="34" charset="0"/>
              </a:rPr>
              <a:t> </a:t>
            </a:r>
            <a:r>
              <a:rPr lang="en-US" sz="2400" dirty="0">
                <a:latin typeface="Segoe UI" panose="020B0502040204020203" pitchFamily="34" charset="0"/>
                <a:cs typeface="Segoe UI" panose="020B0502040204020203" pitchFamily="34" charset="0"/>
              </a:rPr>
              <a:t>and</a:t>
            </a:r>
            <a:r>
              <a:rPr lang="en-US" sz="2400" dirty="0">
                <a:solidFill>
                  <a:srgbClr val="7030A0"/>
                </a:solidFill>
                <a:latin typeface="Segoe UI" panose="020B0502040204020203" pitchFamily="34" charset="0"/>
                <a:cs typeface="Segoe UI" panose="020B0502040204020203" pitchFamily="34" charset="0"/>
              </a:rPr>
              <a:t> </a:t>
            </a:r>
            <a:r>
              <a:rPr lang="en-US" sz="2400" dirty="0">
                <a:solidFill>
                  <a:srgbClr val="7030A0"/>
                </a:solidFill>
                <a:latin typeface="Consolas" panose="020B0609020204030204" pitchFamily="49" charset="0"/>
                <a:cs typeface="Segoe UI" panose="020B0502040204020203" pitchFamily="34" charset="0"/>
              </a:rPr>
              <a:t>pop</a:t>
            </a:r>
            <a:r>
              <a:rPr lang="en-US" sz="2400" dirty="0">
                <a:latin typeface="Segoe UI" panose="020B0502040204020203" pitchFamily="34" charset="0"/>
                <a:cs typeface="Segoe UI" panose="020B0502040204020203" pitchFamily="34" charset="0"/>
              </a:rPr>
              <a:t>? </a:t>
            </a:r>
            <a:endParaRPr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dirty="0">
                <a:latin typeface="Segoe UI" panose="020B0502040204020203" pitchFamily="34" charset="0"/>
                <a:cs typeface="Segoe UI" panose="020B0502040204020203" pitchFamily="34" charset="0"/>
              </a:rPr>
              <a:t>Do Now 2.05 – example 4</a:t>
            </a:r>
            <a:endParaRPr dirty="0">
              <a:latin typeface="Segoe UI" panose="020B0502040204020203" pitchFamily="34" charset="0"/>
              <a:cs typeface="Segoe UI" panose="020B0502040204020203" pitchFamily="34" charset="0"/>
            </a:endParaRPr>
          </a:p>
        </p:txBody>
      </p:sp>
      <p:sp>
        <p:nvSpPr>
          <p:cNvPr id="451" name="Google Shape;451;p7"/>
          <p:cNvSpPr txBox="1">
            <a:spLocks noGrp="1"/>
          </p:cNvSpPr>
          <p:nvPr>
            <p:ph type="body" idx="1"/>
          </p:nvPr>
        </p:nvSpPr>
        <p:spPr>
          <a:xfrm>
            <a:off x="584200" y="1435100"/>
            <a:ext cx="11018700" cy="4255011"/>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123</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'First Item'</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a:t>
            </a:r>
            <a:r>
              <a:rPr lang="en-US" sz="2400" dirty="0">
                <a:solidFill>
                  <a:srgbClr val="00B050"/>
                </a:solidFill>
                <a:latin typeface="Consolas" panose="020B0609020204030204" pitchFamily="49" charset="0"/>
                <a:ea typeface="Consolas"/>
                <a:cs typeface="Segoe UI" panose="020B0502040204020203" pitchFamily="34" charset="0"/>
                <a:sym typeface="Consolas"/>
              </a:rPr>
              <a:t>456</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'Second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b_list</a:t>
            </a:r>
            <a:r>
              <a:rPr lang="en-US" sz="2400" dirty="0">
                <a:latin typeface="Consolas" panose="020B0609020204030204" pitchFamily="49" charset="0"/>
                <a:ea typeface="Consolas"/>
                <a:cs typeface="Segoe UI" panose="020B0502040204020203" pitchFamily="34" charset="0"/>
                <a:sym typeface="Consolas"/>
              </a:rPr>
              <a:t> = </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FF0000"/>
                </a:solidFill>
                <a:latin typeface="Consolas" panose="020B0609020204030204" pitchFamily="49" charset="0"/>
                <a:ea typeface="Consolas"/>
                <a:cs typeface="Segoe UI" panose="020B0502040204020203" pitchFamily="34" charset="0"/>
                <a:sym typeface="Consolas"/>
              </a:rPr>
              <a:t>'Third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b_list</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b="1"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happens to </a:t>
            </a:r>
            <a:r>
              <a:rPr lang="en-US" sz="2400" dirty="0" err="1">
                <a:latin typeface="Segoe UI" panose="020B0502040204020203" pitchFamily="34" charset="0"/>
                <a:cs typeface="Segoe UI" panose="020B0502040204020203" pitchFamily="34" charset="0"/>
              </a:rPr>
              <a:t>a_list</a:t>
            </a:r>
            <a:r>
              <a:rPr lang="en-US" sz="2400" dirty="0">
                <a:latin typeface="Segoe UI" panose="020B0502040204020203" pitchFamily="34" charset="0"/>
                <a:cs typeface="Segoe UI" panose="020B0502040204020203" pitchFamily="34" charset="0"/>
              </a:rPr>
              <a:t>?</a:t>
            </a:r>
            <a:endParaRPr dirty="0">
              <a:latin typeface="Segoe UI" panose="020B0502040204020203" pitchFamily="34" charset="0"/>
              <a:cs typeface="Segoe UI" panose="020B0502040204020203" pitchFamily="34" charset="0"/>
            </a:endParaRPr>
          </a:p>
          <a:p>
            <a:pPr marL="0"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is in </a:t>
            </a:r>
            <a:r>
              <a:rPr lang="en-US" sz="2400" dirty="0" err="1">
                <a:latin typeface="Segoe UI" panose="020B0502040204020203" pitchFamily="34" charset="0"/>
                <a:cs typeface="Segoe UI" panose="020B0502040204020203" pitchFamily="34" charset="0"/>
              </a:rPr>
              <a:t>b_list</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Do Now 2.05 – example 5</a:t>
            </a:r>
            <a:endParaRPr>
              <a:latin typeface="Segoe UI" panose="020B0502040204020203" pitchFamily="34" charset="0"/>
              <a:cs typeface="Segoe UI" panose="020B0502040204020203" pitchFamily="34" charset="0"/>
            </a:endParaRPr>
          </a:p>
        </p:txBody>
      </p:sp>
      <p:sp>
        <p:nvSpPr>
          <p:cNvPr id="458" name="Google Shape;458;p8"/>
          <p:cNvSpPr txBox="1">
            <a:spLocks noGrp="1"/>
          </p:cNvSpPr>
          <p:nvPr>
            <p:ph type="body" idx="1"/>
          </p:nvPr>
        </p:nvSpPr>
        <p:spPr>
          <a:xfrm>
            <a:off x="584200" y="1435100"/>
            <a:ext cx="11018700" cy="3885679"/>
          </a:xfrm>
          <a:prstGeom prst="rect">
            <a:avLst/>
          </a:prstGeom>
          <a:noFill/>
          <a:ln>
            <a:noFill/>
          </a:ln>
        </p:spPr>
        <p:txBody>
          <a:bodyPr spcFirstLastPara="1" wrap="square" lIns="0" tIns="0" rIns="0" bIns="0" anchor="t" anchorCtr="0">
            <a:spAutoFit/>
          </a:bodyPr>
          <a:lstStyle/>
          <a:p>
            <a:pPr marL="228600" lvl="0" indent="-262890" algn="l" rtl="0">
              <a:spcBef>
                <a:spcPts val="480"/>
              </a:spcBef>
              <a:spcAft>
                <a:spcPts val="0"/>
              </a:spcAft>
              <a:buSzPts val="2160"/>
              <a:buChar char="·"/>
            </a:pPr>
            <a:r>
              <a:rPr lang="en-US" sz="2400" dirty="0">
                <a:latin typeface="Segoe UI" panose="020B0502040204020203" pitchFamily="34" charset="0"/>
                <a:cs typeface="Segoe UI" panose="020B0502040204020203" pitchFamily="34" charset="0"/>
              </a:rPr>
              <a:t>In the console, create the following program:</a:t>
            </a:r>
            <a:endParaRPr dirty="0">
              <a:latin typeface="Segoe UI" panose="020B0502040204020203" pitchFamily="34" charset="0"/>
              <a:cs typeface="Segoe UI" panose="020B0502040204020203" pitchFamily="34" charset="0"/>
            </a:endParaRPr>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 = [</a:t>
            </a:r>
            <a:r>
              <a:rPr lang="en-US" sz="2400" dirty="0">
                <a:solidFill>
                  <a:srgbClr val="FF0000"/>
                </a:solidFill>
                <a:latin typeface="Segoe UI" panose="020B0502040204020203" pitchFamily="34" charset="0"/>
                <a:ea typeface="Consolas"/>
                <a:cs typeface="Segoe UI" panose="020B0502040204020203" pitchFamily="34" charset="0"/>
                <a:sym typeface="Consolas"/>
              </a:rPr>
              <a:t>'First Item'</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Segoe UI" panose="020B0502040204020203" pitchFamily="34" charset="0"/>
                <a:ea typeface="Consolas"/>
                <a:cs typeface="Segoe UI" panose="020B0502040204020203" pitchFamily="34" charset="0"/>
                <a:sym typeface="Consolas"/>
              </a:rPr>
              <a:t>print</a:t>
            </a:r>
            <a:r>
              <a:rPr lang="en-US" sz="2400" dirty="0">
                <a:latin typeface="Segoe UI" panose="020B0502040204020203" pitchFamily="34" charset="0"/>
                <a:ea typeface="Consolas"/>
                <a:cs typeface="Segoe UI" panose="020B0502040204020203" pitchFamily="34" charset="0"/>
                <a:sym typeface="Consolas"/>
              </a:rPr>
              <a:t>(</a:t>
            </a: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Segoe UI" panose="020B0502040204020203" pitchFamily="34" charset="0"/>
                <a:ea typeface="Consolas"/>
                <a:cs typeface="Segoe UI" panose="020B0502040204020203" pitchFamily="34" charset="0"/>
                <a:sym typeface="Consolas"/>
              </a:rPr>
              <a:t>a_list.</a:t>
            </a:r>
            <a:r>
              <a:rPr lang="en-US" sz="2400" dirty="0" err="1">
                <a:solidFill>
                  <a:srgbClr val="7030A0"/>
                </a:solidFill>
                <a:latin typeface="Segoe UI" panose="020B0502040204020203" pitchFamily="34" charset="0"/>
                <a:ea typeface="Consolas"/>
                <a:cs typeface="Segoe UI" panose="020B0502040204020203" pitchFamily="34" charset="0"/>
                <a:sym typeface="Consolas"/>
              </a:rPr>
              <a:t>append</a:t>
            </a:r>
            <a:r>
              <a:rPr lang="en-US" sz="2400" dirty="0">
                <a:latin typeface="Segoe UI" panose="020B0502040204020203" pitchFamily="34" charset="0"/>
                <a:ea typeface="Consolas"/>
                <a:cs typeface="Segoe UI" panose="020B0502040204020203" pitchFamily="34" charset="0"/>
                <a:sym typeface="Consolas"/>
              </a:rPr>
              <a:t>(</a:t>
            </a:r>
            <a:r>
              <a:rPr lang="en-US" sz="2400" dirty="0">
                <a:solidFill>
                  <a:srgbClr val="FF0000"/>
                </a:solidFill>
                <a:latin typeface="Segoe UI" panose="020B0502040204020203" pitchFamily="34" charset="0"/>
                <a:ea typeface="Consolas"/>
                <a:cs typeface="Segoe UI" panose="020B0502040204020203" pitchFamily="34" charset="0"/>
                <a:sym typeface="Consolas"/>
              </a:rPr>
              <a:t>'Second Item'</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Segoe UI" panose="020B0502040204020203" pitchFamily="34" charset="0"/>
                <a:ea typeface="Consolas"/>
                <a:cs typeface="Segoe UI" panose="020B0502040204020203" pitchFamily="34" charset="0"/>
                <a:sym typeface="Consolas"/>
              </a:rPr>
              <a:t>print</a:t>
            </a:r>
            <a:r>
              <a:rPr lang="en-US" sz="2400" dirty="0">
                <a:latin typeface="Segoe UI" panose="020B0502040204020203" pitchFamily="34" charset="0"/>
                <a:ea typeface="Consolas"/>
                <a:cs typeface="Segoe UI" panose="020B0502040204020203" pitchFamily="34" charset="0"/>
                <a:sym typeface="Consolas"/>
              </a:rPr>
              <a:t>(</a:t>
            </a:r>
            <a:r>
              <a:rPr lang="en-US" sz="2400" dirty="0" err="1">
                <a:latin typeface="Segoe UI" panose="020B0502040204020203" pitchFamily="34" charset="0"/>
                <a:ea typeface="Consolas"/>
                <a:cs typeface="Segoe UI" panose="020B0502040204020203" pitchFamily="34" charset="0"/>
                <a:sym typeface="Consolas"/>
              </a:rPr>
              <a:t>a_list</a:t>
            </a:r>
            <a:r>
              <a:rPr lang="en-US" sz="2400" dirty="0">
                <a:latin typeface="Segoe UI" panose="020B0502040204020203" pitchFamily="34" charset="0"/>
                <a:ea typeface="Consolas"/>
                <a:cs typeface="Segoe UI" panose="020B0502040204020203" pitchFamily="34" charset="0"/>
                <a:sym typeface="Consolas"/>
              </a:rPr>
              <a:t>)</a:t>
            </a:r>
            <a:endParaRPr dirty="0">
              <a:latin typeface="Segoe UI" panose="020B0502040204020203" pitchFamily="34" charset="0"/>
              <a:cs typeface="Segoe UI" panose="020B0502040204020203" pitchFamily="34" charset="0"/>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Segoe UI" panose="020B0502040204020203" pitchFamily="34" charset="0"/>
              <a:ea typeface="Consolas"/>
              <a:cs typeface="Segoe UI" panose="020B0502040204020203" pitchFamily="34" charset="0"/>
              <a:sym typeface="Consolas"/>
            </a:endParaRPr>
          </a:p>
          <a:p>
            <a:pPr marL="4763" lvl="0" indent="-4763" algn="l" rtl="0">
              <a:lnSpc>
                <a:spcPct val="100000"/>
              </a:lnSpc>
              <a:spcBef>
                <a:spcPts val="0"/>
              </a:spcBef>
              <a:spcAft>
                <a:spcPts val="0"/>
              </a:spcAft>
              <a:buClr>
                <a:srgbClr val="C57A15"/>
              </a:buClr>
              <a:buSzPts val="2160"/>
              <a:buNone/>
            </a:pPr>
            <a:r>
              <a:rPr lang="en-US" sz="2400" b="1" dirty="0">
                <a:latin typeface="Segoe UI" panose="020B0502040204020203" pitchFamily="34" charset="0"/>
                <a:cs typeface="Segoe UI" panose="020B0502040204020203" pitchFamily="34" charset="0"/>
              </a:rPr>
              <a:t>In your notebook, answer the following</a:t>
            </a:r>
            <a:endParaRPr dirty="0">
              <a:latin typeface="Segoe UI" panose="020B0502040204020203" pitchFamily="34" charset="0"/>
              <a:cs typeface="Segoe UI" panose="020B0502040204020203" pitchFamily="34" charset="0"/>
            </a:endParaRPr>
          </a:p>
          <a:p>
            <a:pPr marL="4763"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a:t>
            </a:r>
            <a:r>
              <a:rPr lang="en-US" sz="2400" dirty="0">
                <a:solidFill>
                  <a:srgbClr val="7030A0"/>
                </a:solidFill>
                <a:latin typeface="Segoe UI" panose="020B0502040204020203" pitchFamily="34" charset="0"/>
                <a:cs typeface="Segoe UI" panose="020B0502040204020203" pitchFamily="34" charset="0"/>
              </a:rPr>
              <a:t>append </a:t>
            </a:r>
            <a:r>
              <a:rPr lang="en-US" sz="2400" dirty="0">
                <a:latin typeface="Segoe UI" panose="020B0502040204020203" pitchFamily="34" charset="0"/>
                <a:cs typeface="Segoe UI" panose="020B0502040204020203" pitchFamily="34" charset="0"/>
              </a:rPr>
              <a:t>do? </a:t>
            </a:r>
            <a:endParaRPr dirty="0">
              <a:latin typeface="Segoe UI" panose="020B0502040204020203" pitchFamily="34" charset="0"/>
              <a:cs typeface="Segoe UI" panose="020B0502040204020203" pitchFamily="34" charset="0"/>
            </a:endParaRPr>
          </a:p>
          <a:p>
            <a:pPr marL="4763" lvl="0" indent="-13716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would be the length after </a:t>
            </a:r>
            <a:r>
              <a:rPr lang="en-US" sz="2400" dirty="0">
                <a:solidFill>
                  <a:srgbClr val="7030A0"/>
                </a:solidFill>
                <a:latin typeface="Segoe UI" panose="020B0502040204020203" pitchFamily="34" charset="0"/>
                <a:cs typeface="Segoe UI" panose="020B0502040204020203" pitchFamily="34" charset="0"/>
              </a:rPr>
              <a:t>append</a:t>
            </a:r>
            <a:r>
              <a:rPr lang="en-US" sz="2400" dirty="0">
                <a:latin typeface="Segoe UI" panose="020B0502040204020203" pitchFamily="34" charset="0"/>
                <a:cs typeface="Segoe UI" panose="020B0502040204020203" pitchFamily="34" charset="0"/>
              </a:rPr>
              <a:t>?</a:t>
            </a:r>
            <a:endParaRPr sz="2400" dirty="0">
              <a:latin typeface="Segoe UI" panose="020B0502040204020203" pitchFamily="34" charset="0"/>
              <a:cs typeface="Segoe UI" panose="020B0502040204020203" pitchFamily="34" charset="0"/>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latin typeface="Segoe UI" panose="020B0502040204020203" pitchFamily="34" charset="0"/>
                <a:cs typeface="Segoe UI" panose="020B0502040204020203" pitchFamily="34" charset="0"/>
              </a:rPr>
              <a:t>Lesson 2.05  </a:t>
            </a:r>
            <a:endParaRPr>
              <a:latin typeface="Segoe UI" panose="020B0502040204020203" pitchFamily="34" charset="0"/>
              <a:cs typeface="Segoe UI" panose="020B0502040204020203" pitchFamily="34" charset="0"/>
            </a:endParaRPr>
          </a:p>
        </p:txBody>
      </p:sp>
      <p:sp>
        <p:nvSpPr>
          <p:cNvPr id="465" name="Google Shape;465;p9"/>
          <p:cNvSpPr txBox="1">
            <a:spLocks noGrp="1"/>
          </p:cNvSpPr>
          <p:nvPr>
            <p:ph type="body" idx="1"/>
          </p:nvPr>
        </p:nvSpPr>
        <p:spPr>
          <a:xfrm>
            <a:off x="584200" y="1435100"/>
            <a:ext cx="11018700" cy="5664300"/>
          </a:xfrm>
          <a:prstGeom prst="rect">
            <a:avLst/>
          </a:prstGeom>
          <a:noFill/>
          <a:ln>
            <a:noFill/>
          </a:ln>
        </p:spPr>
        <p:txBody>
          <a:bodyPr spcFirstLastPara="1" wrap="square" lIns="0" tIns="0" rIns="0" bIns="0" anchor="t" anchorCtr="0">
            <a:spAutoFit/>
          </a:bodyPr>
          <a:lstStyle/>
          <a:p>
            <a:pPr marL="228600" lvl="0" indent="-228600" algn="l" rtl="0">
              <a:lnSpc>
                <a:spcPct val="100000"/>
              </a:lnSpc>
              <a:spcBef>
                <a:spcPts val="0"/>
              </a:spcBef>
              <a:spcAft>
                <a:spcPts val="0"/>
              </a:spcAft>
              <a:buClr>
                <a:schemeClr val="dk1"/>
              </a:buClr>
              <a:buSzPts val="2160"/>
              <a:buChar char="·"/>
            </a:pPr>
            <a:r>
              <a:rPr lang="en-US" sz="2400" i="1" dirty="0">
                <a:latin typeface="Segoe UI" panose="020B0502040204020203" pitchFamily="34" charset="0"/>
                <a:cs typeface="Segoe UI" panose="020B0502040204020203" pitchFamily="34" charset="0"/>
              </a:rPr>
              <a:t>Slicing</a:t>
            </a:r>
            <a:r>
              <a:rPr lang="en-US" sz="2400" dirty="0">
                <a:latin typeface="Segoe UI" panose="020B0502040204020203" pitchFamily="34" charset="0"/>
                <a:cs typeface="Segoe UI" panose="020B0502040204020203" pitchFamily="34" charset="0"/>
              </a:rPr>
              <a:t>: a list operation that gives back a list starting from the index to the left of the colon and going up to (but not including) the index to the right of the colon</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cs typeface="Segoe UI" panose="020B0502040204020203" pitchFamily="34" charset="0"/>
            </a:endParaRPr>
          </a:p>
          <a:p>
            <a:pPr marL="228600" lvl="0" indent="-228600" algn="l" rtl="0">
              <a:lnSpc>
                <a:spcPct val="100000"/>
              </a:lnSpc>
              <a:spcBef>
                <a:spcPts val="480"/>
              </a:spcBef>
              <a:spcAft>
                <a:spcPts val="0"/>
              </a:spcAft>
              <a:buClr>
                <a:schemeClr val="dk1"/>
              </a:buClr>
              <a:buSzPts val="2160"/>
              <a:buChar char="·"/>
            </a:pPr>
            <a:r>
              <a:rPr lang="en-US" sz="2400" dirty="0">
                <a:latin typeface="Segoe UI" panose="020B0502040204020203" pitchFamily="34" charset="0"/>
                <a:cs typeface="Segoe UI" panose="020B0502040204020203" pitchFamily="34" charset="0"/>
              </a:rPr>
              <a:t>What does the following code print?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 = [</a:t>
            </a:r>
            <a:r>
              <a:rPr lang="en-US" sz="2400" dirty="0">
                <a:solidFill>
                  <a:srgbClr val="00B050"/>
                </a:solidFill>
                <a:latin typeface="Consolas" panose="020B0609020204030204" pitchFamily="49" charset="0"/>
                <a:ea typeface="Consolas"/>
                <a:cs typeface="Segoe UI" panose="020B0502040204020203" pitchFamily="34" charset="0"/>
                <a:sym typeface="Consolas"/>
              </a:rPr>
              <a:t>123</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'First Item'</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a:t>
            </a:r>
            <a:r>
              <a:rPr lang="en-US" sz="2400" dirty="0">
                <a:solidFill>
                  <a:srgbClr val="00B050"/>
                </a:solidFill>
                <a:latin typeface="Consolas" panose="020B0609020204030204" pitchFamily="49" charset="0"/>
                <a:ea typeface="Consolas"/>
                <a:cs typeface="Segoe UI" panose="020B0502040204020203" pitchFamily="34" charset="0"/>
                <a:sym typeface="Consolas"/>
              </a:rPr>
              <a:t>456</a:t>
            </a:r>
            <a:r>
              <a:rPr lang="en-US" sz="2400" dirty="0">
                <a:latin typeface="Consolas" panose="020B0609020204030204" pitchFamily="49" charset="0"/>
                <a:ea typeface="Consolas"/>
                <a:cs typeface="Segoe UI" panose="020B0502040204020203" pitchFamily="34" charset="0"/>
                <a:sym typeface="Consolas"/>
              </a:rPr>
              <a:t>,</a:t>
            </a:r>
            <a:r>
              <a:rPr lang="en-US" sz="2400" dirty="0">
                <a:solidFill>
                  <a:srgbClr val="FF0000"/>
                </a:solidFill>
                <a:latin typeface="Consolas" panose="020B0609020204030204" pitchFamily="49" charset="0"/>
                <a:ea typeface="Consolas"/>
                <a:cs typeface="Segoe UI" panose="020B0502040204020203" pitchFamily="34" charset="0"/>
                <a:sym typeface="Consolas"/>
              </a:rPr>
              <a:t> 'Second Item'</a:t>
            </a:r>
            <a:r>
              <a:rPr lang="en-US" sz="2400" dirty="0">
                <a:latin typeface="Consolas" panose="020B0609020204030204" pitchFamily="49" charset="0"/>
                <a:ea typeface="Consolas"/>
                <a:cs typeface="Segoe UI" panose="020B0502040204020203" pitchFamily="34" charset="0"/>
                <a:sym typeface="Consolas"/>
              </a:rPr>
              <a:t>]</a:t>
            </a:r>
            <a:endParaRPr dirty="0">
              <a:latin typeface="Consolas" panose="020B0609020204030204" pitchFamily="49" charset="0"/>
              <a:cs typeface="Segoe UI" panose="020B0502040204020203" pitchFamily="34" charset="0"/>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solidFill>
                  <a:srgbClr val="0000FF"/>
                </a:solidFill>
                <a:latin typeface="Consolas" panose="020B0609020204030204" pitchFamily="49" charset="0"/>
                <a:ea typeface="Consolas"/>
                <a:cs typeface="Segoe UI" panose="020B0502040204020203" pitchFamily="34" charset="0"/>
                <a:sym typeface="Consolas"/>
              </a:rPr>
              <a:t>print</a:t>
            </a:r>
            <a:r>
              <a:rPr lang="en-US" sz="2400" dirty="0">
                <a:latin typeface="Consolas" panose="020B0609020204030204" pitchFamily="49" charset="0"/>
                <a:ea typeface="Consolas"/>
                <a:cs typeface="Segoe UI" panose="020B0502040204020203" pitchFamily="34" charset="0"/>
                <a:sym typeface="Consolas"/>
              </a:rPr>
              <a:t>(</a:t>
            </a:r>
            <a:r>
              <a:rPr lang="en-US" sz="2400" dirty="0" err="1">
                <a:latin typeface="Consolas" panose="020B0609020204030204" pitchFamily="49" charset="0"/>
                <a:ea typeface="Consolas"/>
                <a:cs typeface="Segoe UI" panose="020B0502040204020203" pitchFamily="34" charset="0"/>
                <a:sym typeface="Consolas"/>
              </a:rPr>
              <a:t>a_list</a:t>
            </a:r>
            <a:r>
              <a:rPr lang="en-US" sz="2400" dirty="0">
                <a:latin typeface="Consolas" panose="020B0609020204030204" pitchFamily="49" charset="0"/>
                <a:ea typeface="Consolas"/>
                <a:cs typeface="Segoe UI" panose="020B0502040204020203" pitchFamily="34" charset="0"/>
                <a:sym typeface="Consolas"/>
              </a:rPr>
              <a:t>[1:2])</a:t>
            </a:r>
            <a:endParaRPr dirty="0">
              <a:latin typeface="Consolas" panose="020B0609020204030204" pitchFamily="49"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a:p>
            <a:pPr marL="631825" lvl="0" indent="0" algn="l" rtl="0">
              <a:lnSpc>
                <a:spcPct val="100000"/>
              </a:lnSpc>
              <a:spcBef>
                <a:spcPts val="0"/>
              </a:spcBef>
              <a:spcAft>
                <a:spcPts val="0"/>
              </a:spcAft>
              <a:buClr>
                <a:srgbClr val="C57A15"/>
              </a:buClr>
              <a:buSzPts val="2160"/>
              <a:buNone/>
            </a:pPr>
            <a:endParaRPr sz="2400" dirty="0">
              <a:latin typeface="Segoe UI" panose="020B0502040204020203" pitchFamily="34" charset="0"/>
              <a:ea typeface="Consolas"/>
              <a:cs typeface="Segoe UI" panose="020B0502040204020203" pitchFamily="34" charset="0"/>
              <a:sym typeface="Consolas"/>
            </a:endParaRPr>
          </a:p>
          <a:p>
            <a:pPr marL="1089025" lvl="0" indent="-320040" algn="l" rtl="0">
              <a:lnSpc>
                <a:spcPct val="100000"/>
              </a:lnSpc>
              <a:spcBef>
                <a:spcPts val="0"/>
              </a:spcBef>
              <a:spcAft>
                <a:spcPts val="0"/>
              </a:spcAft>
              <a:buClr>
                <a:srgbClr val="C57A15"/>
              </a:buClr>
              <a:buSzPts val="2160"/>
              <a:buFont typeface="Quattrocento Sans"/>
              <a:buNone/>
            </a:pPr>
            <a:endParaRPr sz="2400"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a:p>
            <a:pPr marL="0" lvl="0" indent="0" algn="l" rtl="0">
              <a:lnSpc>
                <a:spcPct val="100000"/>
              </a:lnSpc>
              <a:spcBef>
                <a:spcPts val="480"/>
              </a:spcBef>
              <a:spcAft>
                <a:spcPts val="0"/>
              </a:spcAft>
              <a:buClr>
                <a:schemeClr val="dk1"/>
              </a:buClr>
              <a:buSzPts val="2160"/>
              <a:buNone/>
            </a:pPr>
            <a:r>
              <a:rPr lang="en-US" sz="2400" dirty="0">
                <a:latin typeface="Segoe UI" panose="020B0502040204020203" pitchFamily="34" charset="0"/>
                <a:ea typeface="Consolas"/>
                <a:cs typeface="Segoe UI" panose="020B0502040204020203" pitchFamily="34" charset="0"/>
                <a:sym typeface="Consolas"/>
              </a:rPr>
              <a:t> </a:t>
            </a:r>
            <a:endParaRPr dirty="0">
              <a:latin typeface="Segoe UI" panose="020B0502040204020203" pitchFamily="34" charset="0"/>
              <a:cs typeface="Segoe UI" panose="020B0502040204020203" pitchFamily="34" charset="0"/>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a:p>
            <a:pPr marL="228600" lvl="0" indent="-91440" algn="l" rtl="0">
              <a:lnSpc>
                <a:spcPct val="100000"/>
              </a:lnSpc>
              <a:spcBef>
                <a:spcPts val="480"/>
              </a:spcBef>
              <a:spcAft>
                <a:spcPts val="0"/>
              </a:spcAft>
              <a:buClr>
                <a:schemeClr val="dk1"/>
              </a:buClr>
              <a:buSzPts val="2160"/>
              <a:buNone/>
            </a:pPr>
            <a:endParaRPr sz="2400" dirty="0">
              <a:latin typeface="Segoe UI" panose="020B0502040204020203" pitchFamily="34" charset="0"/>
              <a:ea typeface="Consolas"/>
              <a:cs typeface="Segoe UI" panose="020B0502040204020203" pitchFamily="34" charset="0"/>
              <a:sym typeface="Consolas"/>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1091</Words>
  <Application>Microsoft Office PowerPoint</Application>
  <PresentationFormat>Widescreen</PresentationFormat>
  <Paragraphs>152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Noto Sans Symbols</vt:lpstr>
      <vt:lpstr>Consolas</vt:lpstr>
      <vt:lpstr>Segoe UI</vt:lpstr>
      <vt:lpstr>Quattrocento Sans</vt:lpstr>
      <vt:lpstr>Calibri</vt:lpstr>
      <vt:lpstr>Microsoft Philanthropies TEALS</vt:lpstr>
      <vt:lpstr>Microsoft Philanthropies TEALS</vt:lpstr>
      <vt:lpstr>Lesson 2.05: lists 2</vt:lpstr>
      <vt:lpstr>Lists 2</vt:lpstr>
      <vt:lpstr>Today’s plan </vt:lpstr>
      <vt:lpstr>Do now 2.05 – example 1</vt:lpstr>
      <vt:lpstr>Do now 2.05 – example 2</vt:lpstr>
      <vt:lpstr>Do Now 2.05 – example 3</vt:lpstr>
      <vt:lpstr>Do Now 2.05 – example 4</vt:lpstr>
      <vt:lpstr>Do Now 2.05 – example 5</vt:lpstr>
      <vt:lpstr>Lesson 2.05  </vt:lpstr>
      <vt:lpstr>Lab 2.05 </vt:lpstr>
      <vt:lpstr>Lab – creating Tic-Tac-Toe using a single list</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2.05: Lists 2</dc:title>
  <cp:lastModifiedBy>Andrew Spiece</cp:lastModifiedBy>
  <cp:revision>5</cp:revision>
  <dcterms:created xsi:type="dcterms:W3CDTF">2019-12-20T17:00:18Z</dcterms:created>
  <dcterms:modified xsi:type="dcterms:W3CDTF">2021-03-03T17:51:52Z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71EA85DB-F5DB-43A6-9488-236BEA6D2BAC</vt:lpwstr>
  </property>
  <property fmtid="{D5CDD505-2E9C-101B-9397-08002B2CF9AE}" pid="4" name="ArticulatePath">
    <vt:lpwstr>Intro Python 2.05 TEALS</vt:lpwstr>
  </property>
</Properties>
</file>