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6JxfCBcC89OPVjVUVGzpDRBkJ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2:58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Example 3 and Example 6 are </a:t>
            </a:r>
            <a:r>
              <a:rPr lang="en-US" b="1" dirty="0"/>
              <a:t>not</a:t>
            </a:r>
            <a:r>
              <a:rPr lang="en-US" dirty="0"/>
              <a:t> standard Python -- they will produce unexpected results.</a:t>
            </a:r>
            <a:br>
              <a:rPr lang="en-US" dirty="0"/>
            </a:br>
            <a:br>
              <a:rPr lang="en-US" dirty="0"/>
            </a:br>
            <a:r>
              <a:rPr lang="en-US" dirty="0"/>
              <a:t>The idea here is that </a:t>
            </a:r>
            <a:r>
              <a:rPr lang="en-US" b="1" dirty="0"/>
              <a:t>.remove()</a:t>
            </a:r>
            <a:r>
              <a:rPr lang="en-US" dirty="0"/>
              <a:t> and </a:t>
            </a:r>
            <a:r>
              <a:rPr lang="en-US" b="1" dirty="0"/>
              <a:t>.append()</a:t>
            </a:r>
            <a:r>
              <a:rPr lang="en-US" b="0" dirty="0"/>
              <a:t> do not return a value that can be assigned to </a:t>
            </a:r>
            <a:r>
              <a:rPr lang="en-US" b="0" dirty="0" err="1"/>
              <a:t>b_list</a:t>
            </a:r>
            <a:r>
              <a:rPr lang="en-US" b="0" dirty="0"/>
              <a:t>.</a:t>
            </a:r>
            <a:br>
              <a:rPr lang="en-US" b="0" dirty="0"/>
            </a:br>
            <a:r>
              <a:rPr lang="en-US" b="0" dirty="0"/>
              <a:t>These two methods operate directly on the original list.</a:t>
            </a:r>
            <a:br>
              <a:rPr lang="en-US" b="0" dirty="0"/>
            </a:br>
            <a:r>
              <a:rPr lang="en-US" b="0" dirty="0"/>
              <a:t>This means that it's not correct to attempt to assign .remove() and .append() results to separate variables as shown here.</a:t>
            </a:r>
          </a:p>
          <a:p>
            <a:pPr marL="0" lvl="0" indent="0" algn="l" rtl="0">
              <a:spcBef>
                <a:spcPts val="0"/>
              </a:spcBef>
              <a:spcAft>
                <a:spcPts val="0"/>
              </a:spcAft>
              <a:buNone/>
            </a:pPr>
            <a:r>
              <a:rPr lang="en-US" b="0" dirty="0"/>
              <a:t>Normally line 2 should be just</a:t>
            </a:r>
            <a:br>
              <a:rPr lang="en-US" b="0" dirty="0"/>
            </a:br>
            <a:br>
              <a:rPr lang="en-US" b="0" dirty="0"/>
            </a:br>
            <a:r>
              <a:rPr lang="en-US" b="1" dirty="0" err="1"/>
              <a:t>a_list.remove</a:t>
            </a:r>
            <a:r>
              <a:rPr lang="en-US" b="1" dirty="0"/>
              <a:t>('b')</a:t>
            </a:r>
            <a:br>
              <a:rPr lang="en-US" b="1" dirty="0"/>
            </a:br>
            <a:br>
              <a:rPr lang="en-US" b="0" dirty="0"/>
            </a:br>
            <a:r>
              <a:rPr lang="en-US" b="0" dirty="0"/>
              <a:t>and</a:t>
            </a:r>
            <a:br>
              <a:rPr lang="en-US" b="0" dirty="0"/>
            </a:br>
            <a:br>
              <a:rPr lang="en-US" b="0" dirty="0"/>
            </a:br>
            <a:r>
              <a:rPr lang="en-US" b="1" dirty="0" err="1"/>
              <a:t>a_list.append</a:t>
            </a:r>
            <a:r>
              <a:rPr lang="en-US" b="1" dirty="0"/>
              <a:t>('f')</a:t>
            </a:r>
          </a:p>
          <a:p>
            <a:pPr marL="0" lvl="0" indent="0" algn="l" rtl="0">
              <a:spcBef>
                <a:spcPts val="0"/>
              </a:spcBef>
              <a:spcAft>
                <a:spcPts val="0"/>
              </a:spcAft>
              <a:buNone/>
            </a:pPr>
            <a:br>
              <a:rPr lang="en-US" b="0" dirty="0"/>
            </a:br>
            <a:r>
              <a:rPr lang="en-US" b="0" dirty="0"/>
              <a:t>They operate directly on </a:t>
            </a:r>
            <a:endParaRPr b="1" dirty="0"/>
          </a:p>
        </p:txBody>
      </p:sp>
      <p:sp>
        <p:nvSpPr>
          <p:cNvPr id="469" name="Google Shape;4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 like to go over the difference between the two numbers, so 2 – 1 = 1, so only one item will be returned </a:t>
            </a:r>
            <a:endParaRPr/>
          </a:p>
          <a:p>
            <a:pPr marL="0" lvl="0" indent="0" algn="l" rtl="0">
              <a:spcBef>
                <a:spcPts val="0"/>
              </a:spcBef>
              <a:spcAft>
                <a:spcPts val="0"/>
              </a:spcAft>
              <a:buNone/>
            </a:pPr>
            <a:endParaRPr/>
          </a:p>
          <a:p>
            <a:pPr marL="0" lvl="0" indent="0" algn="l" rtl="0">
              <a:spcBef>
                <a:spcPts val="0"/>
              </a:spcBef>
              <a:spcAft>
                <a:spcPts val="0"/>
              </a:spcAft>
              <a:buNone/>
            </a:pPr>
            <a:r>
              <a:rPr lang="en-US"/>
              <a:t>Go over the in operation, do an example with the students using and then have them do one on their own</a:t>
            </a:r>
            <a:endParaRPr/>
          </a:p>
          <a:p>
            <a:pPr marL="0" lvl="0" indent="0" algn="l" rtl="0">
              <a:spcBef>
                <a:spcPts val="0"/>
              </a:spcBef>
              <a:spcAft>
                <a:spcPts val="0"/>
              </a:spcAft>
              <a:buNone/>
            </a:pPr>
            <a:endParaRPr/>
          </a:p>
          <a:p>
            <a:pPr marL="0" lvl="0" indent="0" algn="l" rtl="0">
              <a:spcBef>
                <a:spcPts val="0"/>
              </a:spcBef>
              <a:spcAft>
                <a:spcPts val="0"/>
              </a:spcAft>
              <a:buNone/>
            </a:pPr>
            <a:r>
              <a:rPr lang="en-US"/>
              <a:t>Together create a tic-tac-toe board with students in class</a:t>
            </a:r>
            <a:endParaRPr/>
          </a:p>
        </p:txBody>
      </p:sp>
      <p:sp>
        <p:nvSpPr>
          <p:cNvPr id="462" name="Google Shape;4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4"/>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6"/>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6"/>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6"/>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6"/>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6"/>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6"/>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6"/>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6"/>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6"/>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6"/>
          <p:cNvGrpSpPr/>
          <p:nvPr/>
        </p:nvGrpSpPr>
        <p:grpSpPr>
          <a:xfrm>
            <a:off x="7407275" y="1447800"/>
            <a:ext cx="599440" cy="4724400"/>
            <a:chOff x="7406640" y="1447800"/>
            <a:chExt cx="599440" cy="4724400"/>
          </a:xfrm>
        </p:grpSpPr>
        <p:cxnSp>
          <p:nvCxnSpPr>
            <p:cNvPr id="71" name="Google Shape;71;p26"/>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6"/>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6"/>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6"/>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6"/>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6"/>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6"/>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6"/>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7"/>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7"/>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7"/>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7"/>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7"/>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7"/>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7"/>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7"/>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7"/>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7"/>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7"/>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7"/>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7"/>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7"/>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8"/>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8"/>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8"/>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8"/>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8"/>
          <p:cNvGrpSpPr/>
          <p:nvPr/>
        </p:nvGrpSpPr>
        <p:grpSpPr>
          <a:xfrm>
            <a:off x="1" y="3228301"/>
            <a:ext cx="3962400" cy="2367280"/>
            <a:chOff x="3444239" y="3274021"/>
            <a:chExt cx="518161" cy="2367280"/>
          </a:xfrm>
        </p:grpSpPr>
        <p:cxnSp>
          <p:nvCxnSpPr>
            <p:cNvPr id="102" name="Google Shape;102;p28"/>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8"/>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8"/>
          <p:cNvGrpSpPr/>
          <p:nvPr/>
        </p:nvGrpSpPr>
        <p:grpSpPr>
          <a:xfrm>
            <a:off x="8188962" y="3228301"/>
            <a:ext cx="4003041" cy="2367280"/>
            <a:chOff x="8188959" y="3274021"/>
            <a:chExt cx="518161" cy="2367280"/>
          </a:xfrm>
        </p:grpSpPr>
        <p:cxnSp>
          <p:nvCxnSpPr>
            <p:cNvPr id="105" name="Google Shape;105;p28"/>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8"/>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8"/>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8"/>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8"/>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8"/>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8"/>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8"/>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8"/>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8"/>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9"/>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9"/>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9"/>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9"/>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9"/>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9"/>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9"/>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9"/>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9"/>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9"/>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9"/>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9"/>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9"/>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9"/>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9"/>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9"/>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0"/>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0"/>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0"/>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0"/>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0"/>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0"/>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0"/>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0"/>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0"/>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0"/>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0"/>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0"/>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1"/>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1"/>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1"/>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1"/>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1"/>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1"/>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1"/>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1"/>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1"/>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1"/>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1"/>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1"/>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1"/>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1"/>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1"/>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2"/>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2"/>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2"/>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3"/>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3"/>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3"/>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3"/>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3"/>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4"/>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4"/>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4"/>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4"/>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4"/>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4"/>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4"/>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4"/>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4"/>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4"/>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4"/>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4"/>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5"/>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5"/>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5"/>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5"/>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5"/>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5"/>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5"/>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5"/>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5"/>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5"/>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5"/>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5"/>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5"/>
          <p:cNvGrpSpPr/>
          <p:nvPr/>
        </p:nvGrpSpPr>
        <p:grpSpPr>
          <a:xfrm>
            <a:off x="588262" y="4059104"/>
            <a:ext cx="562936" cy="1051917"/>
            <a:chOff x="588262" y="4109720"/>
            <a:chExt cx="562936" cy="1051917"/>
          </a:xfrm>
        </p:grpSpPr>
        <p:sp>
          <p:nvSpPr>
            <p:cNvPr id="205" name="Google Shape;205;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5"/>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5"/>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5"/>
          <p:cNvGrpSpPr/>
          <p:nvPr/>
        </p:nvGrpSpPr>
        <p:grpSpPr>
          <a:xfrm>
            <a:off x="2843727" y="4059104"/>
            <a:ext cx="562936" cy="1051917"/>
            <a:chOff x="588262" y="4109720"/>
            <a:chExt cx="562936" cy="1051917"/>
          </a:xfrm>
        </p:grpSpPr>
        <p:sp>
          <p:nvSpPr>
            <p:cNvPr id="211" name="Google Shape;211;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5"/>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5"/>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5"/>
          <p:cNvGrpSpPr/>
          <p:nvPr/>
        </p:nvGrpSpPr>
        <p:grpSpPr>
          <a:xfrm>
            <a:off x="5099192" y="4059104"/>
            <a:ext cx="562936" cy="1051917"/>
            <a:chOff x="588262" y="4109720"/>
            <a:chExt cx="562936" cy="1051917"/>
          </a:xfrm>
        </p:grpSpPr>
        <p:sp>
          <p:nvSpPr>
            <p:cNvPr id="217" name="Google Shape;217;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5"/>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5"/>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5"/>
          <p:cNvGrpSpPr/>
          <p:nvPr/>
        </p:nvGrpSpPr>
        <p:grpSpPr>
          <a:xfrm>
            <a:off x="7354657" y="4059104"/>
            <a:ext cx="562936" cy="1051917"/>
            <a:chOff x="588262" y="4109720"/>
            <a:chExt cx="562936" cy="1051917"/>
          </a:xfrm>
        </p:grpSpPr>
        <p:sp>
          <p:nvSpPr>
            <p:cNvPr id="223" name="Google Shape;223;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5"/>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5"/>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5"/>
          <p:cNvGrpSpPr/>
          <p:nvPr/>
        </p:nvGrpSpPr>
        <p:grpSpPr>
          <a:xfrm>
            <a:off x="9610122" y="4059104"/>
            <a:ext cx="562936" cy="1051917"/>
            <a:chOff x="588262" y="4109720"/>
            <a:chExt cx="562936" cy="1051917"/>
          </a:xfrm>
        </p:grpSpPr>
        <p:sp>
          <p:nvSpPr>
            <p:cNvPr id="229" name="Google Shape;229;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6"/>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6"/>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6"/>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6"/>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6"/>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6"/>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6"/>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6"/>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6"/>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6"/>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6"/>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6"/>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6"/>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6"/>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6"/>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6"/>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6"/>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6"/>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6"/>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6"/>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6"/>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8"/>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8"/>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9"/>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0"/>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1"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1"/>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2"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2"/>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3"/>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3"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3"/>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3"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8"/>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8"/>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8"/>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4"/>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4"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4"/>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4"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4"/>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4"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5"/>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5"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5"/>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5"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5"/>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5"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5"/>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5"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6"/>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6"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7"/>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8"/>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9"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9"/>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6"/>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6"/>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6"/>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6"/>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6"/>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6"/>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6"/>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6"/>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6"/>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6"/>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6"/>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6"/>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6"/>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6"/>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6"/>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6"/>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6"/>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6"/>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6"/>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6"/>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7"/>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7"/>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7"/>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7"/>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7"/>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8"/>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8"/>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8"/>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9"/>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9"/>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9"/>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9"/>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9"/>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9"/>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9"/>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1"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2"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3"/>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3"/>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20"/>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20"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4"/>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4"/>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4"/>
          <p:cNvGrpSpPr/>
          <p:nvPr/>
        </p:nvGrpSpPr>
        <p:grpSpPr>
          <a:xfrm>
            <a:off x="11023167" y="412549"/>
            <a:ext cx="719065" cy="153377"/>
            <a:chOff x="4846638" y="3441700"/>
            <a:chExt cx="5910262" cy="1260475"/>
          </a:xfrm>
        </p:grpSpPr>
        <p:sp>
          <p:nvSpPr>
            <p:cNvPr id="380" name="Google Shape;380;p64"/>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4"/>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4"/>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4"/>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4"/>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5"/>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5"/>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1"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3"/>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4"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2.05: Lists 2</a:t>
            </a:r>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411" name="Google Shape;411;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0"/>
          <p:cNvSpPr txBox="1">
            <a:spLocks noGrp="1"/>
          </p:cNvSpPr>
          <p:nvPr>
            <p:ph type="title"/>
          </p:nvPr>
        </p:nvSpPr>
        <p:spPr>
          <a:xfrm>
            <a:off x="586740" y="234263"/>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Lab 2.05 </a:t>
            </a:r>
            <a:endParaRPr dirty="0"/>
          </a:p>
        </p:txBody>
      </p:sp>
      <p:sp>
        <p:nvSpPr>
          <p:cNvPr id="472" name="Google Shape;472;p10"/>
          <p:cNvSpPr txBox="1">
            <a:spLocks noGrp="1"/>
          </p:cNvSpPr>
          <p:nvPr>
            <p:ph type="body" idx="1"/>
          </p:nvPr>
        </p:nvSpPr>
        <p:spPr>
          <a:xfrm>
            <a:off x="586740" y="762254"/>
            <a:ext cx="11328905" cy="738664"/>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Follow the flow of execution in the following programs.  For each one, predict what will happen in your notebook.  Some examples may not show the correct syntax!</a:t>
            </a:r>
            <a:endParaRPr dirty="0">
              <a:latin typeface="Consolas"/>
              <a:ea typeface="Consolas"/>
              <a:cs typeface="Consolas"/>
              <a:sym typeface="Consolas"/>
            </a:endParaRPr>
          </a:p>
        </p:txBody>
      </p:sp>
      <p:sp>
        <p:nvSpPr>
          <p:cNvPr id="473" name="Google Shape;473;p10"/>
          <p:cNvSpPr/>
          <p:nvPr/>
        </p:nvSpPr>
        <p:spPr>
          <a:xfrm>
            <a:off x="664499" y="3819925"/>
            <a:ext cx="5618100" cy="6462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'b'</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'c'</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'd'</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'e'</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r>
              <a:rPr lang="en-US" sz="1800" b="0" i="0" u="none" strike="noStrike" cap="none">
                <a:solidFill>
                  <a:srgbClr val="008575"/>
                </a:solidFill>
                <a:latin typeface="Consolas"/>
                <a:ea typeface="Consolas"/>
                <a:cs typeface="Consolas"/>
                <a:sym typeface="Consolas"/>
              </a:rPr>
              <a:t>1</a:t>
            </a:r>
            <a:r>
              <a:rPr lang="en-US" sz="1800" b="0" i="0" u="none" strike="noStrike" cap="none">
                <a:solidFill>
                  <a:schemeClr val="dk1"/>
                </a:solidFill>
                <a:latin typeface="Consolas"/>
                <a:ea typeface="Consolas"/>
                <a:cs typeface="Consolas"/>
                <a:sym typeface="Consolas"/>
              </a:rPr>
              <a:t>:</a:t>
            </a:r>
            <a:r>
              <a:rPr lang="en-US" sz="1800" b="0" i="0" u="none" strike="noStrike" cap="none">
                <a:solidFill>
                  <a:srgbClr val="7030A0"/>
                </a:solidFill>
                <a:latin typeface="Consolas"/>
                <a:ea typeface="Consolas"/>
                <a:cs typeface="Consolas"/>
                <a:sym typeface="Consolas"/>
              </a:rPr>
              <a:t>len</a:t>
            </a:r>
            <a:r>
              <a:rPr lang="en-US" sz="1800" b="0" i="0" u="none" strike="noStrike" cap="none">
                <a:solidFill>
                  <a:schemeClr val="dk1"/>
                </a:solidFill>
                <a:latin typeface="Consolas"/>
                <a:ea typeface="Consolas"/>
                <a:cs typeface="Consolas"/>
                <a:sym typeface="Consolas"/>
              </a:rPr>
              <a:t>(a_list) – </a:t>
            </a:r>
            <a:r>
              <a:rPr lang="en-US" sz="1800" b="0" i="0" u="none" strike="noStrike" cap="none">
                <a:solidFill>
                  <a:srgbClr val="008575"/>
                </a:solidFill>
                <a:latin typeface="Consolas"/>
                <a:ea typeface="Consolas"/>
                <a:cs typeface="Consolas"/>
                <a:sym typeface="Consolas"/>
              </a:rPr>
              <a:t>3</a:t>
            </a:r>
            <a:r>
              <a:rPr lang="en-US" sz="1800" b="0" i="0" u="none" strike="noStrike" cap="none">
                <a:solidFill>
                  <a:schemeClr val="dk1"/>
                </a:solidFill>
                <a:latin typeface="Consolas"/>
                <a:ea typeface="Consolas"/>
                <a:cs typeface="Consolas"/>
                <a:sym typeface="Consolas"/>
              </a:rPr>
              <a:t>])</a:t>
            </a:r>
            <a:endParaRPr/>
          </a:p>
        </p:txBody>
      </p:sp>
      <p:sp>
        <p:nvSpPr>
          <p:cNvPr id="474" name="Google Shape;474;p10"/>
          <p:cNvSpPr/>
          <p:nvPr/>
        </p:nvSpPr>
        <p:spPr>
          <a:xfrm>
            <a:off x="664501" y="2327075"/>
            <a:ext cx="56181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a</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b</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c</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d</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e</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0:3</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1:4</a:t>
            </a:r>
            <a:r>
              <a:rPr lang="en-US" sz="1800" b="0" i="0" u="none" strike="noStrike" cap="none" dirty="0">
                <a:solidFill>
                  <a:schemeClr val="dk1"/>
                </a:solidFill>
                <a:latin typeface="Consolas"/>
                <a:ea typeface="Consolas"/>
                <a:cs typeface="Consolas"/>
                <a:sym typeface="Consolas"/>
              </a:rPr>
              <a:t>])</a:t>
            </a:r>
            <a:endParaRPr dirty="0"/>
          </a:p>
        </p:txBody>
      </p:sp>
      <p:sp>
        <p:nvSpPr>
          <p:cNvPr id="475" name="Google Shape;475;p10"/>
          <p:cNvSpPr/>
          <p:nvPr/>
        </p:nvSpPr>
        <p:spPr>
          <a:xfrm>
            <a:off x="664483" y="5113367"/>
            <a:ext cx="6096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'b'</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'c'</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'd'</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'e'</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b_list = a_list.</a:t>
            </a:r>
            <a:r>
              <a:rPr lang="en-US" sz="1800" b="0" i="0" u="none" strike="noStrike" cap="none">
                <a:solidFill>
                  <a:srgbClr val="7030A0"/>
                </a:solidFill>
                <a:latin typeface="Consolas"/>
                <a:ea typeface="Consolas"/>
                <a:cs typeface="Consolas"/>
                <a:sym typeface="Consolas"/>
              </a:rPr>
              <a:t>remo</a:t>
            </a:r>
            <a:r>
              <a:rPr lang="en-US" sz="1800">
                <a:solidFill>
                  <a:srgbClr val="7030A0"/>
                </a:solidFill>
                <a:latin typeface="Consolas"/>
                <a:ea typeface="Consolas"/>
                <a:cs typeface="Consolas"/>
                <a:sym typeface="Consolas"/>
              </a:rPr>
              <a:t>v</a:t>
            </a:r>
            <a:r>
              <a:rPr lang="en-US" sz="1800" b="0" i="0" u="none" strike="noStrike" cap="none">
                <a:solidFill>
                  <a:srgbClr val="7030A0"/>
                </a:solidFill>
                <a:latin typeface="Consolas"/>
                <a:ea typeface="Consolas"/>
                <a:cs typeface="Consolas"/>
                <a:sym typeface="Consolas"/>
              </a:rPr>
              <a:t>e</a:t>
            </a:r>
            <a:r>
              <a:rPr lang="en-US" sz="1800" b="0" i="0" u="none" strike="noStrike" cap="none">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a:t>
            </a:r>
            <a:r>
              <a:rPr lang="en-US" sz="1800" b="0" i="0" u="none" strike="noStrike" cap="none">
                <a:solidFill>
                  <a:srgbClr val="FF0000"/>
                </a:solidFill>
                <a:latin typeface="Consolas"/>
                <a:ea typeface="Consolas"/>
                <a:cs typeface="Consolas"/>
                <a:sym typeface="Consolas"/>
              </a:rPr>
              <a:t>b</a:t>
            </a:r>
            <a:r>
              <a:rPr lang="en-US" sz="1800">
                <a:solidFill>
                  <a:srgbClr val="FF0000"/>
                </a:solidFill>
                <a:latin typeface="Consolas"/>
                <a:ea typeface="Consolas"/>
                <a:cs typeface="Consolas"/>
                <a:sym typeface="Consolas"/>
              </a:rPr>
              <a:t>'</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(b_list)</a:t>
            </a:r>
            <a:endParaRPr sz="1800" b="1" i="0" u="none" strike="noStrike" cap="none">
              <a:solidFill>
                <a:schemeClr val="dk1"/>
              </a:solidFill>
              <a:latin typeface="Consolas"/>
              <a:ea typeface="Consolas"/>
              <a:cs typeface="Consolas"/>
              <a:sym typeface="Consolas"/>
            </a:endParaRPr>
          </a:p>
        </p:txBody>
      </p:sp>
      <p:sp>
        <p:nvSpPr>
          <p:cNvPr id="476" name="Google Shape;476;p10"/>
          <p:cNvSpPr/>
          <p:nvPr/>
        </p:nvSpPr>
        <p:spPr>
          <a:xfrm>
            <a:off x="6331126" y="2031450"/>
            <a:ext cx="56964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b_value</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err="1">
                <a:solidFill>
                  <a:srgbClr val="7030A0"/>
                </a:solidFill>
                <a:latin typeface="Consolas"/>
                <a:ea typeface="Consolas"/>
                <a:cs typeface="Consolas"/>
                <a:sym typeface="Consolas"/>
              </a:rPr>
              <a:t>pop</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b_value</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77" name="Google Shape;477;p10"/>
          <p:cNvSpPr txBox="1"/>
          <p:nvPr/>
        </p:nvSpPr>
        <p:spPr>
          <a:xfrm>
            <a:off x="664423" y="2019309"/>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1</a:t>
            </a:r>
            <a:endParaRPr/>
          </a:p>
        </p:txBody>
      </p:sp>
      <p:sp>
        <p:nvSpPr>
          <p:cNvPr id="478" name="Google Shape;478;p10"/>
          <p:cNvSpPr txBox="1"/>
          <p:nvPr/>
        </p:nvSpPr>
        <p:spPr>
          <a:xfrm>
            <a:off x="664561" y="3512142"/>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2</a:t>
            </a:r>
            <a:endParaRPr/>
          </a:p>
        </p:txBody>
      </p:sp>
      <p:sp>
        <p:nvSpPr>
          <p:cNvPr id="479" name="Google Shape;479;p10"/>
          <p:cNvSpPr txBox="1"/>
          <p:nvPr/>
        </p:nvSpPr>
        <p:spPr>
          <a:xfrm>
            <a:off x="664437" y="4727790"/>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Example 3</a:t>
            </a:r>
            <a:endParaRPr dirty="0"/>
          </a:p>
        </p:txBody>
      </p:sp>
      <p:sp>
        <p:nvSpPr>
          <p:cNvPr id="480" name="Google Shape;480;p10"/>
          <p:cNvSpPr txBox="1"/>
          <p:nvPr/>
        </p:nvSpPr>
        <p:spPr>
          <a:xfrm>
            <a:off x="6331137" y="17236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4</a:t>
            </a:r>
            <a:endParaRPr/>
          </a:p>
        </p:txBody>
      </p:sp>
      <p:sp>
        <p:nvSpPr>
          <p:cNvPr id="481" name="Google Shape;481;p10"/>
          <p:cNvSpPr/>
          <p:nvPr/>
        </p:nvSpPr>
        <p:spPr>
          <a:xfrm>
            <a:off x="6331125" y="3785975"/>
            <a:ext cx="5877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'b'</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'c'</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'd'</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'e'</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b_list = </a:t>
            </a:r>
            <a:r>
              <a:rPr lang="en-US" sz="1800">
                <a:solidFill>
                  <a:schemeClr val="dk1"/>
                </a:solidFill>
                <a:latin typeface="Consolas"/>
                <a:ea typeface="Consolas"/>
                <a:cs typeface="Consolas"/>
                <a:sym typeface="Consolas"/>
              </a:rPr>
              <a:t>a_list + ['abc']</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(b_list)</a:t>
            </a:r>
            <a:endParaRPr sz="1800" b="1" i="0" u="none" strike="noStrike" cap="none">
              <a:solidFill>
                <a:schemeClr val="dk1"/>
              </a:solidFill>
              <a:latin typeface="Consolas"/>
              <a:ea typeface="Consolas"/>
              <a:cs typeface="Consolas"/>
              <a:sym typeface="Consolas"/>
            </a:endParaRPr>
          </a:p>
        </p:txBody>
      </p:sp>
      <p:sp>
        <p:nvSpPr>
          <p:cNvPr id="482" name="Google Shape;482;p10"/>
          <p:cNvSpPr txBox="1"/>
          <p:nvPr/>
        </p:nvSpPr>
        <p:spPr>
          <a:xfrm>
            <a:off x="6331137" y="35428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a:t>
            </a:r>
            <a:r>
              <a:rPr lang="en-US" sz="2000" b="1">
                <a:solidFill>
                  <a:schemeClr val="dk1"/>
                </a:solidFill>
                <a:latin typeface="Quattrocento Sans"/>
                <a:ea typeface="Quattrocento Sans"/>
                <a:cs typeface="Quattrocento Sans"/>
                <a:sym typeface="Quattrocento Sans"/>
              </a:rPr>
              <a:t>5</a:t>
            </a:r>
            <a:endParaRPr sz="2000" b="1">
              <a:solidFill>
                <a:schemeClr val="dk1"/>
              </a:solidFill>
              <a:latin typeface="Quattrocento Sans"/>
              <a:ea typeface="Quattrocento Sans"/>
              <a:cs typeface="Quattrocento Sans"/>
              <a:sym typeface="Quattrocento Sans"/>
            </a:endParaRPr>
          </a:p>
        </p:txBody>
      </p:sp>
      <p:sp>
        <p:nvSpPr>
          <p:cNvPr id="483" name="Google Shape;483;p10"/>
          <p:cNvSpPr/>
          <p:nvPr/>
        </p:nvSpPr>
        <p:spPr>
          <a:xfrm>
            <a:off x="6331133" y="5362069"/>
            <a:ext cx="6096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a_list = [</a:t>
            </a:r>
            <a:r>
              <a:rPr lang="en-US" sz="1800">
                <a:solidFill>
                  <a:srgbClr val="FF0000"/>
                </a:solidFill>
                <a:latin typeface="Consolas"/>
                <a:ea typeface="Consolas"/>
                <a:cs typeface="Consolas"/>
                <a:sym typeface="Consolas"/>
              </a:rPr>
              <a:t>'a'</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'b'</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'c'</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'd'</a:t>
            </a:r>
            <a:r>
              <a:rPr lang="en-US" sz="1800">
                <a:solidFill>
                  <a:schemeClr val="dk1"/>
                </a:solidFill>
                <a:latin typeface="Consolas"/>
                <a:ea typeface="Consolas"/>
                <a:cs typeface="Consolas"/>
                <a:sym typeface="Consolas"/>
              </a:rPr>
              <a:t>,</a:t>
            </a:r>
            <a:r>
              <a:rPr lang="en-US" sz="1800">
                <a:solidFill>
                  <a:srgbClr val="FF0000"/>
                </a:solidFill>
                <a:latin typeface="Consolas"/>
                <a:ea typeface="Consolas"/>
                <a:cs typeface="Consolas"/>
                <a:sym typeface="Consolas"/>
              </a:rPr>
              <a:t> 'e'</a:t>
            </a:r>
            <a:r>
              <a:rPr lang="en-US" sz="1800" b="0" i="0" u="none" strike="noStrike" cap="none">
                <a:solidFill>
                  <a:schemeClr val="dk1"/>
                </a:solidFill>
                <a:latin typeface="Consolas"/>
                <a:ea typeface="Consolas"/>
                <a:cs typeface="Consolas"/>
                <a:sym typeface="Consolas"/>
              </a:rPr>
              <a: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chemeClr val="dk1"/>
                </a:solidFill>
                <a:latin typeface="Consolas"/>
                <a:ea typeface="Consolas"/>
                <a:cs typeface="Consolas"/>
                <a:sym typeface="Consolas"/>
              </a:rPr>
              <a:t>b_list = a_list.</a:t>
            </a:r>
            <a:r>
              <a:rPr lang="en-US" sz="1800">
                <a:solidFill>
                  <a:srgbClr val="7030A0"/>
                </a:solidFill>
                <a:latin typeface="Consolas"/>
                <a:ea typeface="Consolas"/>
                <a:cs typeface="Consolas"/>
                <a:sym typeface="Consolas"/>
              </a:rPr>
              <a:t>append('f')</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(a_list)</a:t>
            </a:r>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a:solidFill>
                  <a:srgbClr val="0000FF"/>
                </a:solidFill>
                <a:latin typeface="Consolas"/>
                <a:ea typeface="Consolas"/>
                <a:cs typeface="Consolas"/>
                <a:sym typeface="Consolas"/>
              </a:rPr>
              <a:t>print</a:t>
            </a:r>
            <a:r>
              <a:rPr lang="en-US" sz="1800" b="0" i="0" u="none" strike="noStrike" cap="none">
                <a:solidFill>
                  <a:schemeClr val="dk1"/>
                </a:solidFill>
                <a:latin typeface="Consolas"/>
                <a:ea typeface="Consolas"/>
                <a:cs typeface="Consolas"/>
                <a:sym typeface="Consolas"/>
              </a:rPr>
              <a:t>(b_list)</a:t>
            </a:r>
            <a:endParaRPr sz="1800" b="1" i="0" u="none" strike="noStrike" cap="none">
              <a:solidFill>
                <a:schemeClr val="dk1"/>
              </a:solidFill>
              <a:latin typeface="Consolas"/>
              <a:ea typeface="Consolas"/>
              <a:cs typeface="Consolas"/>
              <a:sym typeface="Consolas"/>
            </a:endParaRPr>
          </a:p>
        </p:txBody>
      </p:sp>
      <p:sp>
        <p:nvSpPr>
          <p:cNvPr id="484" name="Google Shape;484;p10"/>
          <p:cNvSpPr txBox="1"/>
          <p:nvPr/>
        </p:nvSpPr>
        <p:spPr>
          <a:xfrm>
            <a:off x="6331137" y="50202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a:t>
            </a:r>
            <a:r>
              <a:rPr lang="en-US" sz="2000" b="1">
                <a:solidFill>
                  <a:schemeClr val="dk1"/>
                </a:solidFill>
                <a:latin typeface="Quattrocento Sans"/>
                <a:ea typeface="Quattrocento Sans"/>
                <a:cs typeface="Quattrocento Sans"/>
                <a:sym typeface="Quattrocento Sans"/>
              </a:rPr>
              <a:t>6</a:t>
            </a:r>
            <a:endParaRPr sz="2000" b="1">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Lab – Creating Tic-Tac-Toe using a single list</a:t>
            </a:r>
            <a:endParaRPr/>
          </a:p>
        </p:txBody>
      </p:sp>
      <p:sp>
        <p:nvSpPr>
          <p:cNvPr id="491" name="Google Shape;491;p11"/>
          <p:cNvSpPr txBox="1">
            <a:spLocks noGrp="1"/>
          </p:cNvSpPr>
          <p:nvPr>
            <p:ph type="body" idx="1"/>
          </p:nvPr>
        </p:nvSpPr>
        <p:spPr>
          <a:xfrm>
            <a:off x="584200" y="1435100"/>
            <a:ext cx="11018700" cy="48024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a:t>Create this game using lists and indexes, according to the following rules:</a:t>
            </a:r>
            <a:endParaRPr/>
          </a:p>
          <a:p>
            <a:pPr marL="974725" lvl="0" indent="-342900" algn="l" rtl="0">
              <a:lnSpc>
                <a:spcPct val="100000"/>
              </a:lnSpc>
              <a:spcBef>
                <a:spcPts val="0"/>
              </a:spcBef>
              <a:spcAft>
                <a:spcPts val="0"/>
              </a:spcAft>
              <a:buClr>
                <a:schemeClr val="accent4"/>
              </a:buClr>
              <a:buSzPts val="2160"/>
              <a:buChar char="·"/>
            </a:pPr>
            <a:r>
              <a:rPr lang="en-US" sz="2400"/>
              <a:t>The user will pick a location on the board according to the number</a:t>
            </a:r>
            <a:endParaRPr sz="2400"/>
          </a:p>
          <a:p>
            <a:pPr marL="974725" lvl="0" indent="-358140" algn="l" rtl="0">
              <a:lnSpc>
                <a:spcPct val="100000"/>
              </a:lnSpc>
              <a:spcBef>
                <a:spcPts val="0"/>
              </a:spcBef>
              <a:spcAft>
                <a:spcPts val="0"/>
              </a:spcAft>
              <a:buSzPts val="2400"/>
              <a:buChar char="·"/>
            </a:pPr>
            <a:endParaRPr sz="2400"/>
          </a:p>
          <a:p>
            <a:pPr marL="974725" lvl="0" indent="-205740" algn="l" rtl="0">
              <a:lnSpc>
                <a:spcPct val="100000"/>
              </a:lnSpc>
              <a:spcBef>
                <a:spcPts val="0"/>
              </a:spcBef>
              <a:spcAft>
                <a:spcPts val="0"/>
              </a:spcAft>
              <a:buClr>
                <a:schemeClr val="accent4"/>
              </a:buClr>
              <a:buSzPts val="2160"/>
              <a:buNone/>
            </a:pPr>
            <a:endParaRPr sz="2400"/>
          </a:p>
          <a:p>
            <a:pPr marL="974725" lvl="0" indent="-205740" algn="l" rtl="0">
              <a:lnSpc>
                <a:spcPct val="100000"/>
              </a:lnSpc>
              <a:spcBef>
                <a:spcPts val="0"/>
              </a:spcBef>
              <a:spcAft>
                <a:spcPts val="0"/>
              </a:spcAft>
              <a:buClr>
                <a:schemeClr val="accent4"/>
              </a:buClr>
              <a:buSzPts val="2160"/>
              <a:buNone/>
            </a:pPr>
            <a:endParaRPr sz="2400"/>
          </a:p>
          <a:p>
            <a:pPr marL="974725" lvl="0" indent="-205740" algn="l" rtl="0">
              <a:lnSpc>
                <a:spcPct val="100000"/>
              </a:lnSpc>
              <a:spcBef>
                <a:spcPts val="0"/>
              </a:spcBef>
              <a:spcAft>
                <a:spcPts val="0"/>
              </a:spcAft>
              <a:buClr>
                <a:schemeClr val="accent4"/>
              </a:buClr>
              <a:buSzPts val="2160"/>
              <a:buNone/>
            </a:pPr>
            <a:endParaRPr sz="2400"/>
          </a:p>
          <a:p>
            <a:pPr marL="974725" lvl="0" indent="-205740" algn="l" rtl="0">
              <a:lnSpc>
                <a:spcPct val="100000"/>
              </a:lnSpc>
              <a:spcBef>
                <a:spcPts val="0"/>
              </a:spcBef>
              <a:spcAft>
                <a:spcPts val="0"/>
              </a:spcAft>
              <a:buClr>
                <a:schemeClr val="accent4"/>
              </a:buClr>
              <a:buSzPts val="2160"/>
              <a:buNone/>
            </a:pPr>
            <a:endParaRPr sz="2400"/>
          </a:p>
          <a:p>
            <a:pPr marL="631825" lvl="0" indent="0" algn="l" rtl="0">
              <a:lnSpc>
                <a:spcPct val="100000"/>
              </a:lnSpc>
              <a:spcBef>
                <a:spcPts val="0"/>
              </a:spcBef>
              <a:spcAft>
                <a:spcPts val="0"/>
              </a:spcAft>
              <a:buClr>
                <a:schemeClr val="accent4"/>
              </a:buClr>
              <a:buSzPts val="2160"/>
              <a:buNone/>
            </a:pPr>
            <a:endParaRPr sz="2400"/>
          </a:p>
          <a:p>
            <a:pPr marL="631825" lvl="0" indent="0" algn="l" rtl="0">
              <a:lnSpc>
                <a:spcPct val="100000"/>
              </a:lnSpc>
              <a:spcBef>
                <a:spcPts val="0"/>
              </a:spcBef>
              <a:spcAft>
                <a:spcPts val="0"/>
              </a:spcAft>
              <a:buClr>
                <a:schemeClr val="accent4"/>
              </a:buClr>
              <a:buSzPts val="2160"/>
              <a:buNone/>
            </a:pPr>
            <a:endParaRPr sz="2400"/>
          </a:p>
          <a:p>
            <a:pPr marL="974725" lvl="0" indent="-342900" algn="l" rtl="0">
              <a:lnSpc>
                <a:spcPct val="100000"/>
              </a:lnSpc>
              <a:spcBef>
                <a:spcPts val="0"/>
              </a:spcBef>
              <a:spcAft>
                <a:spcPts val="0"/>
              </a:spcAft>
              <a:buClr>
                <a:schemeClr val="accent4"/>
              </a:buClr>
              <a:buSzPts val="2160"/>
              <a:buChar char="·"/>
            </a:pPr>
            <a:r>
              <a:rPr lang="en-US" sz="2400"/>
              <a:t>Depending on the position that the user inputs, update the position of the board to be an “X” to reflect that</a:t>
            </a:r>
            <a:endParaRPr/>
          </a:p>
          <a:p>
            <a:pPr marL="974725" lvl="0" indent="-342900" algn="l" rtl="0">
              <a:lnSpc>
                <a:spcPct val="100000"/>
              </a:lnSpc>
              <a:spcBef>
                <a:spcPts val="0"/>
              </a:spcBef>
              <a:spcAft>
                <a:spcPts val="0"/>
              </a:spcAft>
              <a:buClr>
                <a:schemeClr val="accent4"/>
              </a:buClr>
              <a:buSzPts val="2160"/>
              <a:buChar char="·"/>
            </a:pPr>
            <a:r>
              <a:rPr lang="en-US" sz="2400"/>
              <a:t>Print the updated board out, but do not worry about making it look pretty</a:t>
            </a:r>
            <a:endParaRPr/>
          </a:p>
          <a:p>
            <a:pPr marL="974725" lvl="0" indent="-342900" algn="l" rtl="0">
              <a:lnSpc>
                <a:spcPct val="100000"/>
              </a:lnSpc>
              <a:spcBef>
                <a:spcPts val="0"/>
              </a:spcBef>
              <a:spcAft>
                <a:spcPts val="0"/>
              </a:spcAft>
              <a:buClr>
                <a:schemeClr val="accent4"/>
              </a:buClr>
              <a:buSzPts val="2160"/>
              <a:buChar char="·"/>
            </a:pPr>
            <a:r>
              <a:rPr lang="en-US" sz="2400"/>
              <a:t>You only need to implement one turn of the game for now.</a:t>
            </a:r>
            <a:endParaRPr/>
          </a:p>
        </p:txBody>
      </p:sp>
      <p:sp>
        <p:nvSpPr>
          <p:cNvPr id="492" name="Google Shape;492;p11"/>
          <p:cNvSpPr txBox="1"/>
          <p:nvPr/>
        </p:nvSpPr>
        <p:spPr>
          <a:xfrm flipH="1">
            <a:off x="4072998" y="2659550"/>
            <a:ext cx="2089500" cy="1539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  1  |  2  |  3  </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  4  |  5  |  6  </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a:t>
            </a:r>
            <a:endParaRPr/>
          </a:p>
          <a:p>
            <a:pPr marL="0" marR="0" lvl="0" indent="0" algn="l" rtl="0">
              <a:spcBef>
                <a:spcPts val="0"/>
              </a:spcBef>
              <a:spcAft>
                <a:spcPts val="0"/>
              </a:spcAft>
              <a:buNone/>
            </a:pPr>
            <a:r>
              <a:rPr lang="en-US" sz="2000" b="0" i="0" u="none" strike="noStrike" cap="none">
                <a:solidFill>
                  <a:schemeClr val="dk1"/>
                </a:solidFill>
                <a:latin typeface="Quattrocento Sans"/>
                <a:ea typeface="Quattrocento Sans"/>
                <a:cs typeface="Quattrocento Sans"/>
                <a:sym typeface="Quattrocento Sans"/>
              </a:rPr>
              <a:t>  7  |  8  |  9</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Exit Ticket</a:t>
            </a:r>
            <a:endParaRPr/>
          </a:p>
        </p:txBody>
      </p:sp>
      <p:sp>
        <p:nvSpPr>
          <p:cNvPr id="498" name="Google Shape;498;p12"/>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Lists 2</a:t>
            </a:r>
            <a:endParaRPr/>
          </a:p>
        </p:txBody>
      </p:sp>
      <p:sp>
        <p:nvSpPr>
          <p:cNvPr id="417" name="Google Shape;417;p2"/>
          <p:cNvSpPr txBox="1">
            <a:spLocks noGrp="1"/>
          </p:cNvSpPr>
          <p:nvPr>
            <p:ph type="body" idx="1"/>
          </p:nvPr>
        </p:nvSpPr>
        <p:spPr>
          <a:xfrm>
            <a:off x="584200" y="1435100"/>
            <a:ext cx="11018838" cy="19820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a:t>After this lesson, you will be able to...</a:t>
            </a:r>
            <a:endParaRPr/>
          </a:p>
          <a:p>
            <a:pPr marL="342900" lvl="0" indent="-342900" algn="l" rtl="0">
              <a:lnSpc>
                <a:spcPct val="100000"/>
              </a:lnSpc>
              <a:spcBef>
                <a:spcPts val="560"/>
              </a:spcBef>
              <a:spcAft>
                <a:spcPts val="0"/>
              </a:spcAft>
              <a:buClr>
                <a:schemeClr val="dk1"/>
              </a:buClr>
              <a:buSzPts val="2520"/>
              <a:buFont typeface="Arial"/>
              <a:buChar char="•"/>
            </a:pPr>
            <a:r>
              <a:rPr lang="en-US"/>
              <a:t>Define and identify </a:t>
            </a:r>
            <a:r>
              <a:rPr lang="en-US" b="1"/>
              <a:t>index, slice, append, pop, remove</a:t>
            </a:r>
            <a:endParaRPr/>
          </a:p>
          <a:p>
            <a:pPr marL="342900" lvl="0" indent="-342900" algn="l" rtl="0">
              <a:lnSpc>
                <a:spcPct val="100000"/>
              </a:lnSpc>
              <a:spcBef>
                <a:spcPts val="560"/>
              </a:spcBef>
              <a:spcAft>
                <a:spcPts val="0"/>
              </a:spcAft>
              <a:buClr>
                <a:schemeClr val="dk1"/>
              </a:buClr>
              <a:buSzPts val="2520"/>
              <a:buFont typeface="Arial"/>
              <a:buChar char="•"/>
            </a:pPr>
            <a:r>
              <a:rPr lang="en-US"/>
              <a:t>Slice a list</a:t>
            </a:r>
            <a:endParaRPr/>
          </a:p>
          <a:p>
            <a:pPr marL="342900" lvl="0" indent="-342900" algn="l" rtl="0">
              <a:lnSpc>
                <a:spcPct val="100000"/>
              </a:lnSpc>
              <a:spcBef>
                <a:spcPts val="560"/>
              </a:spcBef>
              <a:spcAft>
                <a:spcPts val="0"/>
              </a:spcAft>
              <a:buClr>
                <a:schemeClr val="dk1"/>
              </a:buClr>
              <a:buSzPts val="2520"/>
              <a:buFont typeface="Arial"/>
              <a:buChar char="•"/>
            </a:pPr>
            <a:r>
              <a:rPr lang="en-US"/>
              <a:t>Add and remove elements from a list</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Today’s Plan</a:t>
            </a:r>
            <a:br>
              <a:rPr lang="en-US"/>
            </a:br>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a:t>Do Now</a:t>
            </a:r>
            <a:endParaRPr/>
          </a:p>
          <a:p>
            <a:pPr marL="0" lvl="0" indent="0" algn="l" rtl="0">
              <a:lnSpc>
                <a:spcPct val="100000"/>
              </a:lnSpc>
              <a:spcBef>
                <a:spcPts val="1680"/>
              </a:spcBef>
              <a:spcAft>
                <a:spcPts val="0"/>
              </a:spcAft>
              <a:buClr>
                <a:schemeClr val="dk1"/>
              </a:buClr>
              <a:buSzPts val="2160"/>
              <a:buNone/>
            </a:pPr>
            <a:r>
              <a:rPr lang="en-US"/>
              <a:t>Lesson</a:t>
            </a:r>
            <a:endParaRPr/>
          </a:p>
          <a:p>
            <a:pPr marL="0" lvl="0" indent="0" algn="l" rtl="0">
              <a:lnSpc>
                <a:spcPct val="100000"/>
              </a:lnSpc>
              <a:spcBef>
                <a:spcPts val="1680"/>
              </a:spcBef>
              <a:spcAft>
                <a:spcPts val="0"/>
              </a:spcAft>
              <a:buClr>
                <a:schemeClr val="dk1"/>
              </a:buClr>
              <a:buSzPts val="2160"/>
              <a:buNone/>
            </a:pPr>
            <a:r>
              <a:rPr lang="en-US"/>
              <a:t>Lab</a:t>
            </a:r>
            <a:endParaRPr/>
          </a:p>
          <a:p>
            <a:pPr marL="0" lvl="0" indent="0" algn="l" rtl="0">
              <a:lnSpc>
                <a:spcPct val="100000"/>
              </a:lnSpc>
              <a:spcBef>
                <a:spcPts val="1680"/>
              </a:spcBef>
              <a:spcAft>
                <a:spcPts val="0"/>
              </a:spcAft>
              <a:buClr>
                <a:schemeClr val="dk1"/>
              </a:buClr>
              <a:buSzPts val="2160"/>
              <a:buNone/>
            </a:pPr>
            <a:r>
              <a:rPr lang="en-US"/>
              <a:t>Debrief </a:t>
            </a:r>
            <a:endParaRPr/>
          </a:p>
          <a:p>
            <a:pPr marL="0" lvl="0" indent="0" algn="l" rtl="0">
              <a:lnSpc>
                <a:spcPct val="100000"/>
              </a:lnSpc>
              <a:spcBef>
                <a:spcPts val="1680"/>
              </a:spcBef>
              <a:spcAft>
                <a:spcPts val="0"/>
              </a:spcAft>
              <a:buClr>
                <a:schemeClr val="dk1"/>
              </a:buClr>
              <a:buSzPts val="2160"/>
              <a:buNone/>
            </a:pP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2.05 – example 1</a:t>
            </a:r>
            <a:endParaRPr/>
          </a:p>
        </p:txBody>
      </p:sp>
      <p:sp>
        <p:nvSpPr>
          <p:cNvPr id="430" name="Google Shape;430;p4"/>
          <p:cNvSpPr txBox="1">
            <a:spLocks noGrp="1"/>
          </p:cNvSpPr>
          <p:nvPr>
            <p:ph type="body" idx="1"/>
          </p:nvPr>
        </p:nvSpPr>
        <p:spPr>
          <a:xfrm>
            <a:off x="584200" y="1435100"/>
            <a:ext cx="11018700" cy="50487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t>Write down in your notebook ONE thing you learned in the previous class.</a:t>
            </a:r>
            <a:br>
              <a:rPr lang="en-US" sz="2400" dirty="0"/>
            </a:br>
            <a:endParaRPr dirty="0"/>
          </a:p>
          <a:p>
            <a:pPr marL="228600" lvl="0" indent="-228600" algn="l" rtl="0">
              <a:lnSpc>
                <a:spcPct val="100000"/>
              </a:lnSpc>
              <a:spcBef>
                <a:spcPts val="480"/>
              </a:spcBef>
              <a:spcAft>
                <a:spcPts val="0"/>
              </a:spcAft>
              <a:buClr>
                <a:schemeClr val="dk1"/>
              </a:buClr>
              <a:buSzPts val="2160"/>
              <a:buChar char="·"/>
            </a:pPr>
            <a:r>
              <a:rPr lang="en-US" sz="2400" dirty="0"/>
              <a:t>In the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00B050"/>
                </a:solidFill>
                <a:latin typeface="Consolas"/>
                <a:ea typeface="Consolas"/>
                <a:cs typeface="Consolas"/>
                <a:sym typeface="Consolas"/>
              </a:rPr>
              <a:t>123</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'First Item'</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a:t>
            </a:r>
            <a:r>
              <a:rPr lang="en-US" sz="2400" dirty="0">
                <a:solidFill>
                  <a:srgbClr val="00B050"/>
                </a:solidFill>
                <a:latin typeface="Consolas"/>
                <a:ea typeface="Consolas"/>
                <a:cs typeface="Consolas"/>
                <a:sym typeface="Consolas"/>
              </a:rPr>
              <a:t>456</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'Second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b_list</a:t>
            </a:r>
            <a:r>
              <a:rPr lang="en-US" sz="2400" dirty="0">
                <a:latin typeface="Consolas"/>
                <a:ea typeface="Consolas"/>
                <a:cs typeface="Consolas"/>
                <a:sym typeface="Consolas"/>
              </a:rPr>
              <a:t> = </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r>
              <a:rPr lang="en-US" sz="2400" dirty="0">
                <a:solidFill>
                  <a:srgbClr val="00B050"/>
                </a:solidFill>
                <a:latin typeface="Consolas"/>
                <a:ea typeface="Consolas"/>
                <a:cs typeface="Consolas"/>
                <a:sym typeface="Consolas"/>
              </a:rPr>
              <a:t>0</a:t>
            </a:r>
            <a:r>
              <a:rPr lang="en-US" sz="2400" dirty="0">
                <a:latin typeface="Consolas"/>
                <a:ea typeface="Consolas"/>
                <a:cs typeface="Consolas"/>
                <a:sym typeface="Consolas"/>
              </a:rPr>
              <a:t>:</a:t>
            </a:r>
            <a:r>
              <a:rPr lang="en-US" sz="2400" dirty="0">
                <a:solidFill>
                  <a:srgbClr val="00B050"/>
                </a:solidFill>
                <a:latin typeface="Consolas"/>
                <a:ea typeface="Consolas"/>
                <a:cs typeface="Consolas"/>
                <a:sym typeface="Consolas"/>
              </a:rPr>
              <a:t>2</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b_list</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p>
          <a:p>
            <a:pPr marL="0" lvl="0" indent="0" algn="l" rtl="0">
              <a:lnSpc>
                <a:spcPct val="100000"/>
              </a:lnSpc>
              <a:spcBef>
                <a:spcPts val="0"/>
              </a:spcBef>
              <a:spcAft>
                <a:spcPts val="0"/>
              </a:spcAft>
              <a:buClr>
                <a:srgbClr val="C57A15"/>
              </a:buClr>
              <a:buSzPts val="2160"/>
              <a:buNone/>
            </a:pPr>
            <a:r>
              <a:rPr lang="en-US" sz="2400" b="1" dirty="0"/>
              <a:t>In your notebook, answer the following</a:t>
            </a:r>
            <a:endParaRPr dirty="0"/>
          </a:p>
          <a:p>
            <a:pPr marL="228600" lvl="0" indent="-228600" algn="l" rtl="0">
              <a:lnSpc>
                <a:spcPct val="100000"/>
              </a:lnSpc>
              <a:spcBef>
                <a:spcPts val="480"/>
              </a:spcBef>
              <a:spcAft>
                <a:spcPts val="0"/>
              </a:spcAft>
              <a:buClr>
                <a:schemeClr val="dk1"/>
              </a:buClr>
              <a:buSzPts val="2160"/>
              <a:buChar char="·"/>
            </a:pPr>
            <a:r>
              <a:rPr lang="en-US" sz="2400" dirty="0"/>
              <a:t>What happens to </a:t>
            </a:r>
            <a:r>
              <a:rPr lang="en-US" sz="2400" dirty="0" err="1"/>
              <a:t>a_list</a:t>
            </a:r>
            <a:r>
              <a:rPr lang="en-US" sz="2400" dirty="0"/>
              <a:t>?</a:t>
            </a:r>
            <a:endParaRPr dirty="0"/>
          </a:p>
          <a:p>
            <a:pPr marL="228600" lvl="0" indent="-228600" algn="l" rtl="0">
              <a:lnSpc>
                <a:spcPct val="100000"/>
              </a:lnSpc>
              <a:spcBef>
                <a:spcPts val="480"/>
              </a:spcBef>
              <a:spcAft>
                <a:spcPts val="0"/>
              </a:spcAft>
              <a:buClr>
                <a:schemeClr val="dk1"/>
              </a:buClr>
              <a:buSzPts val="2160"/>
              <a:buChar char="·"/>
            </a:pPr>
            <a:r>
              <a:rPr lang="en-US" sz="2400" dirty="0"/>
              <a:t>What is in </a:t>
            </a:r>
            <a:r>
              <a:rPr lang="en-US" sz="2400" dirty="0" err="1"/>
              <a:t>b_list</a:t>
            </a:r>
            <a:r>
              <a:rPr lang="en-US" sz="2400" dirty="0"/>
              <a:t>? </a:t>
            </a:r>
            <a:endParaRPr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2.05 – example 2</a:t>
            </a:r>
            <a:endParaRPr dirty="0"/>
          </a:p>
        </p:txBody>
      </p:sp>
      <p:sp>
        <p:nvSpPr>
          <p:cNvPr id="437" name="Google Shape;437;p5"/>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0" algn="l" rtl="0">
              <a:lnSpc>
                <a:spcPct val="100000"/>
              </a:lnSpc>
              <a:spcBef>
                <a:spcPts val="480"/>
              </a:spcBef>
              <a:spcAft>
                <a:spcPts val="0"/>
              </a:spcAft>
              <a:buNone/>
            </a:pPr>
            <a:r>
              <a:rPr lang="en-US" sz="2400" dirty="0"/>
              <a:t>In the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00B050"/>
                </a:solidFill>
                <a:latin typeface="Consolas"/>
                <a:ea typeface="Consolas"/>
                <a:cs typeface="Consolas"/>
                <a:sym typeface="Consolas"/>
              </a:rPr>
              <a:t>123</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'First Item'</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a:t>
            </a:r>
            <a:r>
              <a:rPr lang="en-US" sz="2400" dirty="0">
                <a:solidFill>
                  <a:srgbClr val="00B050"/>
                </a:solidFill>
                <a:latin typeface="Consolas"/>
                <a:ea typeface="Consolas"/>
                <a:cs typeface="Consolas"/>
                <a:sym typeface="Consolas"/>
              </a:rPr>
              <a:t>456</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'Second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err="1">
                <a:solidFill>
                  <a:srgbClr val="7030A0"/>
                </a:solidFill>
                <a:latin typeface="Consolas"/>
                <a:ea typeface="Consolas"/>
                <a:cs typeface="Consolas"/>
                <a:sym typeface="Consolas"/>
              </a:rPr>
              <a:t>remove</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'First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dirty="0"/>
              <a:t>In your notebook, answer the following</a:t>
            </a:r>
            <a:endParaRPr dirty="0"/>
          </a:p>
          <a:p>
            <a:pPr marL="0" lvl="0" indent="-137160" algn="l" rtl="0">
              <a:lnSpc>
                <a:spcPct val="100000"/>
              </a:lnSpc>
              <a:spcBef>
                <a:spcPts val="480"/>
              </a:spcBef>
              <a:spcAft>
                <a:spcPts val="0"/>
              </a:spcAft>
              <a:buClr>
                <a:schemeClr val="dk1"/>
              </a:buClr>
              <a:buSzPts val="2160"/>
              <a:buChar char="·"/>
            </a:pPr>
            <a:r>
              <a:rPr lang="en-US" sz="2400" dirty="0"/>
              <a:t>What does </a:t>
            </a:r>
            <a:r>
              <a:rPr lang="en-US" sz="2400" dirty="0">
                <a:solidFill>
                  <a:srgbClr val="7030A0"/>
                </a:solidFill>
              </a:rPr>
              <a:t>remove </a:t>
            </a:r>
            <a:r>
              <a:rPr lang="en-US" sz="2400" dirty="0"/>
              <a:t>do? </a:t>
            </a:r>
            <a:endParaRPr dirty="0"/>
          </a:p>
          <a:p>
            <a:pPr marL="0" lvl="0" indent="-137160" algn="l" rtl="0">
              <a:lnSpc>
                <a:spcPct val="100000"/>
              </a:lnSpc>
              <a:spcBef>
                <a:spcPts val="480"/>
              </a:spcBef>
              <a:spcAft>
                <a:spcPts val="0"/>
              </a:spcAft>
              <a:buClr>
                <a:schemeClr val="dk1"/>
              </a:buClr>
              <a:buSzPts val="2160"/>
              <a:buChar char="·"/>
            </a:pPr>
            <a:r>
              <a:rPr lang="en-US" sz="2400" dirty="0"/>
              <a:t>What is the length of </a:t>
            </a:r>
            <a:r>
              <a:rPr lang="en-US" sz="2400" dirty="0" err="1"/>
              <a:t>a_list</a:t>
            </a:r>
            <a:r>
              <a:rPr lang="en-US" sz="2400" dirty="0"/>
              <a:t> after the </a:t>
            </a:r>
            <a:r>
              <a:rPr lang="en-US" sz="2400" dirty="0">
                <a:solidFill>
                  <a:srgbClr val="7030A0"/>
                </a:solidFill>
              </a:rPr>
              <a:t>remove</a:t>
            </a:r>
            <a:r>
              <a:rPr lang="en-US" sz="2400" dirty="0"/>
              <a:t>? </a:t>
            </a:r>
            <a:endParaRPr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2.05 – example 3</a:t>
            </a:r>
            <a:endParaRPr/>
          </a:p>
        </p:txBody>
      </p:sp>
      <p:sp>
        <p:nvSpPr>
          <p:cNvPr id="444" name="Google Shape;444;p6"/>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t>In the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00B050"/>
                </a:solidFill>
                <a:latin typeface="Consolas"/>
                <a:ea typeface="Consolas"/>
                <a:cs typeface="Consolas"/>
                <a:sym typeface="Consolas"/>
              </a:rPr>
              <a:t>123</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'First Item'</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a:t>
            </a:r>
            <a:r>
              <a:rPr lang="en-US" sz="2400" dirty="0">
                <a:solidFill>
                  <a:srgbClr val="00B050"/>
                </a:solidFill>
                <a:latin typeface="Consolas"/>
                <a:ea typeface="Consolas"/>
                <a:cs typeface="Consolas"/>
                <a:sym typeface="Consolas"/>
              </a:rPr>
              <a:t>456</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'Second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popped_value</a:t>
            </a:r>
            <a:r>
              <a:rPr lang="en-US" sz="2400" dirty="0">
                <a:latin typeface="Consolas"/>
                <a:ea typeface="Consolas"/>
                <a:cs typeface="Consolas"/>
                <a:sym typeface="Consolas"/>
              </a:rPr>
              <a:t> = </a:t>
            </a:r>
            <a:r>
              <a:rPr lang="en-US" sz="2400" dirty="0" err="1">
                <a:latin typeface="Consolas"/>
                <a:ea typeface="Consolas"/>
                <a:cs typeface="Consolas"/>
                <a:sym typeface="Consolas"/>
              </a:rPr>
              <a:t>a_list.</a:t>
            </a:r>
            <a:r>
              <a:rPr lang="en-US" sz="2400" dirty="0" err="1">
                <a:solidFill>
                  <a:srgbClr val="7030A0"/>
                </a:solidFill>
                <a:latin typeface="Consolas"/>
                <a:ea typeface="Consolas"/>
                <a:cs typeface="Consolas"/>
                <a:sym typeface="Consolas"/>
              </a:rPr>
              <a:t>pop</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1089025" lvl="0" indent="-457200" algn="l" rtl="0">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popped_value</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p>
          <a:p>
            <a:pPr marL="0" lvl="0" indent="0" algn="l" rtl="0">
              <a:lnSpc>
                <a:spcPct val="100000"/>
              </a:lnSpc>
              <a:spcBef>
                <a:spcPts val="0"/>
              </a:spcBef>
              <a:spcAft>
                <a:spcPts val="0"/>
              </a:spcAft>
              <a:buClr>
                <a:srgbClr val="C57A15"/>
              </a:buClr>
              <a:buSzPts val="2160"/>
              <a:buNone/>
            </a:pPr>
            <a:r>
              <a:rPr lang="en-US" sz="2400" b="1" dirty="0"/>
              <a:t>In your notebook, answer the following</a:t>
            </a:r>
            <a:endParaRPr dirty="0"/>
          </a:p>
          <a:p>
            <a:pPr marL="0" lvl="0" indent="-137160" algn="l" rtl="0">
              <a:lnSpc>
                <a:spcPct val="100000"/>
              </a:lnSpc>
              <a:spcBef>
                <a:spcPts val="480"/>
              </a:spcBef>
              <a:spcAft>
                <a:spcPts val="0"/>
              </a:spcAft>
              <a:buClr>
                <a:schemeClr val="dk1"/>
              </a:buClr>
              <a:buSzPts val="2160"/>
              <a:buChar char="·"/>
            </a:pPr>
            <a:r>
              <a:rPr lang="en-US" sz="2400" dirty="0"/>
              <a:t>What does </a:t>
            </a:r>
            <a:r>
              <a:rPr lang="en-US" sz="2400" dirty="0">
                <a:solidFill>
                  <a:srgbClr val="7030A0"/>
                </a:solidFill>
              </a:rPr>
              <a:t>pop </a:t>
            </a:r>
            <a:r>
              <a:rPr lang="en-US" sz="2400" dirty="0"/>
              <a:t>do? </a:t>
            </a:r>
            <a:endParaRPr dirty="0"/>
          </a:p>
          <a:p>
            <a:pPr marL="0" lvl="0" indent="-137160" algn="l" rtl="0">
              <a:lnSpc>
                <a:spcPct val="100000"/>
              </a:lnSpc>
              <a:spcBef>
                <a:spcPts val="480"/>
              </a:spcBef>
              <a:spcAft>
                <a:spcPts val="0"/>
              </a:spcAft>
              <a:buClr>
                <a:schemeClr val="dk1"/>
              </a:buClr>
              <a:buSzPts val="2160"/>
              <a:buChar char="·"/>
            </a:pPr>
            <a:r>
              <a:rPr lang="en-US" sz="2400" dirty="0"/>
              <a:t>What is the difference between </a:t>
            </a:r>
            <a:r>
              <a:rPr lang="en-US" sz="2400" dirty="0">
                <a:solidFill>
                  <a:srgbClr val="7030A0"/>
                </a:solidFill>
              </a:rPr>
              <a:t>remove </a:t>
            </a:r>
            <a:r>
              <a:rPr lang="en-US" sz="2400" dirty="0"/>
              <a:t>and</a:t>
            </a:r>
            <a:r>
              <a:rPr lang="en-US" sz="2400" dirty="0">
                <a:solidFill>
                  <a:srgbClr val="7030A0"/>
                </a:solidFill>
              </a:rPr>
              <a:t> pop</a:t>
            </a:r>
            <a:r>
              <a:rPr lang="en-US" sz="2400" dirty="0"/>
              <a:t>? </a:t>
            </a:r>
            <a:endParaRPr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2.05 – example 4</a:t>
            </a:r>
            <a:endParaRPr dirty="0"/>
          </a:p>
        </p:txBody>
      </p:sp>
      <p:sp>
        <p:nvSpPr>
          <p:cNvPr id="451" name="Google Shape;451;p7"/>
          <p:cNvSpPr txBox="1">
            <a:spLocks noGrp="1"/>
          </p:cNvSpPr>
          <p:nvPr>
            <p:ph type="body" idx="1"/>
          </p:nvPr>
        </p:nvSpPr>
        <p:spPr>
          <a:xfrm>
            <a:off x="584200" y="1435100"/>
            <a:ext cx="11018700" cy="4255011"/>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t>In the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00B050"/>
                </a:solidFill>
                <a:latin typeface="Consolas"/>
                <a:ea typeface="Consolas"/>
                <a:cs typeface="Consolas"/>
                <a:sym typeface="Consolas"/>
              </a:rPr>
              <a:t>123</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'First Item'</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a:t>
            </a:r>
            <a:r>
              <a:rPr lang="en-US" sz="2400" dirty="0">
                <a:solidFill>
                  <a:srgbClr val="00B050"/>
                </a:solidFill>
                <a:latin typeface="Consolas"/>
                <a:ea typeface="Consolas"/>
                <a:cs typeface="Consolas"/>
                <a:sym typeface="Consolas"/>
              </a:rPr>
              <a:t>456</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'Second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b_list</a:t>
            </a:r>
            <a:r>
              <a:rPr lang="en-US" sz="2400" dirty="0">
                <a:latin typeface="Consolas"/>
                <a:ea typeface="Consolas"/>
                <a:cs typeface="Consolas"/>
                <a:sym typeface="Consolas"/>
              </a:rPr>
              <a:t> = </a:t>
            </a: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FF0000"/>
                </a:solidFill>
                <a:latin typeface="Consolas"/>
                <a:ea typeface="Consolas"/>
                <a:cs typeface="Consolas"/>
                <a:sym typeface="Consolas"/>
              </a:rPr>
              <a:t>'Third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b_list</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dirty="0"/>
              <a:t>In your notebook, answer the following</a:t>
            </a:r>
            <a:endParaRPr dirty="0"/>
          </a:p>
          <a:p>
            <a:pPr marL="0" lvl="0" indent="-137160" algn="l" rtl="0">
              <a:lnSpc>
                <a:spcPct val="100000"/>
              </a:lnSpc>
              <a:spcBef>
                <a:spcPts val="480"/>
              </a:spcBef>
              <a:spcAft>
                <a:spcPts val="0"/>
              </a:spcAft>
              <a:buClr>
                <a:schemeClr val="dk1"/>
              </a:buClr>
              <a:buSzPts val="2160"/>
              <a:buChar char="·"/>
            </a:pPr>
            <a:r>
              <a:rPr lang="en-US" sz="2400" dirty="0"/>
              <a:t>What happens to </a:t>
            </a:r>
            <a:r>
              <a:rPr lang="en-US" sz="2400" dirty="0" err="1"/>
              <a:t>a_list</a:t>
            </a:r>
            <a:r>
              <a:rPr lang="en-US" sz="2400" dirty="0"/>
              <a:t>?</a:t>
            </a:r>
            <a:endParaRPr dirty="0"/>
          </a:p>
          <a:p>
            <a:pPr marL="0" lvl="0" indent="-137160" algn="l" rtl="0">
              <a:lnSpc>
                <a:spcPct val="100000"/>
              </a:lnSpc>
              <a:spcBef>
                <a:spcPts val="480"/>
              </a:spcBef>
              <a:spcAft>
                <a:spcPts val="0"/>
              </a:spcAft>
              <a:buClr>
                <a:schemeClr val="dk1"/>
              </a:buClr>
              <a:buSzPts val="2160"/>
              <a:buChar char="·"/>
            </a:pPr>
            <a:r>
              <a:rPr lang="en-US" sz="2400" dirty="0"/>
              <a:t>What is in </a:t>
            </a:r>
            <a:r>
              <a:rPr lang="en-US" sz="2400" dirty="0" err="1"/>
              <a:t>b_list</a:t>
            </a:r>
            <a:r>
              <a:rPr lang="en-US" sz="2400" dirty="0"/>
              <a:t>?</a:t>
            </a:r>
            <a:endParaRPr sz="2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Do Now 2.05 – example 5</a:t>
            </a:r>
            <a:endParaRPr/>
          </a:p>
        </p:txBody>
      </p:sp>
      <p:sp>
        <p:nvSpPr>
          <p:cNvPr id="458" name="Google Shape;458;p8"/>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t>In the console, create the following program:</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FF0000"/>
                </a:solidFill>
                <a:latin typeface="Consolas"/>
                <a:ea typeface="Consolas"/>
                <a:cs typeface="Consolas"/>
                <a:sym typeface="Consolas"/>
              </a:rPr>
              <a:t>'First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err="1">
                <a:solidFill>
                  <a:srgbClr val="7030A0"/>
                </a:solidFill>
                <a:latin typeface="Consolas"/>
                <a:ea typeface="Consolas"/>
                <a:cs typeface="Consolas"/>
                <a:sym typeface="Consolas"/>
              </a:rPr>
              <a:t>append</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'Second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a:t>
            </a:r>
            <a:endParaRPr dirty="0"/>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Consolas"/>
              <a:ea typeface="Consolas"/>
              <a:cs typeface="Consolas"/>
              <a:sym typeface="Consolas"/>
            </a:endParaRPr>
          </a:p>
          <a:p>
            <a:pPr marL="4763" lvl="0" indent="-4763" algn="l" rtl="0">
              <a:lnSpc>
                <a:spcPct val="100000"/>
              </a:lnSpc>
              <a:spcBef>
                <a:spcPts val="0"/>
              </a:spcBef>
              <a:spcAft>
                <a:spcPts val="0"/>
              </a:spcAft>
              <a:buClr>
                <a:srgbClr val="C57A15"/>
              </a:buClr>
              <a:buSzPts val="2160"/>
              <a:buNone/>
            </a:pPr>
            <a:r>
              <a:rPr lang="en-US" sz="2400" b="1" dirty="0"/>
              <a:t>In your notebook, answer the following</a:t>
            </a:r>
            <a:endParaRPr dirty="0"/>
          </a:p>
          <a:p>
            <a:pPr marL="4763" lvl="0" indent="-137160" algn="l" rtl="0">
              <a:lnSpc>
                <a:spcPct val="100000"/>
              </a:lnSpc>
              <a:spcBef>
                <a:spcPts val="480"/>
              </a:spcBef>
              <a:spcAft>
                <a:spcPts val="0"/>
              </a:spcAft>
              <a:buClr>
                <a:schemeClr val="dk1"/>
              </a:buClr>
              <a:buSzPts val="2160"/>
              <a:buChar char="·"/>
            </a:pPr>
            <a:r>
              <a:rPr lang="en-US" sz="2400" dirty="0"/>
              <a:t>What does </a:t>
            </a:r>
            <a:r>
              <a:rPr lang="en-US" sz="2400" dirty="0">
                <a:solidFill>
                  <a:srgbClr val="7030A0"/>
                </a:solidFill>
              </a:rPr>
              <a:t>append </a:t>
            </a:r>
            <a:r>
              <a:rPr lang="en-US" sz="2400" dirty="0"/>
              <a:t>do? </a:t>
            </a:r>
            <a:endParaRPr dirty="0"/>
          </a:p>
          <a:p>
            <a:pPr marL="4763" lvl="0" indent="-137160" algn="l" rtl="0">
              <a:lnSpc>
                <a:spcPct val="100000"/>
              </a:lnSpc>
              <a:spcBef>
                <a:spcPts val="480"/>
              </a:spcBef>
              <a:spcAft>
                <a:spcPts val="0"/>
              </a:spcAft>
              <a:buClr>
                <a:schemeClr val="dk1"/>
              </a:buClr>
              <a:buSzPts val="2160"/>
              <a:buChar char="·"/>
            </a:pPr>
            <a:r>
              <a:rPr lang="en-US" sz="2400" dirty="0"/>
              <a:t>What would be the length after </a:t>
            </a:r>
            <a:r>
              <a:rPr lang="en-US" sz="2400" dirty="0">
                <a:solidFill>
                  <a:srgbClr val="7030A0"/>
                </a:solidFill>
              </a:rPr>
              <a:t>append</a:t>
            </a:r>
            <a:r>
              <a:rPr lang="en-US" sz="2400" dirty="0"/>
              <a:t>?</a:t>
            </a:r>
            <a:endParaRPr sz="24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Lesson 2.05  </a:t>
            </a:r>
            <a:endParaRPr/>
          </a:p>
        </p:txBody>
      </p:sp>
      <p:sp>
        <p:nvSpPr>
          <p:cNvPr id="465" name="Google Shape;465;p9"/>
          <p:cNvSpPr txBox="1">
            <a:spLocks noGrp="1"/>
          </p:cNvSpPr>
          <p:nvPr>
            <p:ph type="body" idx="1"/>
          </p:nvPr>
        </p:nvSpPr>
        <p:spPr>
          <a:xfrm>
            <a:off x="584200" y="1435100"/>
            <a:ext cx="11018700" cy="56643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i="1" dirty="0"/>
              <a:t>Slicing</a:t>
            </a:r>
            <a:r>
              <a:rPr lang="en-US" sz="2400" dirty="0"/>
              <a:t>: a list operation that gives back a list starting from the index to the left of the colon and going up to (but not including) the index to the right of the colon</a:t>
            </a:r>
            <a:endParaRPr dirty="0"/>
          </a:p>
          <a:p>
            <a:pPr marL="228600" lvl="0" indent="-91440" algn="l" rtl="0">
              <a:lnSpc>
                <a:spcPct val="100000"/>
              </a:lnSpc>
              <a:spcBef>
                <a:spcPts val="480"/>
              </a:spcBef>
              <a:spcAft>
                <a:spcPts val="0"/>
              </a:spcAft>
              <a:buClr>
                <a:schemeClr val="dk1"/>
              </a:buClr>
              <a:buSzPts val="2160"/>
              <a:buNone/>
            </a:pPr>
            <a:endParaRPr sz="2400" dirty="0"/>
          </a:p>
          <a:p>
            <a:pPr marL="228600" lvl="0" indent="-228600" algn="l" rtl="0">
              <a:lnSpc>
                <a:spcPct val="100000"/>
              </a:lnSpc>
              <a:spcBef>
                <a:spcPts val="480"/>
              </a:spcBef>
              <a:spcAft>
                <a:spcPts val="0"/>
              </a:spcAft>
              <a:buClr>
                <a:schemeClr val="dk1"/>
              </a:buClr>
              <a:buSzPts val="2160"/>
              <a:buChar char="·"/>
            </a:pPr>
            <a:r>
              <a:rPr lang="en-US" sz="2400" dirty="0"/>
              <a:t>What does the following code print? </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a:ea typeface="Consolas"/>
                <a:cs typeface="Consolas"/>
                <a:sym typeface="Consolas"/>
              </a:rPr>
              <a:t>a_list</a:t>
            </a:r>
            <a:r>
              <a:rPr lang="en-US" sz="2400" dirty="0">
                <a:latin typeface="Consolas"/>
                <a:ea typeface="Consolas"/>
                <a:cs typeface="Consolas"/>
                <a:sym typeface="Consolas"/>
              </a:rPr>
              <a:t> = [</a:t>
            </a:r>
            <a:r>
              <a:rPr lang="en-US" sz="2400" dirty="0">
                <a:solidFill>
                  <a:srgbClr val="00B050"/>
                </a:solidFill>
                <a:latin typeface="Consolas"/>
                <a:ea typeface="Consolas"/>
                <a:cs typeface="Consolas"/>
                <a:sym typeface="Consolas"/>
              </a:rPr>
              <a:t>123</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'First Item'</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a:t>
            </a:r>
            <a:r>
              <a:rPr lang="en-US" sz="2400" dirty="0">
                <a:solidFill>
                  <a:srgbClr val="00B050"/>
                </a:solidFill>
                <a:latin typeface="Consolas"/>
                <a:ea typeface="Consolas"/>
                <a:cs typeface="Consolas"/>
                <a:sym typeface="Consolas"/>
              </a:rPr>
              <a:t>456</a:t>
            </a:r>
            <a:r>
              <a:rPr lang="en-US" sz="2400" dirty="0">
                <a:latin typeface="Consolas"/>
                <a:ea typeface="Consolas"/>
                <a:cs typeface="Consolas"/>
                <a:sym typeface="Consolas"/>
              </a:rPr>
              <a:t>,</a:t>
            </a:r>
            <a:r>
              <a:rPr lang="en-US" sz="2400" dirty="0">
                <a:solidFill>
                  <a:srgbClr val="FF0000"/>
                </a:solidFill>
                <a:latin typeface="Consolas"/>
                <a:ea typeface="Consolas"/>
                <a:cs typeface="Consolas"/>
                <a:sym typeface="Consolas"/>
              </a:rPr>
              <a:t> 'Second Item'</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a:ea typeface="Consolas"/>
                <a:cs typeface="Consolas"/>
                <a:sym typeface="Consolas"/>
              </a:rPr>
              <a:t>print</a:t>
            </a:r>
            <a:r>
              <a:rPr lang="en-US" sz="2400" dirty="0">
                <a:latin typeface="Consolas"/>
                <a:ea typeface="Consolas"/>
                <a:cs typeface="Consolas"/>
                <a:sym typeface="Consolas"/>
              </a:rPr>
              <a:t>(</a:t>
            </a:r>
            <a:r>
              <a:rPr lang="en-US" sz="2400" dirty="0" err="1">
                <a:latin typeface="Consolas"/>
                <a:ea typeface="Consolas"/>
                <a:cs typeface="Consolas"/>
                <a:sym typeface="Consolas"/>
              </a:rPr>
              <a:t>a_list</a:t>
            </a:r>
            <a:r>
              <a:rPr lang="en-US" sz="2400" dirty="0">
                <a:latin typeface="Consolas"/>
                <a:ea typeface="Consolas"/>
                <a:cs typeface="Consolas"/>
                <a:sym typeface="Consolas"/>
              </a:rPr>
              <a:t>[1:2])</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dirty="0">
              <a:latin typeface="Consolas"/>
              <a:ea typeface="Consolas"/>
              <a:cs typeface="Consolas"/>
              <a:sym typeface="Consolas"/>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Consolas"/>
              <a:ea typeface="Consolas"/>
              <a:cs typeface="Consolas"/>
              <a:sym typeface="Consolas"/>
            </a:endParaRPr>
          </a:p>
          <a:p>
            <a:pPr marL="0" lvl="0" indent="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0" lvl="0" indent="0" algn="l" rtl="0">
              <a:lnSpc>
                <a:spcPct val="100000"/>
              </a:lnSpc>
              <a:spcBef>
                <a:spcPts val="480"/>
              </a:spcBef>
              <a:spcAft>
                <a:spcPts val="0"/>
              </a:spcAft>
              <a:buClr>
                <a:schemeClr val="dk1"/>
              </a:buClr>
              <a:buSzPts val="2160"/>
              <a:buNone/>
            </a:pPr>
            <a:r>
              <a:rPr lang="en-US" sz="2400" dirty="0">
                <a:latin typeface="Consolas"/>
                <a:ea typeface="Consolas"/>
                <a:cs typeface="Consolas"/>
                <a:sym typeface="Consolas"/>
              </a:rPr>
              <a:t> </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1089</Words>
  <Application>Microsoft Office PowerPoint</Application>
  <PresentationFormat>Widescreen</PresentationFormat>
  <Paragraphs>152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Noto Sans Symbols</vt:lpstr>
      <vt:lpstr>Arial</vt:lpstr>
      <vt:lpstr>Quattrocento Sans</vt:lpstr>
      <vt:lpstr>Calibri</vt:lpstr>
      <vt:lpstr>Consolas</vt:lpstr>
      <vt:lpstr>Microsoft Philanthropies TEALS</vt:lpstr>
      <vt:lpstr>Microsoft Philanthropies TEALS</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cp:lastModifiedBy>Greene, David</cp:lastModifiedBy>
  <cp:revision>3</cp:revision>
  <dcterms:created xsi:type="dcterms:W3CDTF">2019-12-20T17:00:18Z</dcterms:created>
  <dcterms:modified xsi:type="dcterms:W3CDTF">2021-03-03T14:49:21Z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