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Quattrocento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DsZeuNgbnNzPm0LMIDSLudTz8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7/13/2020 4:55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idea here would be to replace the </a:t>
            </a:r>
            <a:r>
              <a:rPr lang="en-US" b="1" dirty="0"/>
              <a:t>print('Hello World') </a:t>
            </a:r>
            <a:r>
              <a:rPr lang="en-US" dirty="0"/>
              <a:t>line with code that implements some actual game.</a:t>
            </a:r>
            <a:endParaRPr dirty="0"/>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a:t>Lesson 2.06: Game Loop</a:t>
            </a:r>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411" name="Google Shape;411;p1" descr="Creative Commons Copyright. Prohibited Commercial Use. Microsoft Philanthropies TEALS Program"/>
          <p:cNvPicPr preferRelativeResize="0"/>
          <p:nvPr/>
        </p:nvPicPr>
        <p:blipFill rotWithShape="1">
          <a:blip r:embed="rId3">
            <a:alphaModFix/>
          </a:blip>
          <a:srcRect/>
          <a:stretch/>
        </p:blipFill>
        <p:spPr>
          <a:xfrm>
            <a:off x="9002536" y="6372049"/>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Bonus </a:t>
            </a:r>
            <a:endParaRPr/>
          </a:p>
        </p:txBody>
      </p:sp>
      <p:sp>
        <p:nvSpPr>
          <p:cNvPr id="474" name="Google Shape;474;p10"/>
          <p:cNvSpPr txBox="1">
            <a:spLocks noGrp="1"/>
          </p:cNvSpPr>
          <p:nvPr>
            <p:ph type="body" idx="1"/>
          </p:nvPr>
        </p:nvSpPr>
        <p:spPr>
          <a:xfrm>
            <a:off x="584200" y="1435100"/>
            <a:ext cx="11018838" cy="2954655"/>
          </a:xfrm>
          <a:prstGeom prst="rect">
            <a:avLst/>
          </a:prstGeom>
          <a:noFill/>
          <a:ln>
            <a:noFill/>
          </a:ln>
        </p:spPr>
        <p:txBody>
          <a:bodyPr spcFirstLastPara="1" wrap="square" lIns="0" tIns="0" rIns="0" bIns="0" anchor="t" anchorCtr="0">
            <a:spAutoFit/>
          </a:bodyPr>
          <a:lstStyle/>
          <a:p>
            <a:pPr marL="228600" lvl="0" indent="-228600">
              <a:spcBef>
                <a:spcPts val="0"/>
              </a:spcBef>
              <a:buSzPts val="2160"/>
            </a:pPr>
            <a:r>
              <a:rPr lang="en-US" sz="2400" dirty="0"/>
              <a:t>There are eight possible ways to win a Tic-Tac-Toe game.</a:t>
            </a:r>
            <a:br>
              <a:rPr lang="en-US" sz="2400" dirty="0"/>
            </a:br>
            <a:br>
              <a:rPr lang="en-US" sz="2400" dirty="0"/>
            </a:br>
            <a:r>
              <a:rPr lang="en-US" sz="2400" dirty="0"/>
              <a:t>After each turn in the game, check to see if the most recent player has won the game.  Print appropriate messages if the X's player wins, or if the O's player wins.</a:t>
            </a:r>
            <a:br>
              <a:rPr lang="en-US" sz="2400" dirty="0"/>
            </a:br>
            <a:br>
              <a:rPr lang="en-US" sz="2400" dirty="0"/>
            </a:br>
            <a:r>
              <a:rPr lang="en-US" sz="2400" dirty="0"/>
              <a:t>If no one has won the game after 9 moves, declare the game to be a draw.</a:t>
            </a:r>
            <a:br>
              <a:rPr lang="en-US" sz="2400" dirty="0"/>
            </a:br>
            <a:br>
              <a:rPr lang="en-US" sz="2400" dirty="0"/>
            </a:br>
            <a:endParaRPr lang="en-US" sz="2400"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Exit Ticket</a:t>
            </a:r>
            <a:endParaRPr/>
          </a:p>
        </p:txBody>
      </p:sp>
      <p:sp>
        <p:nvSpPr>
          <p:cNvPr id="481" name="Google Shape;481;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a:t>In your notebook, write down two things you learned today.</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Game Loop</a:t>
            </a:r>
            <a:endParaRPr/>
          </a:p>
        </p:txBody>
      </p:sp>
      <p:sp>
        <p:nvSpPr>
          <p:cNvPr id="417" name="Google Shape;417;p2"/>
          <p:cNvSpPr txBox="1">
            <a:spLocks noGrp="1"/>
          </p:cNvSpPr>
          <p:nvPr>
            <p:ph type="body" idx="1"/>
          </p:nvPr>
        </p:nvSpPr>
        <p:spPr>
          <a:xfrm>
            <a:off x="584200" y="1435100"/>
            <a:ext cx="11018838" cy="146501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t>After this lesson, you will be able to...</a:t>
            </a:r>
            <a:endParaRPr dirty="0"/>
          </a:p>
          <a:p>
            <a:pPr marL="342900" lvl="0" indent="-342900" algn="l" rtl="0">
              <a:lnSpc>
                <a:spcPct val="100000"/>
              </a:lnSpc>
              <a:spcBef>
                <a:spcPts val="560"/>
              </a:spcBef>
              <a:spcAft>
                <a:spcPts val="0"/>
              </a:spcAft>
              <a:buClr>
                <a:schemeClr val="dk1"/>
              </a:buClr>
              <a:buSzPts val="2520"/>
              <a:buFont typeface="Arial"/>
              <a:buChar char="•"/>
            </a:pPr>
            <a:r>
              <a:rPr lang="en-US" dirty="0"/>
              <a:t>Define and identify </a:t>
            </a:r>
            <a:r>
              <a:rPr lang="en-US" b="1" dirty="0">
                <a:latin typeface="Consolas" panose="020B0609020204030204" pitchFamily="49" charset="0"/>
              </a:rPr>
              <a:t>while</a:t>
            </a:r>
            <a:r>
              <a:rPr lang="en-US" b="1" dirty="0"/>
              <a:t> </a:t>
            </a:r>
            <a:r>
              <a:rPr lang="en-US" dirty="0"/>
              <a:t>loops</a:t>
            </a:r>
            <a:endParaRPr dirty="0"/>
          </a:p>
          <a:p>
            <a:pPr marL="342900" lvl="0" indent="-342900" algn="l" rtl="0">
              <a:lnSpc>
                <a:spcPct val="100000"/>
              </a:lnSpc>
              <a:spcBef>
                <a:spcPts val="560"/>
              </a:spcBef>
              <a:spcAft>
                <a:spcPts val="0"/>
              </a:spcAft>
              <a:buClr>
                <a:schemeClr val="dk1"/>
              </a:buClr>
              <a:buSzPts val="2520"/>
              <a:buFont typeface="Arial"/>
              <a:buChar char="•"/>
            </a:pPr>
            <a:r>
              <a:rPr lang="en-US" dirty="0"/>
              <a:t>Use a </a:t>
            </a:r>
            <a:r>
              <a:rPr lang="en-US" b="1" dirty="0">
                <a:latin typeface="Consolas" panose="020B0609020204030204" pitchFamily="49" charset="0"/>
              </a:rPr>
              <a:t>while</a:t>
            </a:r>
            <a:r>
              <a:rPr lang="en-US" dirty="0"/>
              <a:t> loop to simulate game play</a:t>
            </a:r>
            <a:endParaRPr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Today’s Plan</a:t>
            </a:r>
            <a:br>
              <a:rPr lang="en-US"/>
            </a:br>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a:t>Do Now</a:t>
            </a:r>
            <a:endParaRPr/>
          </a:p>
          <a:p>
            <a:pPr marL="0" lvl="0" indent="0" algn="l" rtl="0">
              <a:lnSpc>
                <a:spcPct val="100000"/>
              </a:lnSpc>
              <a:spcBef>
                <a:spcPts val="1680"/>
              </a:spcBef>
              <a:spcAft>
                <a:spcPts val="0"/>
              </a:spcAft>
              <a:buClr>
                <a:schemeClr val="dk1"/>
              </a:buClr>
              <a:buSzPts val="2160"/>
              <a:buNone/>
            </a:pPr>
            <a:r>
              <a:rPr lang="en-US"/>
              <a:t>Lesson</a:t>
            </a:r>
            <a:endParaRPr/>
          </a:p>
          <a:p>
            <a:pPr marL="0" lvl="0" indent="0" algn="l" rtl="0">
              <a:lnSpc>
                <a:spcPct val="100000"/>
              </a:lnSpc>
              <a:spcBef>
                <a:spcPts val="1680"/>
              </a:spcBef>
              <a:spcAft>
                <a:spcPts val="0"/>
              </a:spcAft>
              <a:buClr>
                <a:schemeClr val="dk1"/>
              </a:buClr>
              <a:buSzPts val="2160"/>
              <a:buNone/>
            </a:pPr>
            <a:r>
              <a:rPr lang="en-US"/>
              <a:t>Lab</a:t>
            </a:r>
            <a:endParaRPr/>
          </a:p>
          <a:p>
            <a:pPr marL="0" lvl="0" indent="0" algn="l" rtl="0">
              <a:lnSpc>
                <a:spcPct val="100000"/>
              </a:lnSpc>
              <a:spcBef>
                <a:spcPts val="1680"/>
              </a:spcBef>
              <a:spcAft>
                <a:spcPts val="0"/>
              </a:spcAft>
              <a:buClr>
                <a:schemeClr val="dk1"/>
              </a:buClr>
              <a:buSzPts val="2160"/>
              <a:buNone/>
            </a:pPr>
            <a:r>
              <a:rPr lang="en-US"/>
              <a:t>Debrief </a:t>
            </a:r>
            <a:endParaRPr/>
          </a:p>
          <a:p>
            <a:pPr marL="0" lvl="0" indent="0" algn="l" rtl="0">
              <a:lnSpc>
                <a:spcPct val="100000"/>
              </a:lnSpc>
              <a:spcBef>
                <a:spcPts val="1680"/>
              </a:spcBef>
              <a:spcAft>
                <a:spcPts val="0"/>
              </a:spcAft>
              <a:buClr>
                <a:schemeClr val="dk1"/>
              </a:buClr>
              <a:buSzPts val="2160"/>
              <a:buNone/>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2.06 – example 1</a:t>
            </a:r>
            <a:endParaRPr/>
          </a:p>
        </p:txBody>
      </p:sp>
      <p:sp>
        <p:nvSpPr>
          <p:cNvPr id="430" name="Google Shape;430;p4"/>
          <p:cNvSpPr txBox="1">
            <a:spLocks noGrp="1"/>
          </p:cNvSpPr>
          <p:nvPr>
            <p:ph type="body" idx="1"/>
          </p:nvPr>
        </p:nvSpPr>
        <p:spPr>
          <a:xfrm>
            <a:off x="584200" y="1435100"/>
            <a:ext cx="11018700" cy="518603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US" sz="2000" dirty="0"/>
              <a:t>Write down in your notebook:</a:t>
            </a:r>
            <a:endParaRPr dirty="0"/>
          </a:p>
          <a:p>
            <a:pPr marL="0" indent="-228600">
              <a:spcBef>
                <a:spcPts val="280"/>
              </a:spcBef>
              <a:buSzPts val="1260"/>
            </a:pPr>
            <a:r>
              <a:rPr lang="en-US" sz="2200" dirty="0"/>
              <a:t>How would you print out something 10 times? What about 100? What about 1,000?</a:t>
            </a:r>
            <a:endParaRPr dirty="0"/>
          </a:p>
          <a:p>
            <a:pPr marL="0" indent="-228600">
              <a:spcBef>
                <a:spcPts val="280"/>
              </a:spcBef>
              <a:buSzPts val="1260"/>
            </a:pPr>
            <a:r>
              <a:rPr lang="en-US" sz="2200" dirty="0"/>
              <a:t>Can you remember some blocks from Snap that might allow that?</a:t>
            </a:r>
            <a:endParaRPr dirty="0"/>
          </a:p>
          <a:p>
            <a:pPr marL="228600" lvl="0" indent="-114300" algn="l" rtl="0">
              <a:lnSpc>
                <a:spcPct val="100000"/>
              </a:lnSpc>
              <a:spcBef>
                <a:spcPts val="400"/>
              </a:spcBef>
              <a:spcAft>
                <a:spcPts val="0"/>
              </a:spcAft>
              <a:buClr>
                <a:schemeClr val="dk1"/>
              </a:buClr>
              <a:buSzPts val="1800"/>
              <a:buNone/>
            </a:pPr>
            <a:endParaRPr sz="2000" dirty="0"/>
          </a:p>
          <a:p>
            <a:pPr marL="228600" lvl="0" indent="-228600" algn="l" rtl="0">
              <a:lnSpc>
                <a:spcPct val="100000"/>
              </a:lnSpc>
              <a:spcBef>
                <a:spcPts val="400"/>
              </a:spcBef>
              <a:spcAft>
                <a:spcPts val="0"/>
              </a:spcAft>
              <a:buClr>
                <a:schemeClr val="dk1"/>
              </a:buClr>
              <a:buSzPts val="1800"/>
              <a:buChar char="·"/>
            </a:pPr>
            <a:r>
              <a:rPr lang="en-US" sz="2000" dirty="0"/>
              <a:t>In your console, create the following program:</a:t>
            </a:r>
            <a:endParaRPr dirty="0"/>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while True</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    print</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'a'</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1800"/>
              <a:buNone/>
            </a:pPr>
            <a:endParaRPr sz="20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1800"/>
              <a:buNone/>
            </a:pPr>
            <a:endParaRPr sz="2000" b="1" dirty="0">
              <a:latin typeface="Consolas"/>
              <a:ea typeface="Consolas"/>
              <a:cs typeface="Consolas"/>
              <a:sym typeface="Consolas"/>
            </a:endParaRPr>
          </a:p>
          <a:p>
            <a:pPr marL="336550" lvl="0" indent="-336550" algn="l" rtl="0">
              <a:lnSpc>
                <a:spcPct val="100000"/>
              </a:lnSpc>
              <a:spcBef>
                <a:spcPts val="0"/>
              </a:spcBef>
              <a:spcAft>
                <a:spcPts val="0"/>
              </a:spcAft>
              <a:buClr>
                <a:srgbClr val="C57A15"/>
              </a:buClr>
              <a:buSzPts val="1800"/>
              <a:buNone/>
            </a:pPr>
            <a:r>
              <a:rPr lang="en-US" sz="2000" b="1" dirty="0"/>
              <a:t>In your notebook, answer the following</a:t>
            </a:r>
            <a:endParaRPr dirty="0"/>
          </a:p>
          <a:p>
            <a:pPr marL="336550" lvl="0" indent="-336550" algn="l" rtl="0">
              <a:lnSpc>
                <a:spcPct val="100000"/>
              </a:lnSpc>
              <a:spcBef>
                <a:spcPts val="400"/>
              </a:spcBef>
              <a:spcAft>
                <a:spcPts val="0"/>
              </a:spcAft>
              <a:buClr>
                <a:schemeClr val="dk1"/>
              </a:buClr>
              <a:buSzPts val="1800"/>
              <a:buChar char="·"/>
            </a:pPr>
            <a:r>
              <a:rPr lang="en-US" sz="2000" dirty="0"/>
              <a:t>What happens when you run this code?</a:t>
            </a:r>
            <a:endParaRPr dirty="0"/>
          </a:p>
          <a:p>
            <a:pPr marL="336550" lvl="0" indent="-336550" algn="l" rtl="0">
              <a:lnSpc>
                <a:spcPct val="100000"/>
              </a:lnSpc>
              <a:spcBef>
                <a:spcPts val="400"/>
              </a:spcBef>
              <a:spcAft>
                <a:spcPts val="0"/>
              </a:spcAft>
              <a:buClr>
                <a:schemeClr val="dk1"/>
              </a:buClr>
              <a:buSzPts val="1800"/>
              <a:buChar char="·"/>
            </a:pPr>
            <a:r>
              <a:rPr lang="en-US" sz="2000" dirty="0"/>
              <a:t>Try using other Boolean expressions instead of </a:t>
            </a:r>
            <a:r>
              <a:rPr lang="en-US" sz="2000" dirty="0">
                <a:solidFill>
                  <a:srgbClr val="0000FF"/>
                </a:solidFill>
              </a:rPr>
              <a:t>True</a:t>
            </a:r>
            <a:endParaRPr dirty="0"/>
          </a:p>
          <a:p>
            <a:pPr marL="336550" lvl="0" indent="-336550" algn="l" rtl="0">
              <a:lnSpc>
                <a:spcPct val="100000"/>
              </a:lnSpc>
              <a:spcBef>
                <a:spcPts val="400"/>
              </a:spcBef>
              <a:spcAft>
                <a:spcPts val="0"/>
              </a:spcAft>
              <a:buClr>
                <a:schemeClr val="dk1"/>
              </a:buClr>
              <a:buSzPts val="1800"/>
              <a:buChar char="·"/>
            </a:pPr>
            <a:r>
              <a:rPr lang="en-US" sz="2000" dirty="0"/>
              <a:t>Using a </a:t>
            </a:r>
            <a:r>
              <a:rPr lang="en-US" sz="2000" dirty="0">
                <a:latin typeface="Consolas" panose="020B0609020204030204" pitchFamily="49" charset="0"/>
              </a:rPr>
              <a:t>while</a:t>
            </a:r>
            <a:r>
              <a:rPr lang="en-US" sz="2000" dirty="0"/>
              <a:t> loop, how would you print out something 10 times? 100? 1000?</a:t>
            </a:r>
            <a:endParaRPr dirty="0"/>
          </a:p>
          <a:p>
            <a:pPr marL="336550" lvl="0" indent="-336550" algn="l" rtl="0">
              <a:lnSpc>
                <a:spcPct val="100000"/>
              </a:lnSpc>
              <a:spcBef>
                <a:spcPts val="400"/>
              </a:spcBef>
              <a:spcAft>
                <a:spcPts val="0"/>
              </a:spcAft>
              <a:buClr>
                <a:schemeClr val="dk1"/>
              </a:buClr>
              <a:buSzPts val="1800"/>
              <a:buChar char="·"/>
            </a:pPr>
            <a:r>
              <a:rPr lang="en-US" sz="2000" dirty="0"/>
              <a:t>Hint: We did this in Snap!</a:t>
            </a:r>
            <a:endParaRPr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Do Now 2.06 – example 2</a:t>
            </a:r>
            <a:endParaRPr dirty="0"/>
          </a:p>
        </p:txBody>
      </p:sp>
      <p:sp>
        <p:nvSpPr>
          <p:cNvPr id="437" name="Google Shape;437;p5"/>
          <p:cNvSpPr txBox="1">
            <a:spLocks noGrp="1"/>
          </p:cNvSpPr>
          <p:nvPr>
            <p:ph type="body" idx="1"/>
          </p:nvPr>
        </p:nvSpPr>
        <p:spPr>
          <a:xfrm>
            <a:off x="586650" y="1435100"/>
            <a:ext cx="11018700" cy="3885679"/>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t>In your console, create the following program:</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loopCounter</a:t>
            </a:r>
            <a:r>
              <a:rPr lang="en-US" sz="2400" dirty="0">
                <a:latin typeface="Consolas"/>
                <a:ea typeface="Consolas"/>
                <a:cs typeface="Consolas"/>
                <a:sym typeface="Consolas"/>
              </a:rPr>
              <a:t> = </a:t>
            </a:r>
            <a:r>
              <a:rPr lang="en-US" sz="2400" dirty="0">
                <a:solidFill>
                  <a:srgbClr val="00B050"/>
                </a:solidFill>
                <a:latin typeface="Consolas"/>
                <a:ea typeface="Consolas"/>
                <a:cs typeface="Consolas"/>
                <a:sym typeface="Consolas"/>
              </a:rPr>
              <a:t>0</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while</a:t>
            </a:r>
            <a:r>
              <a:rPr lang="en-US" sz="2400" dirty="0">
                <a:latin typeface="Consolas"/>
                <a:ea typeface="Consolas"/>
                <a:cs typeface="Consolas"/>
                <a:sym typeface="Consolas"/>
              </a:rPr>
              <a:t> </a:t>
            </a:r>
            <a:r>
              <a:rPr lang="en-US" sz="2400" dirty="0" err="1">
                <a:latin typeface="Consolas"/>
                <a:ea typeface="Consolas"/>
                <a:cs typeface="Consolas"/>
                <a:sym typeface="Consolas"/>
              </a:rPr>
              <a:t>loopCounter</a:t>
            </a:r>
            <a:r>
              <a:rPr lang="en-US" sz="2400" dirty="0">
                <a:latin typeface="Consolas"/>
                <a:ea typeface="Consolas"/>
                <a:cs typeface="Consolas"/>
                <a:sym typeface="Consolas"/>
              </a:rPr>
              <a:t> &lt; </a:t>
            </a:r>
            <a:r>
              <a:rPr lang="en-US" sz="2400" dirty="0">
                <a:solidFill>
                  <a:srgbClr val="00B050"/>
                </a:solidFill>
                <a:latin typeface="Consolas"/>
                <a:ea typeface="Consolas"/>
                <a:cs typeface="Consolas"/>
                <a:sym typeface="Consolas"/>
              </a:rPr>
              <a:t>10</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     print</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'Hello World'</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2160"/>
              <a:buNone/>
            </a:pPr>
            <a:r>
              <a:rPr lang="en-US" sz="2400" b="1" dirty="0"/>
              <a:t>In your notebook, answer the following</a:t>
            </a:r>
            <a:endParaRPr dirty="0"/>
          </a:p>
          <a:p>
            <a:pPr marL="0" lvl="0" indent="-137160" algn="l" rtl="0">
              <a:lnSpc>
                <a:spcPct val="100000"/>
              </a:lnSpc>
              <a:spcBef>
                <a:spcPts val="480"/>
              </a:spcBef>
              <a:spcAft>
                <a:spcPts val="0"/>
              </a:spcAft>
              <a:buClr>
                <a:schemeClr val="dk1"/>
              </a:buClr>
              <a:buSzPts val="2160"/>
              <a:buChar char="·"/>
            </a:pPr>
            <a:r>
              <a:rPr lang="en-US" sz="2400" dirty="0"/>
              <a:t>How many times will it print out?</a:t>
            </a:r>
            <a:endParaRPr dirty="0"/>
          </a:p>
          <a:p>
            <a:pPr marL="0" lvl="0" indent="-137160" algn="l" rtl="0">
              <a:lnSpc>
                <a:spcPct val="100000"/>
              </a:lnSpc>
              <a:spcBef>
                <a:spcPts val="480"/>
              </a:spcBef>
              <a:spcAft>
                <a:spcPts val="0"/>
              </a:spcAft>
              <a:buClr>
                <a:schemeClr val="dk1"/>
              </a:buClr>
              <a:buSzPts val="2160"/>
              <a:buChar char="·"/>
            </a:pPr>
            <a:r>
              <a:rPr lang="en-US" sz="2400" dirty="0"/>
              <a:t>What is the output? </a:t>
            </a:r>
            <a:endParaRPr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2.06 – example 3</a:t>
            </a:r>
            <a:endParaRPr/>
          </a:p>
        </p:txBody>
      </p:sp>
      <p:sp>
        <p:nvSpPr>
          <p:cNvPr id="444" name="Google Shape;444;p6"/>
          <p:cNvSpPr txBox="1">
            <a:spLocks noGrp="1"/>
          </p:cNvSpPr>
          <p:nvPr>
            <p:ph type="body" idx="1"/>
          </p:nvPr>
        </p:nvSpPr>
        <p:spPr>
          <a:xfrm>
            <a:off x="584200" y="1435100"/>
            <a:ext cx="11018700" cy="41868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a:latin typeface="Quattrocento Sans"/>
                <a:ea typeface="Quattrocento Sans"/>
                <a:cs typeface="Quattrocento Sans"/>
                <a:sym typeface="Quattrocento Sans"/>
              </a:rPr>
              <a:t>In the console,</a:t>
            </a:r>
            <a:r>
              <a:rPr lang="en-US" sz="2400"/>
              <a:t> add a line (#3 below) to your program:</a:t>
            </a:r>
            <a:endParaRPr/>
          </a:p>
          <a:p>
            <a:pPr marL="974725" lvl="0" indent="-205740" algn="l" rtl="0">
              <a:lnSpc>
                <a:spcPct val="100000"/>
              </a:lnSpc>
              <a:spcBef>
                <a:spcPts val="0"/>
              </a:spcBef>
              <a:spcAft>
                <a:spcPts val="0"/>
              </a:spcAft>
              <a:buClr>
                <a:srgbClr val="C57A15"/>
              </a:buClr>
              <a:buSzPts val="2160"/>
              <a:buFont typeface="Consolas"/>
              <a:buNone/>
            </a:pPr>
            <a:endParaRPr sz="240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latin typeface="Consolas"/>
                <a:ea typeface="Consolas"/>
                <a:cs typeface="Consolas"/>
                <a:sym typeface="Consolas"/>
              </a:rPr>
              <a:t>loopCounter = </a:t>
            </a:r>
            <a:r>
              <a:rPr lang="en-US" sz="2400">
                <a:solidFill>
                  <a:srgbClr val="00B050"/>
                </a:solidFill>
                <a:latin typeface="Consolas"/>
                <a:ea typeface="Consolas"/>
                <a:cs typeface="Consolas"/>
                <a:sym typeface="Consolas"/>
              </a:rPr>
              <a:t>0</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while</a:t>
            </a:r>
            <a:r>
              <a:rPr lang="en-US" sz="2400">
                <a:latin typeface="Consolas"/>
                <a:ea typeface="Consolas"/>
                <a:cs typeface="Consolas"/>
                <a:sym typeface="Consolas"/>
              </a:rPr>
              <a:t> loopCounter &lt; </a:t>
            </a:r>
            <a:r>
              <a:rPr lang="en-US" sz="2400">
                <a:solidFill>
                  <a:srgbClr val="00B050"/>
                </a:solidFill>
                <a:latin typeface="Consolas"/>
                <a:ea typeface="Consolas"/>
                <a:cs typeface="Consolas"/>
                <a:sym typeface="Consolas"/>
              </a:rPr>
              <a:t>10</a:t>
            </a:r>
            <a:r>
              <a:rPr lang="en-US" sz="24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latin typeface="Consolas"/>
                <a:ea typeface="Consolas"/>
                <a:cs typeface="Consolas"/>
                <a:sym typeface="Consolas"/>
              </a:rPr>
              <a:t>     loopCounter = loopCounter + 1</a:t>
            </a:r>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     print</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'Hello World'</a:t>
            </a:r>
            <a:r>
              <a:rPr lang="en-US" sz="2400">
                <a:latin typeface="Consolas"/>
                <a:ea typeface="Consolas"/>
                <a:cs typeface="Consolas"/>
                <a:sym typeface="Consolas"/>
              </a:rPr>
              <a:t>)</a:t>
            </a:r>
            <a:endParaRPr/>
          </a:p>
          <a:p>
            <a:pPr marL="631825" lvl="0" indent="0" algn="l" rtl="0">
              <a:lnSpc>
                <a:spcPct val="100000"/>
              </a:lnSpc>
              <a:spcBef>
                <a:spcPts val="0"/>
              </a:spcBef>
              <a:spcAft>
                <a:spcPts val="0"/>
              </a:spcAft>
              <a:buClr>
                <a:srgbClr val="C57A15"/>
              </a:buClr>
              <a:buSzPts val="2160"/>
              <a:buNone/>
            </a:pPr>
            <a:endParaRPr sz="2400" b="1">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a:latin typeface="Consolas"/>
              <a:ea typeface="Consolas"/>
              <a:cs typeface="Consolas"/>
              <a:sym typeface="Consolas"/>
            </a:endParaRPr>
          </a:p>
          <a:p>
            <a:pPr marL="0" lvl="0" indent="0" algn="l" rtl="0">
              <a:lnSpc>
                <a:spcPct val="100000"/>
              </a:lnSpc>
              <a:spcBef>
                <a:spcPts val="0"/>
              </a:spcBef>
              <a:spcAft>
                <a:spcPts val="0"/>
              </a:spcAft>
              <a:buClr>
                <a:srgbClr val="C57A15"/>
              </a:buClr>
              <a:buSzPts val="2160"/>
              <a:buNone/>
            </a:pPr>
            <a:r>
              <a:rPr lang="en-US" sz="2400" b="1"/>
              <a:t>In your notebook, answer the following</a:t>
            </a:r>
            <a:endParaRPr/>
          </a:p>
          <a:p>
            <a:pPr marL="0" lvl="0" indent="-137160" algn="l" rtl="0">
              <a:lnSpc>
                <a:spcPct val="100000"/>
              </a:lnSpc>
              <a:spcBef>
                <a:spcPts val="480"/>
              </a:spcBef>
              <a:spcAft>
                <a:spcPts val="0"/>
              </a:spcAft>
              <a:buClr>
                <a:schemeClr val="dk1"/>
              </a:buClr>
              <a:buSzPts val="2160"/>
              <a:buChar char="·"/>
            </a:pPr>
            <a:r>
              <a:rPr lang="en-US" sz="2400"/>
              <a:t>How many times will it print out?</a:t>
            </a:r>
            <a:endParaRPr/>
          </a:p>
          <a:p>
            <a:pPr marL="0" lvl="0" indent="-137160" algn="l" rtl="0">
              <a:lnSpc>
                <a:spcPct val="100000"/>
              </a:lnSpc>
              <a:spcBef>
                <a:spcPts val="480"/>
              </a:spcBef>
              <a:spcAft>
                <a:spcPts val="0"/>
              </a:spcAft>
              <a:buClr>
                <a:schemeClr val="dk1"/>
              </a:buClr>
              <a:buSzPts val="2160"/>
              <a:buChar char="·"/>
            </a:pPr>
            <a:r>
              <a:rPr lang="en-US" sz="2400"/>
              <a:t>What is the output? </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2.06 – example 4</a:t>
            </a:r>
            <a:endParaRPr/>
          </a:p>
        </p:txBody>
      </p:sp>
      <p:sp>
        <p:nvSpPr>
          <p:cNvPr id="451" name="Google Shape;451;p7"/>
          <p:cNvSpPr txBox="1">
            <a:spLocks noGrp="1"/>
          </p:cNvSpPr>
          <p:nvPr>
            <p:ph type="body" idx="1"/>
          </p:nvPr>
        </p:nvSpPr>
        <p:spPr>
          <a:xfrm>
            <a:off x="584200" y="1435100"/>
            <a:ext cx="11018700" cy="4624343"/>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t>In your console, create the following program:</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quitgame</a:t>
            </a:r>
            <a:r>
              <a:rPr lang="en-US" sz="2400" dirty="0">
                <a:latin typeface="Consolas"/>
                <a:ea typeface="Consolas"/>
                <a:cs typeface="Consolas"/>
                <a:sym typeface="Consolas"/>
              </a:rPr>
              <a:t> = </a:t>
            </a:r>
            <a:r>
              <a:rPr lang="en-US" sz="2400" dirty="0">
                <a:solidFill>
                  <a:srgbClr val="7030A0"/>
                </a:solidFill>
                <a:latin typeface="Consolas"/>
                <a:ea typeface="Consolas"/>
                <a:cs typeface="Consolas"/>
                <a:sym typeface="Consolas"/>
              </a:rPr>
              <a:t>'n'</a:t>
            </a:r>
            <a:endParaRPr sz="2400" dirty="0">
              <a:solidFill>
                <a:srgbClr val="00B050"/>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while</a:t>
            </a:r>
            <a:r>
              <a:rPr lang="en-US" sz="2400" dirty="0">
                <a:latin typeface="Consolas"/>
                <a:ea typeface="Consolas"/>
                <a:cs typeface="Consolas"/>
                <a:sym typeface="Consolas"/>
              </a:rPr>
              <a:t> </a:t>
            </a:r>
            <a:r>
              <a:rPr lang="en-US" sz="2400" dirty="0" err="1">
                <a:latin typeface="Consolas"/>
                <a:ea typeface="Consolas"/>
                <a:cs typeface="Consolas"/>
                <a:sym typeface="Consolas"/>
              </a:rPr>
              <a:t>quitgame</a:t>
            </a:r>
            <a:r>
              <a:rPr lang="en-US" sz="2400" dirty="0">
                <a:latin typeface="Consolas"/>
                <a:ea typeface="Consolas"/>
                <a:cs typeface="Consolas"/>
                <a:sym typeface="Consolas"/>
              </a:rPr>
              <a:t> != </a:t>
            </a:r>
            <a:r>
              <a:rPr lang="en-US" sz="2400" dirty="0">
                <a:solidFill>
                  <a:srgbClr val="FF0000"/>
                </a:solidFill>
                <a:latin typeface="Consolas"/>
                <a:ea typeface="Consolas"/>
                <a:cs typeface="Consolas"/>
                <a:sym typeface="Consolas"/>
              </a:rPr>
              <a:t>'y'</a:t>
            </a:r>
            <a:r>
              <a:rPr lang="en-US" sz="2400" dirty="0">
                <a:latin typeface="Consolas"/>
                <a:ea typeface="Consolas"/>
                <a:cs typeface="Consolas"/>
                <a:sym typeface="Consolas"/>
              </a:rPr>
              <a:t>:  </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     print</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'Hello World'</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a:ea typeface="Consolas"/>
                <a:cs typeface="Consolas"/>
                <a:sym typeface="Consolas"/>
              </a:rPr>
              <a:t>     </a:t>
            </a:r>
            <a:r>
              <a:rPr lang="en-US" sz="2400" dirty="0" err="1">
                <a:latin typeface="Consolas"/>
                <a:ea typeface="Consolas"/>
                <a:cs typeface="Consolas"/>
                <a:sym typeface="Consolas"/>
              </a:rPr>
              <a:t>quitgame</a:t>
            </a:r>
            <a:r>
              <a:rPr lang="en-US" sz="2400" dirty="0">
                <a:latin typeface="Consolas"/>
                <a:ea typeface="Consolas"/>
                <a:cs typeface="Consolas"/>
                <a:sym typeface="Consolas"/>
              </a:rPr>
              <a:t> = </a:t>
            </a:r>
            <a:r>
              <a:rPr lang="en-US" sz="2400" dirty="0">
                <a:solidFill>
                  <a:srgbClr val="7030A0"/>
                </a:solidFill>
                <a:latin typeface="Consolas"/>
                <a:ea typeface="Consolas"/>
                <a:cs typeface="Consolas"/>
                <a:sym typeface="Consolas"/>
              </a:rPr>
              <a:t>input</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'Would you like to quit (y or n)? '</a:t>
            </a:r>
            <a:r>
              <a:rPr lang="en-US" sz="2400" dirty="0">
                <a:latin typeface="Consolas"/>
                <a:ea typeface="Consolas"/>
                <a:cs typeface="Consolas"/>
                <a:sym typeface="Consolas"/>
              </a:rPr>
              <a:t>)</a:t>
            </a:r>
            <a:endParaRPr sz="2400" dirty="0">
              <a:solidFill>
                <a:srgbClr val="00B050"/>
              </a:solidFill>
              <a:latin typeface="Consolas"/>
              <a:ea typeface="Consolas"/>
              <a:cs typeface="Consolas"/>
              <a:sym typeface="Consolas"/>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2160"/>
              <a:buNone/>
            </a:pPr>
            <a:r>
              <a:rPr lang="en-US" sz="2400" b="1" dirty="0"/>
              <a:t>In your notebook, answer the following</a:t>
            </a:r>
            <a:endParaRPr dirty="0"/>
          </a:p>
          <a:p>
            <a:pPr marL="0" lvl="0" indent="-137160">
              <a:spcBef>
                <a:spcPts val="480"/>
              </a:spcBef>
              <a:buSzPts val="2160"/>
            </a:pPr>
            <a:r>
              <a:rPr lang="en-US" sz="2400" dirty="0"/>
              <a:t>How many times will this code print something out?</a:t>
            </a:r>
            <a:endParaRPr dirty="0"/>
          </a:p>
          <a:p>
            <a:pPr marL="0" lvl="0" indent="-137160" algn="l" rtl="0">
              <a:lnSpc>
                <a:spcPct val="100000"/>
              </a:lnSpc>
              <a:spcBef>
                <a:spcPts val="480"/>
              </a:spcBef>
              <a:spcAft>
                <a:spcPts val="0"/>
              </a:spcAft>
              <a:buClr>
                <a:schemeClr val="dk1"/>
              </a:buClr>
              <a:buSzPts val="2160"/>
              <a:buChar char="·"/>
            </a:pPr>
            <a:r>
              <a:rPr lang="en-US" sz="2400" dirty="0"/>
              <a:t>What is the output? </a:t>
            </a:r>
            <a:endParaRPr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Lesson 2.06</a:t>
            </a:r>
            <a:endParaRPr/>
          </a:p>
        </p:txBody>
      </p:sp>
      <p:sp>
        <p:nvSpPr>
          <p:cNvPr id="458" name="Google Shape;458;p8"/>
          <p:cNvSpPr txBox="1">
            <a:spLocks noGrp="1"/>
          </p:cNvSpPr>
          <p:nvPr>
            <p:ph type="body" idx="1"/>
          </p:nvPr>
        </p:nvSpPr>
        <p:spPr>
          <a:xfrm>
            <a:off x="584200" y="1435100"/>
            <a:ext cx="11018700" cy="1236236"/>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t>How else might </a:t>
            </a:r>
            <a:r>
              <a:rPr lang="en-US" sz="2400" dirty="0">
                <a:latin typeface="Consolas" panose="020B0609020204030204" pitchFamily="49" charset="0"/>
              </a:rPr>
              <a:t>while</a:t>
            </a:r>
            <a:r>
              <a:rPr lang="en-US" sz="2400" dirty="0"/>
              <a:t> loops be useful?</a:t>
            </a:r>
            <a:endParaRPr dirty="0"/>
          </a:p>
          <a:p>
            <a:pPr marL="228600" lvl="0" indent="-228600" algn="l" rtl="0">
              <a:lnSpc>
                <a:spcPct val="100000"/>
              </a:lnSpc>
              <a:spcBef>
                <a:spcPts val="480"/>
              </a:spcBef>
              <a:spcAft>
                <a:spcPts val="0"/>
              </a:spcAft>
              <a:buClr>
                <a:schemeClr val="dk1"/>
              </a:buClr>
              <a:buSzPts val="2160"/>
              <a:buChar char="·"/>
            </a:pPr>
            <a:r>
              <a:rPr lang="en-US" sz="2400" dirty="0"/>
              <a:t>In the code below, where would you insert additional code to check for a winner in Tic-Tac-Toe?</a:t>
            </a:r>
            <a:endParaRPr dirty="0"/>
          </a:p>
        </p:txBody>
      </p:sp>
      <p:sp>
        <p:nvSpPr>
          <p:cNvPr id="459" name="Google Shape;459;p8"/>
          <p:cNvSpPr/>
          <p:nvPr/>
        </p:nvSpPr>
        <p:spPr>
          <a:xfrm>
            <a:off x="187211" y="3526196"/>
            <a:ext cx="10366830" cy="2062103"/>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a:solidFill>
                  <a:schemeClr val="dk1"/>
                </a:solidFill>
                <a:latin typeface="Consolas"/>
                <a:ea typeface="Consolas"/>
                <a:cs typeface="Consolas"/>
                <a:sym typeface="Consolas"/>
              </a:rPr>
              <a:t>turn = </a:t>
            </a:r>
            <a:r>
              <a:rPr lang="en-US" sz="3200" b="0" i="0" u="none" strike="noStrike" cap="none">
                <a:solidFill>
                  <a:srgbClr val="30E5D0"/>
                </a:solidFill>
                <a:latin typeface="Consolas"/>
                <a:ea typeface="Consolas"/>
                <a:cs typeface="Consolas"/>
                <a:sym typeface="Consolas"/>
              </a:rPr>
              <a:t>0</a:t>
            </a:r>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a:solidFill>
                  <a:srgbClr val="0000FF"/>
                </a:solidFill>
                <a:latin typeface="Consolas"/>
                <a:ea typeface="Consolas"/>
                <a:cs typeface="Consolas"/>
                <a:sym typeface="Consolas"/>
              </a:rPr>
              <a:t>while</a:t>
            </a:r>
            <a:r>
              <a:rPr lang="en-US" sz="3200" b="0" i="0" u="none" strike="noStrike" cap="none">
                <a:solidFill>
                  <a:schemeClr val="dk1"/>
                </a:solidFill>
                <a:latin typeface="Consolas"/>
                <a:ea typeface="Consolas"/>
                <a:cs typeface="Consolas"/>
                <a:sym typeface="Consolas"/>
              </a:rPr>
              <a:t> turn &lt; </a:t>
            </a:r>
            <a:r>
              <a:rPr lang="en-US" sz="3200" b="0" i="0" u="none" strike="noStrike" cap="none">
                <a:solidFill>
                  <a:srgbClr val="30E5D0"/>
                </a:solidFill>
                <a:latin typeface="Consolas"/>
                <a:ea typeface="Consolas"/>
                <a:cs typeface="Consolas"/>
                <a:sym typeface="Consolas"/>
              </a:rPr>
              <a:t>9</a:t>
            </a:r>
            <a:r>
              <a:rPr lang="en-US" sz="3200" b="0" i="0" u="none" strike="noStrike" cap="none">
                <a:solidFill>
                  <a:schemeClr val="dk1"/>
                </a:solidFill>
                <a:latin typeface="Consolas"/>
                <a:ea typeface="Consolas"/>
                <a:cs typeface="Consolas"/>
                <a:sym typeface="Consolas"/>
              </a:rPr>
              <a:t>:  </a:t>
            </a:r>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a:solidFill>
                  <a:srgbClr val="0000FF"/>
                </a:solidFill>
                <a:latin typeface="Consolas"/>
                <a:ea typeface="Consolas"/>
                <a:cs typeface="Consolas"/>
                <a:sym typeface="Consolas"/>
              </a:rPr>
              <a:t>     print</a:t>
            </a:r>
            <a:r>
              <a:rPr lang="en-US" sz="3200" b="0" i="0" u="none" strike="noStrike" cap="none">
                <a:solidFill>
                  <a:schemeClr val="dk1"/>
                </a:solidFill>
                <a:latin typeface="Consolas"/>
                <a:ea typeface="Consolas"/>
                <a:cs typeface="Consolas"/>
                <a:sym typeface="Consolas"/>
              </a:rPr>
              <a:t>(ticTacToeBoard)</a:t>
            </a:r>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a:solidFill>
                  <a:schemeClr val="dk1"/>
                </a:solidFill>
                <a:latin typeface="Consolas"/>
                <a:ea typeface="Consolas"/>
                <a:cs typeface="Consolas"/>
                <a:sym typeface="Consolas"/>
              </a:rPr>
              <a:t>     turn = turn + 1</a:t>
            </a:r>
            <a:endParaRPr sz="3200" b="0" i="0" u="none" strike="noStrike" cap="none">
              <a:solidFill>
                <a:srgbClr val="00B050"/>
              </a:solidFill>
              <a:latin typeface="Consolas"/>
              <a:ea typeface="Consolas"/>
              <a:cs typeface="Consolas"/>
              <a:sym typeface="Consola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Lab – Creating Tic-Tac-Toe using a single list</a:t>
            </a:r>
            <a:endParaRPr/>
          </a:p>
        </p:txBody>
      </p:sp>
      <p:sp>
        <p:nvSpPr>
          <p:cNvPr id="466" name="Google Shape;466;p9"/>
          <p:cNvSpPr txBox="1">
            <a:spLocks noGrp="1"/>
          </p:cNvSpPr>
          <p:nvPr>
            <p:ph type="body" idx="1"/>
          </p:nvPr>
        </p:nvSpPr>
        <p:spPr>
          <a:xfrm>
            <a:off x="584200" y="1435100"/>
            <a:ext cx="11018700" cy="4801314"/>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Create this game again using lists and indexes. Updated rules are below.</a:t>
            </a:r>
            <a:endParaRPr dirty="0"/>
          </a:p>
          <a:p>
            <a:pPr marL="974725" lvl="0" indent="-342900" algn="l" rtl="0">
              <a:lnSpc>
                <a:spcPct val="100000"/>
              </a:lnSpc>
              <a:spcBef>
                <a:spcPts val="0"/>
              </a:spcBef>
              <a:spcAft>
                <a:spcPts val="0"/>
              </a:spcAft>
              <a:buClr>
                <a:schemeClr val="accent4"/>
              </a:buClr>
              <a:buSzPts val="2160"/>
              <a:buChar char="·"/>
            </a:pPr>
            <a:r>
              <a:rPr lang="en-US" sz="2400" dirty="0"/>
              <a:t>Allow users to keep playing (max 9 times)</a:t>
            </a:r>
            <a:endParaRPr dirty="0"/>
          </a:p>
          <a:p>
            <a:pPr marL="974725" lvl="0" indent="-205740" algn="l" rtl="0">
              <a:lnSpc>
                <a:spcPct val="100000"/>
              </a:lnSpc>
              <a:spcBef>
                <a:spcPts val="0"/>
              </a:spcBef>
              <a:spcAft>
                <a:spcPts val="0"/>
              </a:spcAft>
              <a:buClr>
                <a:schemeClr val="accent4"/>
              </a:buClr>
              <a:buSzPts val="2160"/>
              <a:buNone/>
            </a:pPr>
            <a:endParaRPr sz="2400" dirty="0"/>
          </a:p>
          <a:p>
            <a:pPr marL="974725" lvl="0" indent="-205740" algn="l" rtl="0">
              <a:lnSpc>
                <a:spcPct val="100000"/>
              </a:lnSpc>
              <a:spcBef>
                <a:spcPts val="0"/>
              </a:spcBef>
              <a:spcAft>
                <a:spcPts val="0"/>
              </a:spcAft>
              <a:buClr>
                <a:schemeClr val="accent4"/>
              </a:buClr>
              <a:buSzPts val="2160"/>
              <a:buNone/>
            </a:pPr>
            <a:endParaRPr sz="2400" dirty="0"/>
          </a:p>
          <a:p>
            <a:pPr marL="974725" lvl="0" indent="-205740" algn="l" rtl="0">
              <a:lnSpc>
                <a:spcPct val="100000"/>
              </a:lnSpc>
              <a:spcBef>
                <a:spcPts val="0"/>
              </a:spcBef>
              <a:spcAft>
                <a:spcPts val="0"/>
              </a:spcAft>
              <a:buClr>
                <a:schemeClr val="accent4"/>
              </a:buClr>
              <a:buSzPts val="2160"/>
              <a:buNone/>
            </a:pPr>
            <a:endParaRPr sz="2400" dirty="0"/>
          </a:p>
          <a:p>
            <a:pPr marL="974725" lvl="0" indent="-205740" algn="l" rtl="0">
              <a:lnSpc>
                <a:spcPct val="100000"/>
              </a:lnSpc>
              <a:spcBef>
                <a:spcPts val="0"/>
              </a:spcBef>
              <a:spcAft>
                <a:spcPts val="0"/>
              </a:spcAft>
              <a:buClr>
                <a:schemeClr val="accent4"/>
              </a:buClr>
              <a:buSzPts val="2160"/>
              <a:buNone/>
            </a:pPr>
            <a:endParaRPr sz="2400" dirty="0"/>
          </a:p>
          <a:p>
            <a:pPr marL="631825" lvl="0" indent="0" algn="l" rtl="0">
              <a:lnSpc>
                <a:spcPct val="100000"/>
              </a:lnSpc>
              <a:spcBef>
                <a:spcPts val="0"/>
              </a:spcBef>
              <a:spcAft>
                <a:spcPts val="0"/>
              </a:spcAft>
              <a:buClr>
                <a:schemeClr val="accent4"/>
              </a:buClr>
              <a:buSzPts val="2160"/>
              <a:buNone/>
            </a:pPr>
            <a:endParaRPr sz="2400" dirty="0"/>
          </a:p>
          <a:p>
            <a:pPr marL="974725" lvl="0" indent="-342900" algn="l" rtl="0">
              <a:lnSpc>
                <a:spcPct val="100000"/>
              </a:lnSpc>
              <a:spcBef>
                <a:spcPts val="0"/>
              </a:spcBef>
              <a:spcAft>
                <a:spcPts val="0"/>
              </a:spcAft>
              <a:buClr>
                <a:schemeClr val="accent4"/>
              </a:buClr>
              <a:buSzPts val="2160"/>
              <a:buChar char="·"/>
            </a:pPr>
            <a:r>
              <a:rPr lang="en-US" sz="2400" dirty="0"/>
              <a:t>Use variables to decide whose turn it is. Greet the players as "X’s" or "O’s".</a:t>
            </a:r>
            <a:endParaRPr dirty="0"/>
          </a:p>
          <a:p>
            <a:pPr marL="974725" lvl="0" indent="-342900" algn="l" rtl="0">
              <a:lnSpc>
                <a:spcPct val="100000"/>
              </a:lnSpc>
              <a:spcBef>
                <a:spcPts val="0"/>
              </a:spcBef>
              <a:spcAft>
                <a:spcPts val="0"/>
              </a:spcAft>
              <a:buClr>
                <a:schemeClr val="accent4"/>
              </a:buClr>
              <a:buSzPts val="2160"/>
              <a:buChar char="·"/>
            </a:pPr>
            <a:r>
              <a:rPr lang="en-US" sz="2400" dirty="0"/>
              <a:t>User picks a location on the board according to the number.</a:t>
            </a:r>
            <a:endParaRPr dirty="0"/>
          </a:p>
          <a:p>
            <a:pPr marL="974725" lvl="0" indent="-342900" algn="l" rtl="0">
              <a:lnSpc>
                <a:spcPct val="100000"/>
              </a:lnSpc>
              <a:spcBef>
                <a:spcPts val="0"/>
              </a:spcBef>
              <a:spcAft>
                <a:spcPts val="0"/>
              </a:spcAft>
              <a:buClr>
                <a:schemeClr val="accent4"/>
              </a:buClr>
              <a:buSzPts val="2160"/>
              <a:buChar char="·"/>
            </a:pPr>
            <a:r>
              <a:rPr lang="en-US" sz="2400" dirty="0"/>
              <a:t>Depending on the position user gave, update the corresponding position of the board to reflect that.</a:t>
            </a:r>
            <a:endParaRPr dirty="0"/>
          </a:p>
          <a:p>
            <a:pPr marL="974725" lvl="0" indent="-342900" algn="l" rtl="0">
              <a:lnSpc>
                <a:spcPct val="100000"/>
              </a:lnSpc>
              <a:spcBef>
                <a:spcPts val="0"/>
              </a:spcBef>
              <a:spcAft>
                <a:spcPts val="0"/>
              </a:spcAft>
              <a:buClr>
                <a:schemeClr val="accent4"/>
              </a:buClr>
              <a:buSzPts val="2160"/>
              <a:buChar char="·"/>
            </a:pPr>
            <a:r>
              <a:rPr lang="en-US" sz="2400" dirty="0"/>
              <a:t>Print the updated board out.</a:t>
            </a:r>
            <a:endParaRPr dirty="0"/>
          </a:p>
          <a:p>
            <a:pPr marL="974725" lvl="0" indent="-342900" algn="l" rtl="0">
              <a:lnSpc>
                <a:spcPct val="100000"/>
              </a:lnSpc>
              <a:spcBef>
                <a:spcPts val="0"/>
              </a:spcBef>
              <a:spcAft>
                <a:spcPts val="0"/>
              </a:spcAft>
              <a:buClr>
                <a:schemeClr val="accent4"/>
              </a:buClr>
              <a:buSzPts val="2160"/>
              <a:buChar char="·"/>
            </a:pPr>
            <a:r>
              <a:rPr lang="en-US" sz="2400" dirty="0"/>
              <a:t>You will not need to determine the winner at this point.</a:t>
            </a:r>
            <a:endParaRPr dirty="0"/>
          </a:p>
        </p:txBody>
      </p:sp>
      <p:sp>
        <p:nvSpPr>
          <p:cNvPr id="467" name="Google Shape;467;p9"/>
          <p:cNvSpPr txBox="1"/>
          <p:nvPr/>
        </p:nvSpPr>
        <p:spPr>
          <a:xfrm flipH="1">
            <a:off x="4428174" y="2319325"/>
            <a:ext cx="2132400" cy="1539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  1  |  2  |  3  </a:t>
            </a:r>
            <a:endParaRPr/>
          </a:p>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a:t>
            </a:r>
            <a:endParaRPr/>
          </a:p>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  4  |  5  |  6  </a:t>
            </a:r>
            <a:endParaRPr/>
          </a:p>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a:t>
            </a:r>
            <a:endParaRPr/>
          </a:p>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  7  |  8  |  9</a:t>
            </a:r>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648</Words>
  <Application>Microsoft Office PowerPoint</Application>
  <PresentationFormat>Widescreen</PresentationFormat>
  <Paragraphs>105</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Noto Sans Symbols</vt:lpstr>
      <vt:lpstr>Consolas</vt:lpstr>
      <vt:lpstr>Quattrocento Sans</vt:lpstr>
      <vt:lpstr>Microsoft Philanthropies TEALS</vt:lpstr>
      <vt:lpstr>Microsoft Philanthropies TEALS</vt:lpstr>
      <vt:lpstr>Lesson 2.06: Game Loop</vt:lpstr>
      <vt:lpstr>Game Loop</vt:lpstr>
      <vt:lpstr>Today’s Plan </vt:lpstr>
      <vt:lpstr>Do Now 2.06 – example 1</vt:lpstr>
      <vt:lpstr>Do Now 2.06 – example 2</vt:lpstr>
      <vt:lpstr>Do Now 2.06 – example 3</vt:lpstr>
      <vt:lpstr>Do Now 2.06 – example 4</vt:lpstr>
      <vt:lpstr>Lesson 2.06</vt:lpstr>
      <vt:lpstr>Lab – Creating Tic-Tac-Toe using a single list</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2.06: Game Loop</dc:title>
  <cp:lastModifiedBy>Greene, David</cp:lastModifiedBy>
  <cp:revision>3</cp:revision>
  <dcterms:created xsi:type="dcterms:W3CDTF">2019-12-20T17:00:48Z</dcterms:created>
  <dcterms:modified xsi:type="dcterms:W3CDTF">2021-03-03T15:34:14Z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E11DD1B2-C339-4091-9D5F-390A9E9934BD</vt:lpwstr>
  </property>
  <property fmtid="{D5CDD505-2E9C-101B-9397-08002B2CF9AE}" pid="4" name="ArticulatePath">
    <vt:lpwstr>Intro Python 2.06 TEALS</vt:lpwstr>
  </property>
</Properties>
</file>