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1681" r:id="rId9"/>
    <p:sldId id="262" r:id="rId10"/>
    <p:sldId id="263" r:id="rId11"/>
    <p:sldId id="264" r:id="rId12"/>
    <p:sldId id="265" r:id="rId13"/>
    <p:sldId id="266" r:id="rId14"/>
    <p:sldId id="267" r:id="rId15"/>
    <p:sldId id="1693" r:id="rId16"/>
    <p:sldId id="1683" r:id="rId17"/>
    <p:sldId id="1685" r:id="rId18"/>
    <p:sldId id="1690" r:id="rId19"/>
    <p:sldId id="1691" r:id="rId20"/>
    <p:sldId id="1692" r:id="rId21"/>
  </p:sldIdLst>
  <p:sldSz cx="12192000" cy="6858000"/>
  <p:notesSz cx="6858000" cy="9144000"/>
  <p:custDataLst>
    <p:tags r:id="rId2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791" autoAdjust="0"/>
  </p:normalViewPr>
  <p:slideViewPr>
    <p:cSldViewPr snapToGrid="0">
      <p:cViewPr varScale="1">
        <p:scale>
          <a:sx n="88" d="100"/>
          <a:sy n="88" d="100"/>
        </p:scale>
        <p:origin x="143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TEALSK12/2nd-semester-introduction-to-computer-science/blob/master/units/3_unit/03_lesson/lab.m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 function </a:t>
            </a:r>
            <a:r>
              <a:rPr lang="en-US" dirty="0" err="1"/>
              <a:t>player_turn</a:t>
            </a:r>
            <a:r>
              <a:rPr lang="en-US" dirty="0"/>
              <a:t>, with the contract shown below:</a:t>
            </a:r>
          </a:p>
          <a:p>
            <a:r>
              <a:rPr lang="en-US" dirty="0"/>
              <a:t># name: </a:t>
            </a:r>
            <a:r>
              <a:rPr lang="en-US" dirty="0" err="1"/>
              <a:t>player_turn</a:t>
            </a:r>
            <a:endParaRPr lang="en-US" dirty="0"/>
          </a:p>
          <a:p>
            <a:r>
              <a:rPr lang="en-US" dirty="0"/>
              <a:t># purpose: takes in a player name and draws/removes a card from the deck, prints "user drew card x", and returns the value</a:t>
            </a:r>
          </a:p>
          <a:p>
            <a:r>
              <a:rPr lang="en-US" dirty="0"/>
              <a:t># input: </a:t>
            </a:r>
            <a:r>
              <a:rPr lang="en-US" dirty="0" err="1"/>
              <a:t>player_name</a:t>
            </a:r>
            <a:r>
              <a:rPr lang="en-US" dirty="0"/>
              <a:t> as string, deck as list</a:t>
            </a:r>
          </a:p>
          <a:p>
            <a:r>
              <a:rPr lang="en-US" dirty="0"/>
              <a:t># returns: integer</a:t>
            </a:r>
          </a:p>
          <a:p>
            <a:r>
              <a:rPr lang="en-US" dirty="0"/>
              <a:t>Have a function </a:t>
            </a:r>
            <a:r>
              <a:rPr lang="en-US" dirty="0" err="1"/>
              <a:t>compare_scores</a:t>
            </a:r>
            <a:r>
              <a:rPr lang="en-US" dirty="0"/>
              <a:t> that takes in the two integers representing the cards drawn and compares the card values. Make sure to write the contract for </a:t>
            </a:r>
            <a:r>
              <a:rPr lang="en-US" dirty="0" err="1"/>
              <a:t>compare_scores</a:t>
            </a:r>
            <a:r>
              <a:rPr lang="en-US" dirty="0"/>
              <a:t>!</a:t>
            </a:r>
          </a:p>
          <a:p>
            <a:r>
              <a:rPr lang="en-US" dirty="0"/>
              <a:t>For simplicity Jacks will be represented as 11, Queens will be represented as 12, Kings will be represented as 13, and Aces will be represented as 14</a:t>
            </a:r>
          </a:p>
          <a:p>
            <a:r>
              <a:rPr lang="en-US" dirty="0"/>
              <a:t>For simplicity the suit does not matter</a:t>
            </a:r>
          </a:p>
          <a:p>
            <a:r>
              <a:rPr lang="en-US" dirty="0"/>
              <a:t>Include a while loop that keeps the game running until there are no cards in the deck.</a:t>
            </a:r>
          </a:p>
          <a:p>
            <a:r>
              <a:rPr lang="en-US" dirty="0"/>
              <a:t>If there is a tie, there is "war". Take the next two cards an whoever wins that gets all four cards (including the previous tied cards). If there is another tie, continue taking the next two cards until there a winner. The winner takes all the "war" cards.</a:t>
            </a:r>
          </a:p>
          <a:p>
            <a:r>
              <a:rPr lang="en-US" dirty="0"/>
              <a:t>Keep track of the score.</a:t>
            </a:r>
          </a:p>
          <a:p>
            <a:r>
              <a:rPr lang="en-US" dirty="0"/>
              <a:t>Player who won the most number of cards wins.</a:t>
            </a:r>
          </a:p>
          <a:p>
            <a:r>
              <a:rPr lang="en-US" dirty="0"/>
              <a:t>Declare the name of the winner and final score at the end of the game.</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2601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Introduce the concept of a function contract using #, which adds a comment (non-executed line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0" kern="1200" dirty="0">
                <a:solidFill>
                  <a:schemeClr val="tx1"/>
                </a:solidFill>
                <a:effectLst/>
                <a:latin typeface="+mn-lt"/>
                <a:ea typeface="+mn-ea"/>
                <a:cs typeface="+mn-cs"/>
              </a:rPr>
              <a:t># name: </a:t>
            </a:r>
            <a:r>
              <a:rPr lang="en-US" sz="1200" b="0" kern="1200" dirty="0" err="1">
                <a:solidFill>
                  <a:schemeClr val="tx1"/>
                </a:solidFill>
                <a:effectLst/>
                <a:latin typeface="+mn-lt"/>
                <a:ea typeface="+mn-ea"/>
                <a:cs typeface="+mn-cs"/>
              </a:rPr>
              <a:t>player_turn</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purpose: takes in a player name and draws/removes a card from the deck, prints "user drew card x", and returns the value</a:t>
            </a:r>
          </a:p>
          <a:p>
            <a:r>
              <a:rPr lang="en-US" sz="1200" b="0" kern="1200" dirty="0">
                <a:solidFill>
                  <a:schemeClr val="tx1"/>
                </a:solidFill>
                <a:effectLst/>
                <a:latin typeface="+mn-lt"/>
                <a:ea typeface="+mn-ea"/>
                <a:cs typeface="+mn-cs"/>
              </a:rPr>
              <a:t># input: </a:t>
            </a:r>
            <a:r>
              <a:rPr lang="en-US" sz="1200" b="0" kern="1200" dirty="0" err="1">
                <a:solidFill>
                  <a:schemeClr val="tx1"/>
                </a:solidFill>
                <a:effectLst/>
                <a:latin typeface="+mn-lt"/>
                <a:ea typeface="+mn-ea"/>
                <a:cs typeface="+mn-cs"/>
              </a:rPr>
              <a:t>player_name</a:t>
            </a:r>
            <a:r>
              <a:rPr lang="en-US" sz="1200" b="0" kern="1200" dirty="0">
                <a:solidFill>
                  <a:schemeClr val="tx1"/>
                </a:solidFill>
                <a:effectLst/>
                <a:latin typeface="+mn-lt"/>
                <a:ea typeface="+mn-ea"/>
                <a:cs typeface="+mn-cs"/>
              </a:rPr>
              <a:t> as string, deck as list</a:t>
            </a:r>
          </a:p>
          <a:p>
            <a:r>
              <a:rPr lang="en-US" sz="1200" b="0" kern="1200" dirty="0">
                <a:solidFill>
                  <a:schemeClr val="tx1"/>
                </a:solidFill>
                <a:effectLst/>
                <a:latin typeface="+mn-lt"/>
                <a:ea typeface="+mn-ea"/>
                <a:cs typeface="+mn-cs"/>
              </a:rPr>
              <a:t># returns: integer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Sample Output</a:t>
            </a:r>
          </a:p>
          <a:p>
            <a:r>
              <a:rPr lang="en-US" sz="1200" b="0" kern="1200" dirty="0">
                <a:solidFill>
                  <a:schemeClr val="tx1"/>
                </a:solidFill>
                <a:effectLst/>
                <a:latin typeface="+mn-lt"/>
                <a:ea typeface="+mn-ea"/>
                <a:cs typeface="+mn-cs"/>
              </a:rPr>
              <a:t>Player 1's name: Pat Player 2's name: Sam</a:t>
            </a:r>
            <a:endParaRPr lang="en-US" dirty="0">
              <a:effectLst/>
            </a:endParaRPr>
          </a:p>
          <a:p>
            <a:r>
              <a:rPr lang="en-US" sz="1200" b="0" kern="1200" dirty="0">
                <a:solidFill>
                  <a:schemeClr val="tx1"/>
                </a:solidFill>
                <a:effectLst/>
                <a:latin typeface="+mn-lt"/>
                <a:ea typeface="+mn-ea"/>
                <a:cs typeface="+mn-cs"/>
              </a:rPr>
              <a:t>Pat drew card 8 Sam drew card 9 Sam has high card Pat: 0 Sam: 2</a:t>
            </a:r>
            <a:endParaRPr lang="en-US" dirty="0">
              <a:effectLst/>
            </a:endParaRPr>
          </a:p>
          <a:p>
            <a:r>
              <a:rPr lang="en-US" sz="1200" b="0" kern="1200" dirty="0">
                <a:solidFill>
                  <a:schemeClr val="tx1"/>
                </a:solidFill>
                <a:effectLst/>
                <a:latin typeface="+mn-lt"/>
                <a:ea typeface="+mn-ea"/>
                <a:cs typeface="+mn-cs"/>
              </a:rPr>
              <a:t>Pat drew card 9 Sam drew card 8 Pat has high card Pat: 2 Sam: 2</a:t>
            </a:r>
            <a:endParaRPr lang="en-US" dirty="0">
              <a:effectLst/>
            </a:endParaRPr>
          </a:p>
          <a:p>
            <a:r>
              <a:rPr lang="en-US" sz="1200" b="0" kern="1200" dirty="0">
                <a:solidFill>
                  <a:schemeClr val="tx1"/>
                </a:solidFill>
                <a:effectLst/>
                <a:latin typeface="+mn-lt"/>
                <a:ea typeface="+mn-ea"/>
                <a:cs typeface="+mn-cs"/>
              </a:rPr>
              <a:t>Pat drew card 7 Sam drew card 7 War Pat: 2 Sam: 2</a:t>
            </a:r>
            <a:endParaRPr lang="en-US" dirty="0">
              <a:effectLst/>
            </a:endParaRPr>
          </a:p>
          <a:p>
            <a:r>
              <a:rPr lang="en-US" sz="1200" b="0" kern="1200" dirty="0">
                <a:solidFill>
                  <a:schemeClr val="tx1"/>
                </a:solidFill>
                <a:effectLst/>
                <a:latin typeface="+mn-lt"/>
                <a:ea typeface="+mn-ea"/>
                <a:cs typeface="+mn-cs"/>
              </a:rPr>
              <a:t>Pat drew card 5 Sam drew card 6 Sam has high card Sam wins war of 4 cards Pat: 2 Sam: 6</a:t>
            </a:r>
            <a:endParaRPr lang="en-US" dirty="0">
              <a:effectLst/>
            </a:endParaRPr>
          </a:p>
          <a:p>
            <a:r>
              <a:rPr lang="en-US" sz="1200" b="0" kern="1200" dirty="0">
                <a:solidFill>
                  <a:schemeClr val="tx1"/>
                </a:solidFill>
                <a:effectLst/>
                <a:latin typeface="+mn-lt"/>
                <a:ea typeface="+mn-ea"/>
                <a:cs typeface="+mn-cs"/>
              </a:rPr>
              <a:t>Pat drew card 13 Sam drew card 14 Sam has high card Pat: 2 Sam: 8</a:t>
            </a:r>
            <a:endParaRPr lang="en-US" dirty="0">
              <a:effectLst/>
            </a:endParaRPr>
          </a:p>
          <a:p>
            <a:r>
              <a:rPr lang="en-US" sz="1200" b="0" kern="1200" dirty="0">
                <a:solidFill>
                  <a:schemeClr val="tx1"/>
                </a:solidFill>
                <a:effectLst/>
                <a:latin typeface="+mn-lt"/>
                <a:ea typeface="+mn-ea"/>
                <a:cs typeface="+mn-cs"/>
              </a:rPr>
              <a:t>Pat drew card 6 Sam drew card 12 Sam has high card Pat: 2 Sam: 10</a:t>
            </a:r>
            <a:endParaRPr lang="en-US" dirty="0">
              <a:effectLst/>
            </a:endParaRPr>
          </a:p>
          <a:p>
            <a:r>
              <a:rPr lang="en-US" sz="1200" b="0" kern="1200" dirty="0">
                <a:solidFill>
                  <a:schemeClr val="tx1"/>
                </a:solidFill>
                <a:effectLst/>
                <a:latin typeface="+mn-lt"/>
                <a:ea typeface="+mn-ea"/>
                <a:cs typeface="+mn-cs"/>
              </a:rPr>
              <a:t>Pat drew card 4 Sam drew card 8 Sam has high card Pat: 2 Sam: 12</a:t>
            </a:r>
            <a:endParaRPr lang="en-US" dirty="0">
              <a:effectLst/>
            </a:endParaRPr>
          </a:p>
          <a:p>
            <a:r>
              <a:rPr lang="en-US" sz="1200" b="0" kern="1200" dirty="0">
                <a:solidFill>
                  <a:schemeClr val="tx1"/>
                </a:solidFill>
                <a:effectLst/>
                <a:latin typeface="+mn-lt"/>
                <a:ea typeface="+mn-ea"/>
                <a:cs typeface="+mn-cs"/>
              </a:rPr>
              <a:t>Pat drew card 12 Sam drew card 2 Pat has high card Pat: 4 Sam: 12</a:t>
            </a:r>
            <a:endParaRPr lang="en-US" dirty="0">
              <a:effectLst/>
            </a:endParaRPr>
          </a:p>
          <a:p>
            <a:r>
              <a:rPr lang="en-US" sz="1200" b="0" kern="1200" dirty="0">
                <a:solidFill>
                  <a:schemeClr val="tx1"/>
                </a:solidFill>
                <a:effectLst/>
                <a:latin typeface="+mn-lt"/>
                <a:ea typeface="+mn-ea"/>
                <a:cs typeface="+mn-cs"/>
              </a:rPr>
              <a:t>Pat drew card 7 Sam drew card 13 Sam has high card Pat: 4 Sam: 14</a:t>
            </a:r>
            <a:endParaRPr lang="en-US" dirty="0">
              <a:effectLst/>
            </a:endParaRPr>
          </a:p>
          <a:p>
            <a:r>
              <a:rPr lang="en-US" sz="1200" b="0" kern="1200" dirty="0">
                <a:solidFill>
                  <a:schemeClr val="tx1"/>
                </a:solidFill>
                <a:effectLst/>
                <a:latin typeface="+mn-lt"/>
                <a:ea typeface="+mn-ea"/>
                <a:cs typeface="+mn-cs"/>
              </a:rPr>
              <a:t>Pat drew card 10 Sam drew card 6 Pat has high card Pat: 6 Sam: 14</a:t>
            </a:r>
            <a:endParaRPr lang="en-US" dirty="0">
              <a:effectLst/>
            </a:endParaRPr>
          </a:p>
          <a:p>
            <a:r>
              <a:rPr lang="en-US" sz="1200" b="0" kern="1200" dirty="0">
                <a:solidFill>
                  <a:schemeClr val="tx1"/>
                </a:solidFill>
                <a:effectLst/>
                <a:latin typeface="+mn-lt"/>
                <a:ea typeface="+mn-ea"/>
                <a:cs typeface="+mn-cs"/>
              </a:rPr>
              <a:t>Pat drew card 9 Sam drew card 7 Pat has high card Pat: 8 Sam: 14</a:t>
            </a:r>
            <a:endParaRPr lang="en-US" dirty="0">
              <a:effectLst/>
            </a:endParaRPr>
          </a:p>
          <a:p>
            <a:r>
              <a:rPr lang="en-US" sz="1200" b="0" kern="1200" dirty="0">
                <a:solidFill>
                  <a:schemeClr val="tx1"/>
                </a:solidFill>
                <a:effectLst/>
                <a:latin typeface="+mn-lt"/>
                <a:ea typeface="+mn-ea"/>
                <a:cs typeface="+mn-cs"/>
              </a:rPr>
              <a:t>Pat drew card 4 Sam drew card 13 Sam has high card Pat: 8 Sam: 16</a:t>
            </a:r>
            <a:endParaRPr lang="en-US" dirty="0">
              <a:effectLst/>
            </a:endParaRPr>
          </a:p>
          <a:p>
            <a:r>
              <a:rPr lang="en-US" sz="1200" b="0" kern="1200" dirty="0">
                <a:solidFill>
                  <a:schemeClr val="tx1"/>
                </a:solidFill>
                <a:effectLst/>
                <a:latin typeface="+mn-lt"/>
                <a:ea typeface="+mn-ea"/>
                <a:cs typeface="+mn-cs"/>
              </a:rPr>
              <a:t>Pat drew card 3 Sam drew card 3 War Pat: 8 Sam: 16</a:t>
            </a:r>
            <a:endParaRPr lang="en-US" dirty="0">
              <a:effectLst/>
            </a:endParaRPr>
          </a:p>
          <a:p>
            <a:r>
              <a:rPr lang="en-US" sz="1200" b="0" kern="1200" dirty="0">
                <a:solidFill>
                  <a:schemeClr val="tx1"/>
                </a:solidFill>
                <a:effectLst/>
                <a:latin typeface="+mn-lt"/>
                <a:ea typeface="+mn-ea"/>
                <a:cs typeface="+mn-cs"/>
              </a:rPr>
              <a:t>Pat drew card 11 Sam drew card 3 Pat has high card Pat wins war of 4 cards Pat: 12 Sam: 16</a:t>
            </a:r>
            <a:endParaRPr lang="en-US" dirty="0">
              <a:effectLst/>
            </a:endParaRPr>
          </a:p>
          <a:p>
            <a:r>
              <a:rPr lang="en-US" sz="1200" b="0" kern="1200" dirty="0">
                <a:solidFill>
                  <a:schemeClr val="tx1"/>
                </a:solidFill>
                <a:effectLst/>
                <a:latin typeface="+mn-lt"/>
                <a:ea typeface="+mn-ea"/>
                <a:cs typeface="+mn-cs"/>
              </a:rPr>
              <a:t>Pat drew card 4 Sam drew card 10 Sam has high card Pat: 12 Sam: 18</a:t>
            </a:r>
            <a:endParaRPr lang="en-US" dirty="0">
              <a:effectLst/>
            </a:endParaRPr>
          </a:p>
          <a:p>
            <a:r>
              <a:rPr lang="en-US" sz="1200" b="0" kern="1200" dirty="0">
                <a:solidFill>
                  <a:schemeClr val="tx1"/>
                </a:solidFill>
                <a:effectLst/>
                <a:latin typeface="+mn-lt"/>
                <a:ea typeface="+mn-ea"/>
                <a:cs typeface="+mn-cs"/>
              </a:rPr>
              <a:t>Pat drew card 12 Sam drew card 11 Pat has high card Pat: 14 Sam: 18</a:t>
            </a:r>
            <a:endParaRPr lang="en-US" dirty="0">
              <a:effectLst/>
            </a:endParaRPr>
          </a:p>
          <a:p>
            <a:r>
              <a:rPr lang="en-US" sz="1200" b="0" kern="1200" dirty="0">
                <a:solidFill>
                  <a:schemeClr val="tx1"/>
                </a:solidFill>
                <a:effectLst/>
                <a:latin typeface="+mn-lt"/>
                <a:ea typeface="+mn-ea"/>
                <a:cs typeface="+mn-cs"/>
              </a:rPr>
              <a:t>Pat drew card 4 Sam drew card 11 Sam has high card Pat: 14 Sam: 20</a:t>
            </a:r>
            <a:endParaRPr lang="en-US" dirty="0">
              <a:effectLst/>
            </a:endParaRPr>
          </a:p>
          <a:p>
            <a:r>
              <a:rPr lang="en-US" sz="1200" b="0" kern="1200" dirty="0">
                <a:solidFill>
                  <a:schemeClr val="tx1"/>
                </a:solidFill>
                <a:effectLst/>
                <a:latin typeface="+mn-lt"/>
                <a:ea typeface="+mn-ea"/>
                <a:cs typeface="+mn-cs"/>
              </a:rPr>
              <a:t>Pat drew card 8 Sam drew card 5 Pat has high card Pat: 16 Sam: 20</a:t>
            </a:r>
            <a:endParaRPr lang="en-US" dirty="0">
              <a:effectLst/>
            </a:endParaRPr>
          </a:p>
          <a:p>
            <a:r>
              <a:rPr lang="en-US" sz="1200" b="0" kern="1200" dirty="0">
                <a:solidFill>
                  <a:schemeClr val="tx1"/>
                </a:solidFill>
                <a:effectLst/>
                <a:latin typeface="+mn-lt"/>
                <a:ea typeface="+mn-ea"/>
                <a:cs typeface="+mn-cs"/>
              </a:rPr>
              <a:t>Pat drew card 12 Sam drew card 9 Pat has high card Pat: 18 Sam: 20</a:t>
            </a:r>
            <a:endParaRPr lang="en-US" dirty="0">
              <a:effectLst/>
            </a:endParaRPr>
          </a:p>
          <a:p>
            <a:r>
              <a:rPr lang="en-US" sz="1200" b="0" kern="1200" dirty="0">
                <a:solidFill>
                  <a:schemeClr val="tx1"/>
                </a:solidFill>
                <a:effectLst/>
                <a:latin typeface="+mn-lt"/>
                <a:ea typeface="+mn-ea"/>
                <a:cs typeface="+mn-cs"/>
              </a:rPr>
              <a:t>Pat drew card 5 Sam drew card 6 Sam has high card Pat: 18 Sam: 22</a:t>
            </a:r>
            <a:endParaRPr lang="en-US" dirty="0">
              <a:effectLst/>
            </a:endParaRPr>
          </a:p>
          <a:p>
            <a:r>
              <a:rPr lang="en-US" sz="1200" b="0" kern="1200" dirty="0">
                <a:solidFill>
                  <a:schemeClr val="tx1"/>
                </a:solidFill>
                <a:effectLst/>
                <a:latin typeface="+mn-lt"/>
                <a:ea typeface="+mn-ea"/>
                <a:cs typeface="+mn-cs"/>
              </a:rPr>
              <a:t>Pat drew card 10 Sam drew card 13 Sam has high card Pat: 18 Sam: 24</a:t>
            </a:r>
            <a:endParaRPr lang="en-US" dirty="0">
              <a:effectLst/>
            </a:endParaRPr>
          </a:p>
          <a:p>
            <a:r>
              <a:rPr lang="en-US" sz="1200" b="0" kern="1200" dirty="0">
                <a:solidFill>
                  <a:schemeClr val="tx1"/>
                </a:solidFill>
                <a:effectLst/>
                <a:latin typeface="+mn-lt"/>
                <a:ea typeface="+mn-ea"/>
                <a:cs typeface="+mn-cs"/>
              </a:rPr>
              <a:t>Pat drew card 2 Sam drew card 2 War Pat: 18 Sam: 24</a:t>
            </a:r>
            <a:endParaRPr lang="en-US" dirty="0">
              <a:effectLst/>
            </a:endParaRPr>
          </a:p>
          <a:p>
            <a:r>
              <a:rPr lang="en-US" sz="1200" b="0" kern="1200" dirty="0">
                <a:solidFill>
                  <a:schemeClr val="tx1"/>
                </a:solidFill>
                <a:effectLst/>
                <a:latin typeface="+mn-lt"/>
                <a:ea typeface="+mn-ea"/>
                <a:cs typeface="+mn-cs"/>
              </a:rPr>
              <a:t>Pat drew card 14 Sam drew card 14 War Pat: 18 Sam: 24</a:t>
            </a:r>
            <a:endParaRPr lang="en-US" dirty="0">
              <a:effectLst/>
            </a:endParaRPr>
          </a:p>
          <a:p>
            <a:r>
              <a:rPr lang="en-US" sz="1200" b="0" kern="1200" dirty="0">
                <a:solidFill>
                  <a:schemeClr val="tx1"/>
                </a:solidFill>
                <a:effectLst/>
                <a:latin typeface="+mn-lt"/>
                <a:ea typeface="+mn-ea"/>
                <a:cs typeface="+mn-cs"/>
              </a:rPr>
              <a:t>Pat drew card 2 Sam drew card 5 Sam has high card Sam wins war of 6 cards Pat: 18 Sam: 30</a:t>
            </a:r>
            <a:endParaRPr lang="en-US" dirty="0">
              <a:effectLst/>
            </a:endParaRPr>
          </a:p>
          <a:p>
            <a:r>
              <a:rPr lang="en-US" sz="1200" b="0" kern="1200" dirty="0">
                <a:solidFill>
                  <a:schemeClr val="tx1"/>
                </a:solidFill>
                <a:effectLst/>
                <a:latin typeface="+mn-lt"/>
                <a:ea typeface="+mn-ea"/>
                <a:cs typeface="+mn-cs"/>
              </a:rPr>
              <a:t>Pat drew card 11 Sam drew card 14 Sam has high card Pat: 18 Sam: 32</a:t>
            </a:r>
            <a:endParaRPr lang="en-US" dirty="0">
              <a:effectLst/>
            </a:endParaRPr>
          </a:p>
          <a:p>
            <a:r>
              <a:rPr lang="en-US" sz="1200" b="0" kern="1200" dirty="0">
                <a:solidFill>
                  <a:schemeClr val="tx1"/>
                </a:solidFill>
                <a:effectLst/>
                <a:latin typeface="+mn-lt"/>
                <a:ea typeface="+mn-ea"/>
                <a:cs typeface="+mn-cs"/>
              </a:rPr>
              <a:t>Pat drew card 10 Sam drew card 3 Pat has high card Pat: 20 Sam: 32</a:t>
            </a:r>
            <a:endParaRPr lang="en-US" dirty="0">
              <a:effectLst/>
            </a:endParaRPr>
          </a:p>
          <a:p>
            <a:r>
              <a:rPr lang="en-US" sz="1200" b="0" kern="1200" dirty="0">
                <a:solidFill>
                  <a:schemeClr val="tx1"/>
                </a:solidFill>
                <a:effectLst/>
                <a:latin typeface="+mn-lt"/>
                <a:ea typeface="+mn-ea"/>
                <a:cs typeface="+mn-cs"/>
              </a:rPr>
              <a:t>Final Score Pat: 20 Sam: 32 Winner: Sam</a:t>
            </a:r>
            <a:endParaRPr lang="en-US" dirty="0">
              <a:effectLst/>
            </a:endParaRPr>
          </a:p>
          <a:p>
            <a:r>
              <a:rPr lang="en-US" sz="1200" b="1" kern="1200" dirty="0">
                <a:solidFill>
                  <a:schemeClr val="tx1"/>
                </a:solidFill>
                <a:effectLst/>
                <a:latin typeface="+mn-lt"/>
                <a:ea typeface="+mn-ea"/>
                <a:cs typeface="+mn-cs"/>
              </a:rPr>
              <a:t>Deck Shuffling</a:t>
            </a:r>
          </a:p>
          <a:p>
            <a:r>
              <a:rPr lang="en-US" sz="1200" b="0" kern="1200" dirty="0">
                <a:solidFill>
                  <a:schemeClr val="tx1"/>
                </a:solidFill>
                <a:effectLst/>
                <a:latin typeface="+mn-lt"/>
                <a:ea typeface="+mn-ea"/>
                <a:cs typeface="+mn-cs"/>
              </a:rPr>
              <a:t>While seemingly simple-- shuffling a deck is a somewhat complicated problem. Luckily, Python's random library has a built in shuffle algorithm. Feel free to read the documentation, but we have provided a simple wrapper function that will return to you a shuffled deck of cards.</a:t>
            </a:r>
            <a:endParaRPr lang="en-US" dirty="0">
              <a:effectLst/>
            </a:endParaRPr>
          </a:p>
          <a:p>
            <a:r>
              <a:rPr lang="en-US" sz="1200" kern="1200" dirty="0">
                <a:solidFill>
                  <a:schemeClr val="tx1"/>
                </a:solidFill>
                <a:effectLst/>
                <a:latin typeface="+mn-lt"/>
                <a:ea typeface="+mn-ea"/>
                <a:cs typeface="+mn-cs"/>
              </a:rPr>
              <a:t>import</a:t>
            </a:r>
            <a:r>
              <a:rPr lang="en-US" dirty="0">
                <a:effectLst/>
              </a:rPr>
              <a:t> random</a:t>
            </a:r>
          </a:p>
          <a:p>
            <a:r>
              <a:rPr lang="en-US" dirty="0">
                <a:effectLst/>
              </a:rPr>
              <a:t>​</a:t>
            </a:r>
          </a:p>
          <a:p>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shuffled_deck</a:t>
            </a:r>
            <a:endParaRPr lang="en-US" dirty="0">
              <a:effectLst/>
            </a:endParaRPr>
          </a:p>
          <a:p>
            <a:r>
              <a:rPr lang="en-US" sz="1200" kern="1200" dirty="0">
                <a:solidFill>
                  <a:schemeClr val="tx1"/>
                </a:solidFill>
                <a:effectLst/>
                <a:latin typeface="+mn-lt"/>
                <a:ea typeface="+mn-ea"/>
                <a:cs typeface="+mn-cs"/>
              </a:rPr>
              <a:t># purpose: will return a shuffled deck to the user</a:t>
            </a:r>
            <a:endParaRPr lang="en-US" dirty="0">
              <a:effectLst/>
            </a:endParaRPr>
          </a:p>
          <a:p>
            <a:r>
              <a:rPr lang="en-US" sz="1200" kern="1200" dirty="0">
                <a:solidFill>
                  <a:schemeClr val="tx1"/>
                </a:solidFill>
                <a:effectLst/>
                <a:latin typeface="+mn-lt"/>
                <a:ea typeface="+mn-ea"/>
                <a:cs typeface="+mn-cs"/>
              </a:rPr>
              <a:t># input:</a:t>
            </a:r>
            <a:endParaRPr lang="en-US" dirty="0">
              <a:effectLst/>
            </a:endParaRPr>
          </a:p>
          <a:p>
            <a:r>
              <a:rPr lang="en-US" sz="1200" kern="1200" dirty="0">
                <a:solidFill>
                  <a:schemeClr val="tx1"/>
                </a:solidFill>
                <a:effectLst/>
                <a:latin typeface="+mn-lt"/>
                <a:ea typeface="+mn-ea"/>
                <a:cs typeface="+mn-cs"/>
              </a:rPr>
              <a:t># returns: a list representing a shuffled deck</a:t>
            </a:r>
            <a:endParaRPr lang="en-US" dirty="0">
              <a:effectLst/>
            </a:endParaRPr>
          </a:p>
          <a:p>
            <a:r>
              <a:rPr lang="en-US" sz="1200" kern="1200" dirty="0">
                <a:solidFill>
                  <a:schemeClr val="tx1"/>
                </a:solidFill>
                <a:effectLst/>
                <a:latin typeface="+mn-lt"/>
                <a:ea typeface="+mn-ea"/>
                <a:cs typeface="+mn-cs"/>
              </a:rPr>
              <a:t>def</a:t>
            </a:r>
            <a:r>
              <a:rPr lang="en-US" dirty="0">
                <a:effectLst/>
              </a:rPr>
              <a:t> </a:t>
            </a:r>
            <a:r>
              <a:rPr lang="en-US" sz="1200" kern="1200" dirty="0" err="1">
                <a:solidFill>
                  <a:schemeClr val="tx1"/>
                </a:solidFill>
                <a:effectLst/>
                <a:latin typeface="+mn-lt"/>
                <a:ea typeface="+mn-ea"/>
                <a:cs typeface="+mn-cs"/>
              </a:rPr>
              <a:t>shuffled_deck</a:t>
            </a:r>
            <a:r>
              <a:rPr lang="en-US" sz="1200" kern="1200" dirty="0">
                <a:solidFill>
                  <a:schemeClr val="tx1"/>
                </a:solidFill>
                <a:effectLst/>
                <a:latin typeface="+mn-lt"/>
                <a:ea typeface="+mn-ea"/>
                <a:cs typeface="+mn-cs"/>
              </a:rPr>
              <a:t>():</a:t>
            </a:r>
            <a:endParaRPr lang="en-US" dirty="0">
              <a:effectLst/>
            </a:endParaRPr>
          </a:p>
          <a:p>
            <a:r>
              <a:rPr lang="en-US" dirty="0" err="1">
                <a:effectLst/>
              </a:rPr>
              <a:t>basic_deck</a:t>
            </a:r>
            <a:r>
              <a:rPr lang="en-US" dirty="0">
                <a:effectLst/>
              </a:rPr>
              <a:t>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list(range(2,</a:t>
            </a:r>
            <a:r>
              <a:rPr lang="en-US" dirty="0">
                <a:effectLst/>
              </a:rPr>
              <a:t> </a:t>
            </a:r>
            <a:r>
              <a:rPr lang="en-US" sz="1200" kern="1200" dirty="0">
                <a:solidFill>
                  <a:schemeClr val="tx1"/>
                </a:solidFill>
                <a:effectLst/>
                <a:latin typeface="+mn-lt"/>
                <a:ea typeface="+mn-ea"/>
                <a:cs typeface="+mn-cs"/>
              </a:rPr>
              <a:t>15))</a:t>
            </a:r>
            <a:r>
              <a:rPr lang="en-US" dirty="0">
                <a:effectLst/>
              </a:rPr>
              <a:t>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4</a:t>
            </a:r>
            <a:endParaRPr lang="en-US" dirty="0">
              <a:effectLst/>
            </a:endParaRPr>
          </a:p>
          <a:p>
            <a:r>
              <a:rPr lang="en-US" dirty="0" err="1">
                <a:effectLst/>
              </a:rPr>
              <a:t>random</a:t>
            </a:r>
            <a:r>
              <a:rPr lang="en-US" sz="1200" kern="1200" dirty="0" err="1">
                <a:solidFill>
                  <a:schemeClr val="tx1"/>
                </a:solidFill>
                <a:effectLst/>
                <a:latin typeface="+mn-lt"/>
                <a:ea typeface="+mn-ea"/>
                <a:cs typeface="+mn-cs"/>
              </a:rPr>
              <a:t>.</a:t>
            </a:r>
            <a:r>
              <a:rPr lang="en-US" dirty="0" err="1">
                <a:effectLst/>
              </a:rPr>
              <a:t>shuffle</a:t>
            </a:r>
            <a:r>
              <a:rPr lang="en-US" sz="1200" kern="1200" dirty="0">
                <a:solidFill>
                  <a:schemeClr val="tx1"/>
                </a:solidFill>
                <a:effectLst/>
                <a:latin typeface="+mn-lt"/>
                <a:ea typeface="+mn-ea"/>
                <a:cs typeface="+mn-cs"/>
              </a:rPr>
              <a:t>(</a:t>
            </a:r>
            <a:r>
              <a:rPr lang="en-US" dirty="0" err="1">
                <a:effectLst/>
              </a:rPr>
              <a:t>basic_deck</a:t>
            </a:r>
            <a:r>
              <a:rPr lang="en-US" sz="1200" kern="1200" dirty="0">
                <a:solidFill>
                  <a:schemeClr val="tx1"/>
                </a:solidFill>
                <a:effectLst/>
                <a:latin typeface="+mn-lt"/>
                <a:ea typeface="+mn-ea"/>
                <a:cs typeface="+mn-cs"/>
              </a:rPr>
              <a:t>)</a:t>
            </a:r>
            <a:endParaRPr lang="en-US" dirty="0">
              <a:effectLst/>
            </a:endParaRPr>
          </a:p>
          <a:p>
            <a:r>
              <a:rPr lang="en-US" sz="1200" kern="1200" dirty="0">
                <a:solidFill>
                  <a:schemeClr val="tx1"/>
                </a:solidFill>
                <a:effectLst/>
                <a:latin typeface="+mn-lt"/>
                <a:ea typeface="+mn-ea"/>
                <a:cs typeface="+mn-cs"/>
              </a:rPr>
              <a:t>return</a:t>
            </a:r>
            <a:r>
              <a:rPr lang="en-US" dirty="0">
                <a:effectLst/>
              </a:rPr>
              <a:t> </a:t>
            </a:r>
            <a:r>
              <a:rPr lang="en-US" dirty="0" err="1">
                <a:effectLst/>
              </a:rPr>
              <a:t>basic_deck</a:t>
            </a:r>
            <a:endParaRPr lang="en-US" dirty="0">
              <a:effectLst/>
            </a:endParaRPr>
          </a:p>
          <a:p>
            <a:r>
              <a:rPr lang="en-US" sz="1200" b="1" kern="1200" dirty="0">
                <a:solidFill>
                  <a:schemeClr val="tx1"/>
                </a:solidFill>
                <a:effectLst/>
                <a:latin typeface="+mn-lt"/>
                <a:ea typeface="+mn-ea"/>
                <a:cs typeface="+mn-cs"/>
              </a:rPr>
              <a:t>Bonus!</a:t>
            </a:r>
          </a:p>
          <a:p>
            <a:r>
              <a:rPr lang="en-US" sz="1200" b="0" kern="1200" dirty="0">
                <a:solidFill>
                  <a:schemeClr val="tx1"/>
                </a:solidFill>
                <a:effectLst/>
                <a:latin typeface="+mn-lt"/>
                <a:ea typeface="+mn-ea"/>
                <a:cs typeface="+mn-cs"/>
              </a:rPr>
              <a:t>Instead of closing the program when the deck is empty, create a way for the user to play again.</a:t>
            </a:r>
            <a:endParaRPr lang="en-US" dirty="0">
              <a:effectLst/>
            </a:endParaRPr>
          </a:p>
          <a:p>
            <a:br>
              <a:rPr lang="en-US" sz="1200" u="none" strike="noStrike" kern="1200" dirty="0">
                <a:solidFill>
                  <a:schemeClr val="tx1"/>
                </a:solidFill>
                <a:effectLst/>
                <a:latin typeface="+mn-lt"/>
                <a:ea typeface="+mn-ea"/>
                <a:cs typeface="+mn-cs"/>
                <a:hlinkClick r:id="rId3"/>
              </a:rPr>
            </a:b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3381738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sure to explain Range. Includes start number but not the stop number.</a:t>
            </a:r>
          </a:p>
          <a:p>
            <a:endParaRPr lang="en-US" dirty="0"/>
          </a:p>
          <a:p>
            <a:r>
              <a:rPr lang="en-US" dirty="0"/>
              <a:t>Starts at (2) but ends at (15-1)</a:t>
            </a:r>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7107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Day 1</a:t>
            </a:r>
          </a:p>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a:p>
            <a:r>
              <a:rPr lang="en-US" b="1" dirty="0">
                <a:effectLst/>
              </a:rPr>
              <a:t>Day 2</a:t>
            </a:r>
            <a:endParaRPr lang="en-US" dirty="0">
              <a:effectLst/>
            </a:endParaRPr>
          </a:p>
          <a:p>
            <a:r>
              <a:rPr lang="en-US" dirty="0">
                <a:effectLst/>
              </a:rPr>
              <a:t>10 Minutes - Recap &amp; Review</a:t>
            </a:r>
          </a:p>
          <a:p>
            <a:r>
              <a:rPr lang="en-US" dirty="0">
                <a:effectLst/>
              </a:rPr>
              <a:t>40 Minutes - Finish Lab</a:t>
            </a:r>
          </a:p>
          <a:p>
            <a:r>
              <a:rPr lang="en-US" dirty="0">
                <a:effectLst/>
              </a:rPr>
              <a:t>5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a:p>
            <a:endParaRPr lang="en-US" dirty="0"/>
          </a:p>
          <a:p>
            <a:r>
              <a:rPr lang="en-US" dirty="0"/>
              <a:t>Connect Lessons together.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74af9e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74af9e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74af9eeb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74af9ee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74af9eeb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74af9eeb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74af9ee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74af9ee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74af9ee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74af9ee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74af9ee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74af9ee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3/22/2021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3/22/2021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https://www.youtube.com/embed/yX-jOVer758?feature=oembed" TargetMode="External"/><Relationship Id="rId1" Type="http://schemas.openxmlformats.org/officeDocument/2006/relationships/tags" Target="../tags/tag1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hyperlink" Target="http://www.pagat.com/war/war.html"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3.03 Return Vs. Print</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338554"/>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79958" y="633818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Return and Print </a:t>
            </a:r>
            <a:r>
              <a:rPr lang="en" dirty="0"/>
              <a:t>Example</a:t>
            </a:r>
            <a:endParaRPr dirty="0"/>
          </a:p>
        </p:txBody>
      </p:sp>
      <p:sp>
        <p:nvSpPr>
          <p:cNvPr id="195" name="Google Shape;195;p36"/>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"{0}F is {1:.1f}</a:t>
            </a:r>
            <a:r>
              <a:rPr lang="en-US" dirty="0" err="1">
                <a:solidFill>
                  <a:srgbClr val="A31515"/>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80</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0" indent="0">
              <a:lnSpc>
                <a:spcPct val="150000"/>
              </a:lnSpc>
              <a:buNone/>
            </a:pPr>
            <a:endParaRPr dirty="0">
              <a:latin typeface="Courier New"/>
              <a:ea typeface="Courier New"/>
              <a:cs typeface="Courier New"/>
              <a:sym typeface="Courier New"/>
            </a:endParaRPr>
          </a:p>
        </p:txBody>
      </p:sp>
      <p:sp>
        <p:nvSpPr>
          <p:cNvPr id="196" name="Google Shape;196;p36"/>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10</a:t>
            </a:fld>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6264-47B1-45CA-A740-6332DE1F57A6}"/>
              </a:ext>
            </a:extLst>
          </p:cNvPr>
          <p:cNvSpPr>
            <a:spLocks noGrp="1"/>
          </p:cNvSpPr>
          <p:nvPr>
            <p:ph type="title"/>
          </p:nvPr>
        </p:nvSpPr>
        <p:spPr/>
        <p:txBody>
          <a:bodyPr/>
          <a:lstStyle/>
          <a:p>
            <a:r>
              <a:rPr lang="en-US" dirty="0"/>
              <a:t>Lab – Video Explanation of the card game: War</a:t>
            </a:r>
          </a:p>
        </p:txBody>
      </p:sp>
      <p:pic>
        <p:nvPicPr>
          <p:cNvPr id="6" name="Online Media 5" title="How To Play War (Card Game)">
            <a:hlinkClick r:id="" action="ppaction://media"/>
            <a:extLst>
              <a:ext uri="{FF2B5EF4-FFF2-40B4-BE49-F238E27FC236}">
                <a16:creationId xmlns:a16="http://schemas.microsoft.com/office/drawing/2014/main" id="{C6658347-1A9F-4292-91DF-FE3F0F5B32A8}"/>
              </a:ext>
            </a:extLst>
          </p:cNvPr>
          <p:cNvPicPr>
            <a:picLocks noGrp="1" noRot="1" noChangeAspect="1"/>
          </p:cNvPicPr>
          <p:nvPr>
            <p:ph sz="quarter" idx="10"/>
            <a:videoFile r:link="rId2"/>
          </p:nvPr>
        </p:nvPicPr>
        <p:blipFill>
          <a:blip r:embed="rId4"/>
          <a:stretch>
            <a:fillRect/>
          </a:stretch>
        </p:blipFill>
        <p:spPr>
          <a:xfrm>
            <a:off x="1816100" y="1435100"/>
            <a:ext cx="8555038" cy="4833938"/>
          </a:xfrm>
          <a:prstGeom prst="rect">
            <a:avLst/>
          </a:prstGeom>
        </p:spPr>
      </p:pic>
    </p:spTree>
    <p:custDataLst>
      <p:tags r:id="rId1"/>
    </p:custDataLst>
    <p:extLst>
      <p:ext uri="{BB962C8B-B14F-4D97-AF65-F5344CB8AC3E}">
        <p14:creationId xmlns:p14="http://schemas.microsoft.com/office/powerpoint/2010/main" val="134294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9611-B6A1-40FA-A4ED-F84AFE930CCD}"/>
              </a:ext>
            </a:extLst>
          </p:cNvPr>
          <p:cNvSpPr>
            <a:spLocks noGrp="1"/>
          </p:cNvSpPr>
          <p:nvPr>
            <p:ph type="title"/>
          </p:nvPr>
        </p:nvSpPr>
        <p:spPr/>
        <p:txBody>
          <a:bodyPr/>
          <a:lstStyle/>
          <a:p>
            <a:r>
              <a:rPr lang="en-US" dirty="0"/>
              <a:t>Lab – Part 1</a:t>
            </a:r>
          </a:p>
        </p:txBody>
      </p:sp>
      <p:sp>
        <p:nvSpPr>
          <p:cNvPr id="3" name="Content Placeholder 2">
            <a:extLst>
              <a:ext uri="{FF2B5EF4-FFF2-40B4-BE49-F238E27FC236}">
                <a16:creationId xmlns:a16="http://schemas.microsoft.com/office/drawing/2014/main" id="{573F9792-D87B-4635-B650-DECD0A5189E7}"/>
              </a:ext>
            </a:extLst>
          </p:cNvPr>
          <p:cNvSpPr>
            <a:spLocks noGrp="1"/>
          </p:cNvSpPr>
          <p:nvPr>
            <p:ph sz="quarter" idx="10"/>
          </p:nvPr>
        </p:nvSpPr>
        <p:spPr>
          <a:xfrm>
            <a:off x="584200" y="1435100"/>
            <a:ext cx="11018838" cy="4555093"/>
          </a:xfrm>
        </p:spPr>
        <p:txBody>
          <a:bodyPr/>
          <a:lstStyle/>
          <a:p>
            <a:pPr marL="0" indent="0">
              <a:buNone/>
            </a:pPr>
            <a:r>
              <a:rPr lang="en-US" dirty="0"/>
              <a:t>Create a program that lets a user play a </a:t>
            </a:r>
            <a:r>
              <a:rPr lang="en-US" b="1" dirty="0"/>
              <a:t>simplified</a:t>
            </a:r>
            <a:r>
              <a:rPr lang="en-US" dirty="0"/>
              <a:t> version of the card game </a:t>
            </a:r>
            <a:r>
              <a:rPr lang="en-US" dirty="0">
                <a:hlinkClick r:id="rId3"/>
              </a:rPr>
              <a:t>'War’</a:t>
            </a:r>
            <a:r>
              <a:rPr lang="en-US" dirty="0"/>
              <a:t>. </a:t>
            </a:r>
          </a:p>
          <a:p>
            <a:r>
              <a:rPr lang="en-US" dirty="0"/>
              <a:t>Changes to the game for this lab</a:t>
            </a:r>
          </a:p>
          <a:p>
            <a:pPr lvl="1"/>
            <a:r>
              <a:rPr lang="en-US" dirty="0"/>
              <a:t>The users will share a </a:t>
            </a:r>
            <a:r>
              <a:rPr lang="en-US" b="1" i="1" u="sng" dirty="0"/>
              <a:t>single</a:t>
            </a:r>
            <a:r>
              <a:rPr lang="en-US" dirty="0"/>
              <a:t> deck of cards</a:t>
            </a:r>
          </a:p>
          <a:p>
            <a:pPr lvl="1"/>
            <a:r>
              <a:rPr lang="en-US" dirty="0"/>
              <a:t>Cards will not be added back to the deck after they have been played.</a:t>
            </a:r>
          </a:p>
          <a:p>
            <a:pPr marL="0" indent="0">
              <a:buNone/>
            </a:pPr>
            <a:r>
              <a:rPr lang="en-US" dirty="0"/>
              <a:t>Your game should:</a:t>
            </a:r>
          </a:p>
          <a:p>
            <a:pPr marL="514350" indent="-514350">
              <a:buFont typeface="+mj-lt"/>
              <a:buAutoNum type="arabicPeriod"/>
            </a:pPr>
            <a:r>
              <a:rPr lang="en-US" dirty="0"/>
              <a:t>Start with a given shuffled deck variable </a:t>
            </a:r>
          </a:p>
          <a:p>
            <a:pPr lvl="1"/>
            <a:r>
              <a:rPr lang="en-US" dirty="0"/>
              <a:t>The shuffle function is defined in the Random Library</a:t>
            </a:r>
          </a:p>
          <a:p>
            <a:pPr marL="514350" indent="-514350">
              <a:buFont typeface="+mj-lt"/>
              <a:buAutoNum type="arabicPeriod"/>
            </a:pPr>
            <a:r>
              <a:rPr lang="en-US" dirty="0"/>
              <a:t>Ask for player 1’s and player 2's names.</a:t>
            </a:r>
          </a:p>
          <a:p>
            <a:pPr marL="0" indent="0">
              <a:buNone/>
            </a:pPr>
            <a:endParaRPr lang="en-US" dirty="0"/>
          </a:p>
        </p:txBody>
      </p:sp>
    </p:spTree>
    <p:extLst>
      <p:ext uri="{BB962C8B-B14F-4D97-AF65-F5344CB8AC3E}">
        <p14:creationId xmlns:p14="http://schemas.microsoft.com/office/powerpoint/2010/main" val="22302957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Function Contract</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947952"/>
          </a:xfrm>
        </p:spPr>
        <p:txBody>
          <a:bodyPr/>
          <a:lstStyle/>
          <a:p>
            <a:pPr marL="0" indent="0">
              <a:buNone/>
            </a:pPr>
            <a:r>
              <a:rPr lang="en-US" dirty="0"/>
              <a:t>Have a function </a:t>
            </a:r>
            <a:r>
              <a:rPr lang="en-US" dirty="0" err="1">
                <a:latin typeface="Courier New" panose="02070309020205020404" pitchFamily="49" charset="0"/>
                <a:cs typeface="Courier New" panose="02070309020205020404" pitchFamily="49" charset="0"/>
              </a:rPr>
              <a:t>player_turn</a:t>
            </a:r>
            <a:r>
              <a:rPr lang="en-US" dirty="0">
                <a:latin typeface="Courier New" panose="02070309020205020404" pitchFamily="49" charset="0"/>
                <a:cs typeface="Courier New" panose="02070309020205020404" pitchFamily="49" charset="0"/>
              </a:rPr>
              <a:t>()</a:t>
            </a:r>
            <a:r>
              <a:rPr lang="en-US" dirty="0"/>
              <a:t>, with the contract shown below:</a:t>
            </a:r>
          </a:p>
          <a:p>
            <a:pPr marL="0" indent="0">
              <a:buNone/>
            </a:pPr>
            <a:endParaRPr lang="en-US" dirty="0"/>
          </a:p>
        </p:txBody>
      </p:sp>
      <p:sp>
        <p:nvSpPr>
          <p:cNvPr id="6" name="Rectangle 5">
            <a:extLst>
              <a:ext uri="{FF2B5EF4-FFF2-40B4-BE49-F238E27FC236}">
                <a16:creationId xmlns:a16="http://schemas.microsoft.com/office/drawing/2014/main" id="{0FDF14E7-3379-42B8-961A-DA8D7766AEC9}"/>
              </a:ext>
            </a:extLst>
          </p:cNvPr>
          <p:cNvSpPr/>
          <p:nvPr/>
        </p:nvSpPr>
        <p:spPr>
          <a:xfrm>
            <a:off x="584200" y="2526654"/>
            <a:ext cx="11303000" cy="1477328"/>
          </a:xfrm>
          <a:prstGeom prst="rect">
            <a:avLst/>
          </a:prstGeom>
        </p:spPr>
        <p:txBody>
          <a:bodyPr wrap="square">
            <a:spAutoFit/>
          </a:bodyPr>
          <a:lstStyle/>
          <a:p>
            <a:pPr marL="342900" indent="-342900">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name: </a:t>
            </a:r>
            <a:r>
              <a:rPr lang="en-US" sz="18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player_turn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purpose: takes in a player name and draws/removes a card from the deck, prints "user drew card x", and returns the value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t>
            </a:r>
            <a:r>
              <a:rPr lang="en-US" sz="18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player_name</a:t>
            </a: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as string, deck as list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returns: integer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72325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78EF-3A5A-43C2-84FE-488786D51B00}"/>
              </a:ext>
            </a:extLst>
          </p:cNvPr>
          <p:cNvSpPr>
            <a:spLocks noGrp="1"/>
          </p:cNvSpPr>
          <p:nvPr>
            <p:ph type="title"/>
          </p:nvPr>
        </p:nvSpPr>
        <p:spPr/>
        <p:txBody>
          <a:bodyPr/>
          <a:lstStyle/>
          <a:p>
            <a:r>
              <a:rPr lang="en-US" dirty="0"/>
              <a:t>Lab – Part 2</a:t>
            </a:r>
          </a:p>
        </p:txBody>
      </p:sp>
      <p:sp>
        <p:nvSpPr>
          <p:cNvPr id="3" name="Content Placeholder 2">
            <a:extLst>
              <a:ext uri="{FF2B5EF4-FFF2-40B4-BE49-F238E27FC236}">
                <a16:creationId xmlns:a16="http://schemas.microsoft.com/office/drawing/2014/main" id="{9F46CC84-5F2B-4039-9B25-A943D13E7FA7}"/>
              </a:ext>
            </a:extLst>
          </p:cNvPr>
          <p:cNvSpPr>
            <a:spLocks noGrp="1"/>
          </p:cNvSpPr>
          <p:nvPr>
            <p:ph sz="quarter" idx="10"/>
          </p:nvPr>
        </p:nvSpPr>
        <p:spPr>
          <a:xfrm>
            <a:off x="584200" y="1435100"/>
            <a:ext cx="11018838" cy="4862870"/>
          </a:xfrm>
        </p:spPr>
        <p:txBody>
          <a:bodyPr/>
          <a:lstStyle/>
          <a:p>
            <a:pPr marL="457200" indent="-457200">
              <a:buFont typeface="+mj-lt"/>
              <a:buAutoNum type="arabicPeriod"/>
            </a:pPr>
            <a:r>
              <a:rPr lang="en-US" sz="2000" dirty="0"/>
              <a:t>Have a function </a:t>
            </a:r>
            <a:r>
              <a:rPr lang="en-US" sz="2000" dirty="0" err="1">
                <a:latin typeface="Courier New" panose="02070309020205020404" pitchFamily="49" charset="0"/>
                <a:cs typeface="Courier New" panose="02070309020205020404" pitchFamily="49" charset="0"/>
              </a:rPr>
              <a:t>compare_scores</a:t>
            </a:r>
            <a:r>
              <a:rPr lang="en-US" sz="2000" dirty="0">
                <a:latin typeface="Courier New" panose="02070309020205020404" pitchFamily="49" charset="0"/>
                <a:cs typeface="Courier New" panose="02070309020205020404" pitchFamily="49" charset="0"/>
              </a:rPr>
              <a:t>() </a:t>
            </a:r>
            <a:r>
              <a:rPr lang="en-US" sz="2000" dirty="0"/>
              <a:t>that takes in the two integers representing the cards drawn and compares the card values. </a:t>
            </a:r>
          </a:p>
          <a:p>
            <a:pPr marL="457200" indent="-457200">
              <a:buFont typeface="+mj-lt"/>
              <a:buAutoNum type="arabicPeriod"/>
            </a:pPr>
            <a:r>
              <a:rPr lang="en-US" sz="2000" dirty="0"/>
              <a:t>Make sure to write the contract for </a:t>
            </a:r>
            <a:r>
              <a:rPr lang="en-US" sz="2000" dirty="0" err="1">
                <a:latin typeface="Courier New" panose="02070309020205020404" pitchFamily="49" charset="0"/>
                <a:cs typeface="Courier New" panose="02070309020205020404" pitchFamily="49" charset="0"/>
              </a:rPr>
              <a:t>compare_scores</a:t>
            </a:r>
            <a:r>
              <a:rPr lang="en-US" sz="2000" dirty="0">
                <a:latin typeface="Courier New" panose="02070309020205020404" pitchFamily="49" charset="0"/>
                <a:cs typeface="Courier New" panose="02070309020205020404" pitchFamily="49" charset="0"/>
              </a:rPr>
              <a:t>()</a:t>
            </a:r>
            <a:r>
              <a:rPr lang="en-US" sz="2000" dirty="0"/>
              <a:t>!</a:t>
            </a:r>
            <a:br>
              <a:rPr lang="en-US" sz="2000" dirty="0"/>
            </a:br>
            <a:r>
              <a:rPr lang="en-US" sz="1800" dirty="0"/>
              <a:t>Jacks will be represented as 11, Queens will be represented as 12, Kings will be represented as 13, and Aces will be represented as 14, the suit does not matter</a:t>
            </a:r>
          </a:p>
          <a:p>
            <a:pPr marL="457200" indent="-457200">
              <a:buFont typeface="+mj-lt"/>
              <a:buAutoNum type="arabicPeriod"/>
            </a:pPr>
            <a:r>
              <a:rPr lang="en-US" sz="2000" dirty="0"/>
              <a:t>Include a while loop that keeps the game running until there are no cards in the deck.</a:t>
            </a:r>
          </a:p>
          <a:p>
            <a:pPr marL="457200" indent="-457200">
              <a:buFont typeface="+mj-lt"/>
              <a:buAutoNum type="arabicPeriod"/>
            </a:pPr>
            <a:r>
              <a:rPr lang="en-US" sz="2000" dirty="0"/>
              <a:t>If there is a tie, there is "war".  </a:t>
            </a:r>
          </a:p>
          <a:p>
            <a:pPr marL="457200" indent="-457200">
              <a:buFont typeface="+mj-lt"/>
              <a:buAutoNum type="arabicPeriod"/>
            </a:pPr>
            <a:r>
              <a:rPr lang="en-US" sz="2000" dirty="0"/>
              <a:t>Take the next two cards an whoever wins that gets all four cards (including the previous tied cards).  </a:t>
            </a:r>
          </a:p>
          <a:p>
            <a:pPr marL="457200" indent="-457200">
              <a:buFont typeface="+mj-lt"/>
              <a:buAutoNum type="arabicPeriod"/>
            </a:pPr>
            <a:r>
              <a:rPr lang="en-US" sz="2000" dirty="0"/>
              <a:t>If there is another tie, continue taking the next two cards until there a winner.  </a:t>
            </a:r>
          </a:p>
          <a:p>
            <a:pPr marL="457200" indent="-457200">
              <a:buFont typeface="+mj-lt"/>
              <a:buAutoNum type="arabicPeriod"/>
            </a:pPr>
            <a:r>
              <a:rPr lang="en-US" sz="2000" dirty="0"/>
              <a:t>The winner takes all the "war" cards.</a:t>
            </a:r>
          </a:p>
          <a:p>
            <a:pPr marL="457200" indent="-457200">
              <a:buFont typeface="+mj-lt"/>
              <a:buAutoNum type="arabicPeriod"/>
            </a:pPr>
            <a:r>
              <a:rPr lang="en-US" sz="2000" dirty="0"/>
              <a:t>Keep track of the score.</a:t>
            </a:r>
          </a:p>
          <a:p>
            <a:pPr marL="457200" indent="-457200">
              <a:buFont typeface="+mj-lt"/>
              <a:buAutoNum type="arabicPeriod"/>
            </a:pPr>
            <a:r>
              <a:rPr lang="en-US" sz="2000" dirty="0"/>
              <a:t>Player who won the greatest number of card wins.</a:t>
            </a:r>
          </a:p>
          <a:p>
            <a:pPr marL="457200" indent="-457200">
              <a:buFont typeface="+mj-lt"/>
              <a:buAutoNum type="arabicPeriod"/>
            </a:pPr>
            <a:r>
              <a:rPr lang="en-US" sz="2000" dirty="0"/>
              <a:t>Declare the name of the winner and final score at the end of the game.</a:t>
            </a:r>
          </a:p>
        </p:txBody>
      </p:sp>
    </p:spTree>
    <p:extLst>
      <p:ext uri="{BB962C8B-B14F-4D97-AF65-F5344CB8AC3E}">
        <p14:creationId xmlns:p14="http://schemas.microsoft.com/office/powerpoint/2010/main" val="28751443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20E5-DE59-4CAF-B554-DAA8F8352D6D}"/>
              </a:ext>
            </a:extLst>
          </p:cNvPr>
          <p:cNvSpPr>
            <a:spLocks noGrp="1"/>
          </p:cNvSpPr>
          <p:nvPr>
            <p:ph type="title"/>
          </p:nvPr>
        </p:nvSpPr>
        <p:spPr/>
        <p:txBody>
          <a:bodyPr/>
          <a:lstStyle/>
          <a:p>
            <a:r>
              <a:rPr lang="en-US" dirty="0"/>
              <a:t>Deck Shuffling</a:t>
            </a:r>
          </a:p>
        </p:txBody>
      </p:sp>
      <p:sp>
        <p:nvSpPr>
          <p:cNvPr id="3" name="Content Placeholder 2">
            <a:extLst>
              <a:ext uri="{FF2B5EF4-FFF2-40B4-BE49-F238E27FC236}">
                <a16:creationId xmlns:a16="http://schemas.microsoft.com/office/drawing/2014/main" id="{83D0F120-35CB-4D91-AC4F-0F7942B985D8}"/>
              </a:ext>
            </a:extLst>
          </p:cNvPr>
          <p:cNvSpPr>
            <a:spLocks noGrp="1"/>
          </p:cNvSpPr>
          <p:nvPr>
            <p:ph sz="quarter" idx="12"/>
          </p:nvPr>
        </p:nvSpPr>
        <p:spPr>
          <a:xfrm>
            <a:off x="584200" y="1435100"/>
            <a:ext cx="5211763" cy="4998291"/>
          </a:xfrm>
        </p:spPr>
        <p:txBody>
          <a:bodyPr/>
          <a:lstStyle/>
          <a:p>
            <a:r>
              <a:rPr lang="en-US" dirty="0"/>
              <a:t>Python's random library has a built-in shuffle algorithm. </a:t>
            </a:r>
          </a:p>
          <a:p>
            <a:r>
              <a:rPr lang="en-US" dirty="0"/>
              <a:t>We have provided a simple wrapper function that will return to you a shuffled deck of cards.</a:t>
            </a:r>
          </a:p>
          <a:p>
            <a:endParaRPr lang="en-US" dirty="0"/>
          </a:p>
          <a:p>
            <a:r>
              <a:rPr lang="en-US" dirty="0"/>
              <a:t>Bonus: Instead of closing the program when the deck is empty, create a way for the user to play again.</a:t>
            </a:r>
          </a:p>
        </p:txBody>
      </p:sp>
      <p:sp>
        <p:nvSpPr>
          <p:cNvPr id="5" name="Rectangle 4">
            <a:extLst>
              <a:ext uri="{FF2B5EF4-FFF2-40B4-BE49-F238E27FC236}">
                <a16:creationId xmlns:a16="http://schemas.microsoft.com/office/drawing/2014/main" id="{A1801A2E-F595-4FE1-B8E5-444B0B007EEF}"/>
              </a:ext>
            </a:extLst>
          </p:cNvPr>
          <p:cNvSpPr/>
          <p:nvPr/>
        </p:nvSpPr>
        <p:spPr>
          <a:xfrm>
            <a:off x="5852407" y="1873880"/>
            <a:ext cx="6095999" cy="3416320"/>
          </a:xfrm>
          <a:prstGeom prst="rect">
            <a:avLst/>
          </a:prstGeom>
        </p:spPr>
        <p:txBody>
          <a:bodyPr wrap="square">
            <a:spAutoFit/>
          </a:bodyPr>
          <a:lstStyle/>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name: </a:t>
            </a:r>
            <a:r>
              <a:rPr lang="en-US" sz="18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shuffled_deck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purpose: will return a shuffled deck to the user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returns: a list representing a shuffled 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shuffled_deck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15</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random.shuffle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44852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D025-D830-4336-BD63-A968AF223371}"/>
              </a:ext>
            </a:extLst>
          </p:cNvPr>
          <p:cNvSpPr>
            <a:spLocks noGrp="1"/>
          </p:cNvSpPr>
          <p:nvPr>
            <p:ph type="title"/>
          </p:nvPr>
        </p:nvSpPr>
        <p:spPr>
          <a:xfrm>
            <a:off x="588263" y="457200"/>
            <a:ext cx="11018520" cy="553998"/>
          </a:xfrm>
        </p:spPr>
        <p:txBody>
          <a:bodyPr/>
          <a:lstStyle/>
          <a:p>
            <a:r>
              <a:rPr lang="en-US"/>
              <a:t>Exit Ticket</a:t>
            </a:r>
            <a:endParaRPr lang="en-US" dirty="0"/>
          </a:p>
        </p:txBody>
      </p:sp>
      <p:sp>
        <p:nvSpPr>
          <p:cNvPr id="3" name="Content Placeholder 2">
            <a:extLst>
              <a:ext uri="{FF2B5EF4-FFF2-40B4-BE49-F238E27FC236}">
                <a16:creationId xmlns:a16="http://schemas.microsoft.com/office/drawing/2014/main" id="{8998D406-F4D7-4D3F-927E-41B1E9A5D013}"/>
              </a:ext>
            </a:extLst>
          </p:cNvPr>
          <p:cNvSpPr>
            <a:spLocks noGrp="1"/>
          </p:cNvSpPr>
          <p:nvPr>
            <p:ph sz="quarter" idx="12"/>
          </p:nvPr>
        </p:nvSpPr>
        <p:spPr>
          <a:xfrm>
            <a:off x="584200" y="1435100"/>
            <a:ext cx="5211763" cy="861774"/>
          </a:xfrm>
        </p:spPr>
        <p:txBody>
          <a:bodyPr/>
          <a:lstStyle/>
          <a:p>
            <a:pPr marL="0" indent="0">
              <a:buNone/>
            </a:pPr>
            <a:r>
              <a:rPr lang="en-US" dirty="0"/>
              <a:t>In your notebooks, write </a:t>
            </a:r>
            <a:r>
              <a:rPr lang="en-US"/>
              <a:t>down something </a:t>
            </a:r>
            <a:r>
              <a:rPr lang="en-US" dirty="0"/>
              <a:t>you learned today</a:t>
            </a:r>
          </a:p>
        </p:txBody>
      </p:sp>
      <p:sp>
        <p:nvSpPr>
          <p:cNvPr id="4" name="Content Placeholder 3">
            <a:extLst>
              <a:ext uri="{FF2B5EF4-FFF2-40B4-BE49-F238E27FC236}">
                <a16:creationId xmlns:a16="http://schemas.microsoft.com/office/drawing/2014/main" id="{5C791674-8E7B-4946-BD4D-6ACF150E3C1A}"/>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4350564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Lesson: 3.03 Return Vs. Print</a:t>
            </a:r>
            <a:r>
              <a:rPr lang="en-US" dirty="0">
                <a:effectLst/>
              </a:rPr>
              <a:t>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1895904"/>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latin typeface="Courier New" panose="02070309020205020404" pitchFamily="49" charset="0"/>
                <a:cs typeface="Courier New" panose="02070309020205020404" pitchFamily="49" charset="0"/>
              </a:rPr>
              <a:t>return, none</a:t>
            </a:r>
          </a:p>
          <a:p>
            <a:pPr marL="342900" indent="-342900">
              <a:buFont typeface="Arial" panose="020B0604020202020204" pitchFamily="34" charset="0"/>
              <a:buChar char="•"/>
            </a:pPr>
            <a:r>
              <a:rPr lang="en-US" dirty="0"/>
              <a:t>Explain and demonstrate the difference between printing and returning</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4167295"/>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a:p>
            <a:r>
              <a:rPr lang="en-US" sz="1800" b="1" dirty="0"/>
              <a:t>Day 2</a:t>
            </a:r>
          </a:p>
          <a:p>
            <a:r>
              <a:rPr lang="en-US" sz="1800" dirty="0"/>
              <a:t>Recap &amp; Review</a:t>
            </a:r>
          </a:p>
          <a:p>
            <a:r>
              <a:rPr lang="en-US" sz="1800" dirty="0"/>
              <a:t>Finish Lab</a:t>
            </a:r>
          </a:p>
          <a:p>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0"/>
            <a:ext cx="5211763" cy="4875181"/>
          </a:xfrm>
        </p:spPr>
        <p:txBody>
          <a:bodyPr/>
          <a:lstStyle/>
          <a:p>
            <a:r>
              <a:rPr lang="en-US" dirty="0"/>
              <a:t>Look at your notes from yesterday and write down one thing you learned yesterday.</a:t>
            </a:r>
          </a:p>
          <a:p>
            <a:r>
              <a:rPr lang="en-US" dirty="0"/>
              <a:t>Open the console </a:t>
            </a:r>
          </a:p>
          <a:p>
            <a:r>
              <a:rPr lang="en-US" dirty="0"/>
              <a:t>Type this code into the editor:</a:t>
            </a:r>
          </a:p>
          <a:p>
            <a:pPr lvl="1"/>
            <a:r>
              <a:rPr lang="en-US" dirty="0"/>
              <a:t>What happens when your run this code? </a:t>
            </a:r>
          </a:p>
          <a:p>
            <a:pPr lvl="1"/>
            <a:r>
              <a:rPr lang="en-US" dirty="0"/>
              <a:t>How do you know what the result was?   </a:t>
            </a:r>
          </a:p>
          <a:p>
            <a:r>
              <a:rPr lang="en-US" dirty="0"/>
              <a:t>Keeping the function the same, rewrite the code to print out the value that the function returns. </a:t>
            </a:r>
          </a:p>
        </p:txBody>
      </p:sp>
      <p:sp>
        <p:nvSpPr>
          <p:cNvPr id="3" name="Rectangle 2">
            <a:extLst>
              <a:ext uri="{FF2B5EF4-FFF2-40B4-BE49-F238E27FC236}">
                <a16:creationId xmlns:a16="http://schemas.microsoft.com/office/drawing/2014/main" id="{EDF9407B-DDCA-448B-8CE9-051B87D21CE6}"/>
              </a:ext>
            </a:extLst>
          </p:cNvPr>
          <p:cNvSpPr/>
          <p:nvPr/>
        </p:nvSpPr>
        <p:spPr>
          <a:xfrm>
            <a:off x="6096000" y="1780289"/>
            <a:ext cx="5855746" cy="3693319"/>
          </a:xfrm>
          <a:prstGeom prst="rect">
            <a:avLst/>
          </a:prstGeom>
        </p:spPr>
        <p:txBody>
          <a:bodyPr wrap="square">
            <a:spAutoFit/>
          </a:bodyPr>
          <a:lstStyle/>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inputs:  x (int), y (int)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outputs: int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50% returns sum of x and y, 50% returns product of x and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mystery_function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random_number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random_number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z = x + y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else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z = x *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mystery_function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Why Functions?</a:t>
            </a:r>
            <a:endParaRPr dirty="0"/>
          </a:p>
        </p:txBody>
      </p:sp>
      <p:sp>
        <p:nvSpPr>
          <p:cNvPr id="147" name="Google Shape;147;p31"/>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a:buClr>
                <a:srgbClr val="000000"/>
              </a:buClr>
              <a:buAutoNum type="arabicPeriod"/>
            </a:pPr>
            <a:r>
              <a:rPr lang="en" dirty="0">
                <a:solidFill>
                  <a:srgbClr val="000000"/>
                </a:solidFill>
                <a:highlight>
                  <a:srgbClr val="FFFFFF"/>
                </a:highlight>
              </a:rPr>
              <a:t>Name a group of statements, which makes your program easier to </a:t>
            </a:r>
            <a:r>
              <a:rPr lang="en" b="1" dirty="0">
                <a:solidFill>
                  <a:srgbClr val="000000"/>
                </a:solidFill>
                <a:highlight>
                  <a:srgbClr val="FFFFFF"/>
                </a:highlight>
              </a:rPr>
              <a:t>read</a:t>
            </a:r>
            <a:r>
              <a:rPr lang="en" dirty="0">
                <a:solidFill>
                  <a:srgbClr val="000000"/>
                </a:solidFill>
                <a:highlight>
                  <a:srgbClr val="FFFFFF"/>
                </a:highlight>
              </a:rPr>
              <a:t> and </a:t>
            </a:r>
            <a:r>
              <a:rPr lang="en" b="1" dirty="0">
                <a:solidFill>
                  <a:srgbClr val="000000"/>
                </a:solidFill>
                <a:highlight>
                  <a:srgbClr val="FFFFFF"/>
                </a:highlight>
              </a:rPr>
              <a:t>debug</a:t>
            </a:r>
            <a:r>
              <a:rPr lang="en" dirty="0">
                <a:solidFill>
                  <a:srgbClr val="000000"/>
                </a:solidFill>
                <a:highlight>
                  <a:srgbClr val="FFFFFF"/>
                </a:highlight>
              </a:rPr>
              <a:t>.</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Eliminating repetitive code. Later, if you make a change, you only have to </a:t>
            </a:r>
            <a:r>
              <a:rPr lang="en" b="1" i="1" dirty="0">
                <a:solidFill>
                  <a:srgbClr val="000000"/>
                </a:solidFill>
                <a:highlight>
                  <a:srgbClr val="FFFFFF"/>
                </a:highlight>
              </a:rPr>
              <a:t>make it in one place</a:t>
            </a:r>
            <a:r>
              <a:rPr lang="en" dirty="0">
                <a:solidFill>
                  <a:srgbClr val="000000"/>
                </a:solidFill>
                <a:highlight>
                  <a:srgbClr val="FFFFFF"/>
                </a:highlight>
              </a:rPr>
              <a:t>.</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Dividing a long program into functions allows you to debug the parts </a:t>
            </a:r>
            <a:r>
              <a:rPr lang="en" b="1" i="1" dirty="0">
                <a:solidFill>
                  <a:srgbClr val="000000"/>
                </a:solidFill>
                <a:highlight>
                  <a:srgbClr val="FFFFFF"/>
                </a:highlight>
              </a:rPr>
              <a:t>one at a time</a:t>
            </a:r>
            <a:r>
              <a:rPr lang="en" dirty="0">
                <a:solidFill>
                  <a:srgbClr val="000000"/>
                </a:solidFill>
                <a:highlight>
                  <a:srgbClr val="FFFFFF"/>
                </a:highlight>
              </a:rPr>
              <a:t> and then assemble them into a working whole.</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Well-designed functions are often useful for many programs. Once you write and debug one, </a:t>
            </a:r>
            <a:r>
              <a:rPr lang="en" b="1" i="1" dirty="0">
                <a:solidFill>
                  <a:srgbClr val="000000"/>
                </a:solidFill>
                <a:highlight>
                  <a:srgbClr val="FFFFFF"/>
                </a:highlight>
              </a:rPr>
              <a:t>you can reuse it.</a:t>
            </a:r>
            <a:endParaRPr b="1" i="1" dirty="0">
              <a:solidFill>
                <a:srgbClr val="000000"/>
              </a:solidFill>
            </a:endParaRPr>
          </a:p>
        </p:txBody>
      </p:sp>
      <p:sp>
        <p:nvSpPr>
          <p:cNvPr id="148" name="Google Shape;148;p31"/>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5</a:t>
            </a:fld>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588263" y="457199"/>
            <a:ext cx="11018520" cy="835863"/>
          </a:xfrm>
          <a:prstGeom prst="rect">
            <a:avLst/>
          </a:prstGeom>
        </p:spPr>
        <p:txBody>
          <a:bodyPr spcFirstLastPara="1" vert="horz" wrap="square" lIns="121900" tIns="121900" rIns="121900" bIns="121900" rtlCol="0" anchor="t" anchorCtr="0">
            <a:noAutofit/>
          </a:bodyPr>
          <a:lstStyle/>
          <a:p>
            <a:r>
              <a:rPr lang="en" dirty="0"/>
              <a:t>Returning</a:t>
            </a:r>
            <a:endParaRPr dirty="0"/>
          </a:p>
        </p:txBody>
      </p:sp>
      <p:sp>
        <p:nvSpPr>
          <p:cNvPr id="154" name="Google Shape;154;p32"/>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indent="-507987">
              <a:buClr>
                <a:srgbClr val="000000"/>
              </a:buClr>
              <a:buSzPts val="2400"/>
              <a:buAutoNum type="arabicPeriod"/>
            </a:pPr>
            <a:r>
              <a:rPr lang="en" sz="3200" dirty="0">
                <a:solidFill>
                  <a:srgbClr val="000000"/>
                </a:solidFill>
                <a:highlight>
                  <a:srgbClr val="FFFFFF"/>
                </a:highlight>
              </a:rPr>
              <a:t>Return = “give” a value back to the “caller”</a:t>
            </a:r>
            <a:endParaRPr sz="3200" b="1" i="1" dirty="0">
              <a:solidFill>
                <a:srgbClr val="000000"/>
              </a:solidFill>
            </a:endParaRPr>
          </a:p>
        </p:txBody>
      </p:sp>
      <p:sp>
        <p:nvSpPr>
          <p:cNvPr id="156" name="Google Shape;156;p32"/>
          <p:cNvSpPr/>
          <p:nvPr/>
        </p:nvSpPr>
        <p:spPr>
          <a:xfrm>
            <a:off x="2713033"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353" dirty="0"/>
              <a:t>Function B</a:t>
            </a:r>
            <a:endParaRPr sz="2353" dirty="0"/>
          </a:p>
        </p:txBody>
      </p:sp>
      <p:sp>
        <p:nvSpPr>
          <p:cNvPr id="161" name="Google Shape;161;p32"/>
          <p:cNvSpPr txBox="1"/>
          <p:nvPr/>
        </p:nvSpPr>
        <p:spPr>
          <a:xfrm>
            <a:off x="5491767" y="4472033"/>
            <a:ext cx="1411600" cy="318400"/>
          </a:xfrm>
          <a:prstGeom prst="rect">
            <a:avLst/>
          </a:prstGeom>
          <a:noFill/>
          <a:ln>
            <a:noFill/>
          </a:ln>
        </p:spPr>
        <p:txBody>
          <a:bodyPr spcFirstLastPara="1" wrap="square" lIns="121900" tIns="121900" rIns="121900" bIns="121900" anchor="t" anchorCtr="0">
            <a:noAutofit/>
          </a:bodyPr>
          <a:lstStyle/>
          <a:p>
            <a:r>
              <a:rPr lang="en" sz="2353" dirty="0"/>
              <a:t>Return</a:t>
            </a:r>
            <a:endParaRPr sz="2353" dirty="0"/>
          </a:p>
        </p:txBody>
      </p:sp>
      <p:cxnSp>
        <p:nvCxnSpPr>
          <p:cNvPr id="158" name="Google Shape;158;p32" descr="Return Arrow Starting at Function B box and pointing to Function A box"/>
          <p:cNvCxnSpPr>
            <a:stCxn id="156" idx="3"/>
            <a:endCxn id="157" idx="1"/>
          </p:cNvCxnSpPr>
          <p:nvPr/>
        </p:nvCxnSpPr>
        <p:spPr>
          <a:xfrm>
            <a:off x="5390233" y="4472033"/>
            <a:ext cx="1411600" cy="0"/>
          </a:xfrm>
          <a:prstGeom prst="straightConnector1">
            <a:avLst/>
          </a:prstGeom>
          <a:noFill/>
          <a:ln w="38100" cap="flat" cmpd="sng">
            <a:solidFill>
              <a:schemeClr val="dk2"/>
            </a:solidFill>
            <a:prstDash val="solid"/>
            <a:round/>
            <a:headEnd type="none" w="med" len="med"/>
            <a:tailEnd type="triangle" w="med" len="med"/>
          </a:ln>
        </p:spPr>
      </p:cxnSp>
      <p:sp>
        <p:nvSpPr>
          <p:cNvPr id="157" name="Google Shape;157;p32"/>
          <p:cNvSpPr/>
          <p:nvPr/>
        </p:nvSpPr>
        <p:spPr>
          <a:xfrm>
            <a:off x="6801767"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353" dirty="0"/>
              <a:t> Function A</a:t>
            </a:r>
            <a:endParaRPr sz="2353" dirty="0"/>
          </a:p>
        </p:txBody>
      </p:sp>
      <p:cxnSp>
        <p:nvCxnSpPr>
          <p:cNvPr id="159" name="Google Shape;159;p32" descr="Dotted Call Arrow pointing starting at Function A box and pointing to Function B box"/>
          <p:cNvCxnSpPr>
            <a:stCxn id="157" idx="0"/>
            <a:endCxn id="156" idx="0"/>
          </p:cNvCxnSpPr>
          <p:nvPr/>
        </p:nvCxnSpPr>
        <p:spPr>
          <a:xfrm rot="5400000">
            <a:off x="6095567" y="1839033"/>
            <a:ext cx="800" cy="4088800"/>
          </a:xfrm>
          <a:prstGeom prst="curvedConnector3">
            <a:avLst>
              <a:gd name="adj1" fmla="val -39687500"/>
            </a:avLst>
          </a:prstGeom>
          <a:noFill/>
          <a:ln w="38100" cap="flat" cmpd="sng">
            <a:solidFill>
              <a:schemeClr val="dk2"/>
            </a:solidFill>
            <a:prstDash val="dash"/>
            <a:round/>
            <a:headEnd type="none" w="med" len="med"/>
            <a:tailEnd type="triangle" w="med" len="med"/>
          </a:ln>
        </p:spPr>
      </p:cxnSp>
      <p:sp>
        <p:nvSpPr>
          <p:cNvPr id="160" name="Google Shape;160;p32"/>
          <p:cNvSpPr txBox="1"/>
          <p:nvPr/>
        </p:nvSpPr>
        <p:spPr>
          <a:xfrm>
            <a:off x="5491767" y="3090067"/>
            <a:ext cx="1411600" cy="521566"/>
          </a:xfrm>
          <a:prstGeom prst="rect">
            <a:avLst/>
          </a:prstGeom>
          <a:noFill/>
          <a:ln>
            <a:noFill/>
          </a:ln>
        </p:spPr>
        <p:txBody>
          <a:bodyPr spcFirstLastPara="1" wrap="square" lIns="121900" tIns="121900" rIns="121900" bIns="121900" anchor="t" anchorCtr="0">
            <a:noAutofit/>
          </a:bodyPr>
          <a:lstStyle/>
          <a:p>
            <a:r>
              <a:rPr lang="en" sz="2353"/>
              <a:t>Call</a:t>
            </a:r>
            <a:endParaRPr sz="2353"/>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Returning Vs. Printing</a:t>
            </a:r>
            <a:endParaRPr/>
          </a:p>
        </p:txBody>
      </p:sp>
      <p:sp>
        <p:nvSpPr>
          <p:cNvPr id="167" name="Google Shape;167;p33"/>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indent="-507987">
              <a:buClr>
                <a:srgbClr val="000000"/>
              </a:buClr>
              <a:buSzPts val="2400"/>
            </a:pPr>
            <a:r>
              <a:rPr lang="en" sz="3200" b="1" dirty="0">
                <a:solidFill>
                  <a:srgbClr val="000000"/>
                </a:solidFill>
                <a:highlight>
                  <a:srgbClr val="FFFFFF"/>
                </a:highlight>
              </a:rPr>
              <a:t>Return</a:t>
            </a:r>
            <a:r>
              <a:rPr lang="en" sz="3200" dirty="0">
                <a:solidFill>
                  <a:srgbClr val="000000"/>
                </a:solidFill>
                <a:highlight>
                  <a:srgbClr val="FFFFFF"/>
                </a:highlight>
              </a:rPr>
              <a:t> = “give” a value back to the “caller”</a:t>
            </a:r>
            <a:endParaRPr sz="3200" dirty="0">
              <a:solidFill>
                <a:srgbClr val="000000"/>
              </a:solidFill>
              <a:highlight>
                <a:srgbClr val="FFFFFF"/>
              </a:highlight>
            </a:endParaRPr>
          </a:p>
          <a:p>
            <a:pPr indent="-507987">
              <a:buClr>
                <a:srgbClr val="000000"/>
              </a:buClr>
              <a:buSzPts val="2400"/>
            </a:pPr>
            <a:r>
              <a:rPr lang="en" sz="3200" b="1" dirty="0">
                <a:solidFill>
                  <a:srgbClr val="000000"/>
                </a:solidFill>
                <a:highlight>
                  <a:srgbClr val="FFFFFF"/>
                </a:highlight>
              </a:rPr>
              <a:t>Print</a:t>
            </a:r>
            <a:r>
              <a:rPr lang="en" sz="3200" dirty="0">
                <a:solidFill>
                  <a:srgbClr val="000000"/>
                </a:solidFill>
                <a:highlight>
                  <a:srgbClr val="FFFFFF"/>
                </a:highlight>
              </a:rPr>
              <a:t> = show something on the screen</a:t>
            </a:r>
            <a:endParaRPr sz="3200" dirty="0">
              <a:solidFill>
                <a:srgbClr val="000000"/>
              </a:solidFill>
              <a:highlight>
                <a:srgbClr val="FFFFFF"/>
              </a:highlight>
            </a:endParaRPr>
          </a:p>
        </p:txBody>
      </p:sp>
      <p:sp>
        <p:nvSpPr>
          <p:cNvPr id="170" name="Google Shape;170;p33"/>
          <p:cNvSpPr/>
          <p:nvPr/>
        </p:nvSpPr>
        <p:spPr>
          <a:xfrm>
            <a:off x="6801767"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353"/>
              <a:t> Function A</a:t>
            </a:r>
            <a:endParaRPr sz="2353"/>
          </a:p>
        </p:txBody>
      </p:sp>
      <p:sp>
        <p:nvSpPr>
          <p:cNvPr id="173" name="Google Shape;173;p33"/>
          <p:cNvSpPr txBox="1"/>
          <p:nvPr/>
        </p:nvSpPr>
        <p:spPr>
          <a:xfrm>
            <a:off x="5491767" y="3090067"/>
            <a:ext cx="1411600" cy="318400"/>
          </a:xfrm>
          <a:prstGeom prst="rect">
            <a:avLst/>
          </a:prstGeom>
          <a:noFill/>
          <a:ln>
            <a:noFill/>
          </a:ln>
        </p:spPr>
        <p:txBody>
          <a:bodyPr spcFirstLastPara="1" wrap="square" lIns="121900" tIns="121900" rIns="121900" bIns="121900" anchor="t" anchorCtr="0">
            <a:noAutofit/>
          </a:bodyPr>
          <a:lstStyle/>
          <a:p>
            <a:r>
              <a:rPr lang="en" sz="2353"/>
              <a:t>Call</a:t>
            </a:r>
            <a:endParaRPr sz="2353"/>
          </a:p>
        </p:txBody>
      </p:sp>
      <p:cxnSp>
        <p:nvCxnSpPr>
          <p:cNvPr id="172" name="Google Shape;172;p33" descr="Call arrow starting at the Function A box and pointing to the Function B Box"/>
          <p:cNvCxnSpPr>
            <a:stCxn id="170" idx="0"/>
            <a:endCxn id="169" idx="0"/>
          </p:cNvCxnSpPr>
          <p:nvPr/>
        </p:nvCxnSpPr>
        <p:spPr>
          <a:xfrm rot="5400000">
            <a:off x="6095567" y="1839033"/>
            <a:ext cx="800" cy="4088800"/>
          </a:xfrm>
          <a:prstGeom prst="curvedConnector3">
            <a:avLst>
              <a:gd name="adj1" fmla="val -39687500"/>
            </a:avLst>
          </a:prstGeom>
          <a:noFill/>
          <a:ln w="38100" cap="flat" cmpd="sng">
            <a:solidFill>
              <a:schemeClr val="dk2"/>
            </a:solidFill>
            <a:prstDash val="dash"/>
            <a:round/>
            <a:headEnd type="none" w="med" len="med"/>
            <a:tailEnd type="triangle" w="med" len="med"/>
          </a:ln>
        </p:spPr>
      </p:cxnSp>
      <p:sp>
        <p:nvSpPr>
          <p:cNvPr id="169" name="Google Shape;169;p33"/>
          <p:cNvSpPr/>
          <p:nvPr/>
        </p:nvSpPr>
        <p:spPr>
          <a:xfrm>
            <a:off x="2713033"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353"/>
              <a:t>Function B</a:t>
            </a:r>
            <a:endParaRPr sz="2353"/>
          </a:p>
        </p:txBody>
      </p:sp>
      <p:cxnSp>
        <p:nvCxnSpPr>
          <p:cNvPr id="171" name="Google Shape;171;p33" descr="Arrow starting at the Function B box and pointing to an empty Print Box"/>
          <p:cNvCxnSpPr/>
          <p:nvPr/>
        </p:nvCxnSpPr>
        <p:spPr>
          <a:xfrm>
            <a:off x="3982867" y="5061033"/>
            <a:ext cx="0" cy="973600"/>
          </a:xfrm>
          <a:prstGeom prst="straightConnector1">
            <a:avLst/>
          </a:prstGeom>
          <a:noFill/>
          <a:ln w="38100" cap="flat" cmpd="sng">
            <a:solidFill>
              <a:schemeClr val="dk2"/>
            </a:solidFill>
            <a:prstDash val="solid"/>
            <a:round/>
            <a:headEnd type="none" w="med" len="med"/>
            <a:tailEnd type="triangle" w="med" len="med"/>
          </a:ln>
        </p:spPr>
      </p:cxnSp>
      <p:sp>
        <p:nvSpPr>
          <p:cNvPr id="174" name="Google Shape;174;p33"/>
          <p:cNvSpPr txBox="1"/>
          <p:nvPr/>
        </p:nvSpPr>
        <p:spPr>
          <a:xfrm>
            <a:off x="4051567" y="5236900"/>
            <a:ext cx="1411600" cy="318400"/>
          </a:xfrm>
          <a:prstGeom prst="rect">
            <a:avLst/>
          </a:prstGeom>
          <a:noFill/>
          <a:ln>
            <a:noFill/>
          </a:ln>
        </p:spPr>
        <p:txBody>
          <a:bodyPr spcFirstLastPara="1" wrap="square" lIns="121900" tIns="121900" rIns="121900" bIns="121900" anchor="t" anchorCtr="0">
            <a:noAutofit/>
          </a:bodyPr>
          <a:lstStyle/>
          <a:p>
            <a:r>
              <a:rPr lang="en" sz="2353"/>
              <a:t>Print</a:t>
            </a:r>
            <a:endParaRPr sz="2353"/>
          </a:p>
        </p:txBody>
      </p:sp>
      <p:sp>
        <p:nvSpPr>
          <p:cNvPr id="175" name="Google Shape;175;p33" descr="Long horizontal with no contents"/>
          <p:cNvSpPr/>
          <p:nvPr/>
        </p:nvSpPr>
        <p:spPr>
          <a:xfrm>
            <a:off x="2646467" y="6092400"/>
            <a:ext cx="7235600" cy="16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353"/>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Printing </a:t>
            </a:r>
            <a:r>
              <a:rPr lang="en" dirty="0"/>
              <a:t>Example</a:t>
            </a:r>
            <a:endParaRPr dirty="0"/>
          </a:p>
        </p:txBody>
      </p:sp>
      <p:sp>
        <p:nvSpPr>
          <p:cNvPr id="181" name="Google Shape;181;p34"/>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514350" indent="-514350">
              <a:buClr>
                <a:schemeClr val="tx1"/>
              </a:buClr>
              <a:buFont typeface="+mj-lt"/>
              <a:buAutoNum type="arabicPeriod"/>
            </a:pPr>
            <a:r>
              <a:rPr lang="en-US" dirty="0" err="1">
                <a:solidFill>
                  <a:srgbClr val="000000"/>
                </a:solidFill>
                <a:latin typeface="Consolas" panose="020B0609020204030204" pitchFamily="49" charset="0"/>
              </a:rPr>
              <a:t>celsius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"F is "</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str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celsius</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"C“</a:t>
            </a:r>
            <a:r>
              <a:rPr lang="en-US" dirty="0">
                <a:solidFill>
                  <a:srgbClr val="000000"/>
                </a:solidFill>
                <a:latin typeface="Consolas" panose="020B0609020204030204" pitchFamily="49" charset="0"/>
              </a:rPr>
              <a:t>)</a:t>
            </a:r>
          </a:p>
        </p:txBody>
      </p:sp>
      <p:sp>
        <p:nvSpPr>
          <p:cNvPr id="182" name="Google Shape;182;p34"/>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8</a:t>
            </a:fld>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Return </a:t>
            </a:r>
            <a:r>
              <a:rPr lang="en" dirty="0"/>
              <a:t>Example</a:t>
            </a:r>
            <a:endParaRPr dirty="0"/>
          </a:p>
        </p:txBody>
      </p:sp>
      <p:sp>
        <p:nvSpPr>
          <p:cNvPr id="188" name="Google Shape;188;p35"/>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"{0}F is {1:.1f}</a:t>
            </a:r>
            <a:r>
              <a:rPr lang="en-US" dirty="0" err="1">
                <a:solidFill>
                  <a:srgbClr val="A31515"/>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0" indent="0">
              <a:lnSpc>
                <a:spcPct val="150000"/>
              </a:lnSpc>
              <a:buNone/>
            </a:pPr>
            <a:endParaRPr dirty="0">
              <a:latin typeface="Courier New"/>
              <a:ea typeface="Courier New"/>
              <a:cs typeface="Courier New"/>
              <a:sym typeface="Courier New"/>
            </a:endParaRPr>
          </a:p>
        </p:txBody>
      </p:sp>
      <p:sp>
        <p:nvSpPr>
          <p:cNvPr id="189" name="Google Shape;189;p35"/>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9</a:t>
            </a:fld>
            <a:endParaRP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B40E7F-78C6-4FB8-B731-E19A2F133489}">
  <ds:schemaRefs>
    <ds:schemaRef ds:uri="http://schemas.microsoft.com/sharepoint/v3/contenttype/forms"/>
  </ds:schemaRefs>
</ds:datastoreItem>
</file>

<file path=customXml/itemProps2.xml><?xml version="1.0" encoding="utf-8"?>
<ds:datastoreItem xmlns:ds="http://schemas.openxmlformats.org/officeDocument/2006/customXml" ds:itemID="{2C77F830-7398-435C-A5E8-E62C5766E97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BA67BA8-CDD2-4405-8EB7-F3612F26D8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2077</Words>
  <Application>Microsoft Office PowerPoint</Application>
  <PresentationFormat>Widescreen</PresentationFormat>
  <Paragraphs>205</Paragraphs>
  <Slides>16</Slides>
  <Notes>13</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Courier New</vt:lpstr>
      <vt:lpstr>Segoe UI</vt:lpstr>
      <vt:lpstr>Segoe UI Semibold</vt:lpstr>
      <vt:lpstr>Wingdings</vt:lpstr>
      <vt:lpstr>Microsoft Philanthropies TEALS</vt:lpstr>
      <vt:lpstr>Black Template</vt:lpstr>
      <vt:lpstr>Lesson: 3.03 Return Vs. Print</vt:lpstr>
      <vt:lpstr>Lesson: 3.03 Return Vs. Print </vt:lpstr>
      <vt:lpstr>Plan</vt:lpstr>
      <vt:lpstr>Do Now</vt:lpstr>
      <vt:lpstr>Why Functions?</vt:lpstr>
      <vt:lpstr>Returning</vt:lpstr>
      <vt:lpstr>Returning Vs. Printing</vt:lpstr>
      <vt:lpstr>Printing Example</vt:lpstr>
      <vt:lpstr>Return Example</vt:lpstr>
      <vt:lpstr>Return and Print Example</vt:lpstr>
      <vt:lpstr>Lab – Video Explanation of the card game: War</vt:lpstr>
      <vt:lpstr>Lab – Part 1</vt:lpstr>
      <vt:lpstr>Function Contract</vt:lpstr>
      <vt:lpstr>Lab – Part 2</vt:lpstr>
      <vt:lpstr>Deck Shuffling</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2019-11-08T20:34:25Z</dcterms:created>
  <dcterms:modified xsi:type="dcterms:W3CDTF">2021-03-22T15:21:42Z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9EECFFDF-3C37-4976-9813-BDFBB756F5B3</vt:lpwstr>
  </property>
  <property fmtid="{D5CDD505-2E9C-101B-9397-08002B2CF9AE}" pid="4" name="ArticulatePath">
    <vt:lpwstr>Intro Python 3.03 TEALS</vt:lpwstr>
  </property>
</Properties>
</file>