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5"/>
  </p:notesMasterIdLst>
  <p:sldIdLst>
    <p:sldId id="1661" r:id="rId6"/>
    <p:sldId id="256" r:id="rId7"/>
    <p:sldId id="258" r:id="rId8"/>
    <p:sldId id="259" r:id="rId9"/>
    <p:sldId id="1679" r:id="rId10"/>
    <p:sldId id="1683" r:id="rId11"/>
    <p:sldId id="1684" r:id="rId12"/>
    <p:sldId id="1677" r:id="rId13"/>
    <p:sldId id="1678"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0099"/>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B71007-D037-4F96-9036-E8811D86C4BA}" v="77" dt="2019-12-20T16:58:14.9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645" autoAdjust="0"/>
  </p:normalViewPr>
  <p:slideViewPr>
    <p:cSldViewPr snapToGrid="0">
      <p:cViewPr varScale="1">
        <p:scale>
          <a:sx n="88" d="100"/>
          <a:sy n="88" d="100"/>
        </p:scale>
        <p:origin x="14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12/20/2019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12/20/2019 10:59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538809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1511798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42263507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12/20/2019</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12/20/2019</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2.03 Conditionals </a:t>
            </a:r>
            <a:endParaRPr lang="en-US" dirty="0"/>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9002536" y="6372049"/>
            <a:ext cx="3105150" cy="390525"/>
          </a:xfrm>
          <a:prstGeom prst="rect">
            <a:avLst/>
          </a:prstGeom>
        </p:spPr>
      </p:pic>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87BAD-7C0C-4CCE-A8E1-1CA98374BE5F}"/>
              </a:ext>
            </a:extLst>
          </p:cNvPr>
          <p:cNvSpPr>
            <a:spLocks noGrp="1"/>
          </p:cNvSpPr>
          <p:nvPr>
            <p:ph type="title"/>
          </p:nvPr>
        </p:nvSpPr>
        <p:spPr/>
        <p:txBody>
          <a:bodyPr/>
          <a:lstStyle/>
          <a:p>
            <a:r>
              <a:rPr lang="en-US" dirty="0">
                <a:cs typeface="Segoe UI"/>
              </a:rPr>
              <a:t>Conditionals </a:t>
            </a:r>
            <a:endParaRPr lang="en-US" dirty="0"/>
          </a:p>
        </p:txBody>
      </p:sp>
      <p:sp>
        <p:nvSpPr>
          <p:cNvPr id="5" name="Text Placeholder 4">
            <a:extLst>
              <a:ext uri="{FF2B5EF4-FFF2-40B4-BE49-F238E27FC236}">
                <a16:creationId xmlns:a16="http://schemas.microsoft.com/office/drawing/2014/main" id="{CF38BE80-8D98-4541-ACA0-74922D879A6A}"/>
              </a:ext>
            </a:extLst>
          </p:cNvPr>
          <p:cNvSpPr>
            <a:spLocks noGrp="1"/>
          </p:cNvSpPr>
          <p:nvPr>
            <p:ph sz="quarter" idx="10"/>
          </p:nvPr>
        </p:nvSpPr>
        <p:spPr>
          <a:xfrm>
            <a:off x="584200" y="1435100"/>
            <a:ext cx="11018838" cy="2412968"/>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if, else, </a:t>
            </a:r>
            <a:r>
              <a:rPr lang="en-US" dirty="0" err="1"/>
              <a:t>elif</a:t>
            </a:r>
            <a:r>
              <a:rPr lang="en-US" dirty="0"/>
              <a:t> conditionals, flow of control</a:t>
            </a:r>
          </a:p>
          <a:p>
            <a:pPr marL="342900" indent="-342900">
              <a:buFont typeface="Arial" panose="020B0604020202020204" pitchFamily="34" charset="0"/>
              <a:buChar char="•"/>
            </a:pPr>
            <a:r>
              <a:rPr lang="en-US" dirty="0"/>
              <a:t>Create chaining if statements</a:t>
            </a:r>
          </a:p>
          <a:p>
            <a:pPr marL="342900" indent="-342900">
              <a:buFont typeface="Arial" panose="020B0604020202020204" pitchFamily="34" charset="0"/>
              <a:buChar char="•"/>
            </a:pPr>
            <a:r>
              <a:rPr lang="en-US" dirty="0"/>
              <a:t>Understand how conditional statements alter the flow of control of a program </a:t>
            </a:r>
            <a:endParaRPr lang="en-US" b="1" dirty="0"/>
          </a:p>
        </p:txBody>
      </p:sp>
    </p:spTree>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757678"/>
          </a:xfrm>
        </p:spPr>
        <p:txBody>
          <a:bodyPr/>
          <a:lstStyle/>
          <a:p>
            <a:r>
              <a:rPr lang="en-US" dirty="0"/>
              <a:t>Do Now</a:t>
            </a:r>
          </a:p>
          <a:p>
            <a:r>
              <a:rPr lang="en-US" dirty="0"/>
              <a:t>Lesson</a:t>
            </a:r>
          </a:p>
          <a:p>
            <a:r>
              <a:rPr lang="en-US" dirty="0"/>
              <a:t>Lab</a:t>
            </a:r>
          </a:p>
          <a:p>
            <a:r>
              <a:rPr lang="en-US" dirty="0"/>
              <a:t>Debrief </a:t>
            </a:r>
          </a:p>
          <a:p>
            <a:endParaRPr lang="en-US" dirty="0"/>
          </a:p>
        </p:txBody>
      </p:sp>
    </p:spTree>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Do Now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199" y="809462"/>
            <a:ext cx="11379201" cy="5909310"/>
          </a:xfrm>
        </p:spPr>
        <p:txBody>
          <a:bodyPr/>
          <a:lstStyle/>
          <a:p>
            <a:r>
              <a:rPr lang="en-US" sz="2400" dirty="0">
                <a:latin typeface="Consolas" panose="020B0609020204030204" pitchFamily="49" charset="0"/>
              </a:rPr>
              <a:t>Write down in your notebook ONE thing you learned yesterday class?</a:t>
            </a:r>
          </a:p>
          <a:p>
            <a:r>
              <a:rPr lang="en-US" sz="2400" dirty="0"/>
              <a:t>In the console, create a schedule program. Given the hour of the day print out where you should be. If you're not doing anything else you should be "sleeping".</a:t>
            </a:r>
          </a:p>
          <a:p>
            <a:pPr marL="631825" indent="0">
              <a:spcBef>
                <a:spcPts val="0"/>
              </a:spcBef>
              <a:buClr>
                <a:srgbClr val="C57A15"/>
              </a:buClr>
              <a:buNone/>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Example</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974725" indent="-342900">
              <a:spcBef>
                <a:spcPts val="0"/>
              </a:spcBef>
              <a:buClr>
                <a:srgbClr val="C57A15"/>
              </a:buClr>
              <a:buFont typeface="Consolas" panose="020B0609020204030204" pitchFamily="49" charset="0"/>
              <a:buChar char="&gt;"/>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What hour? </a:t>
            </a:r>
            <a:r>
              <a:rPr lang="en-US" sz="2400" dirty="0">
                <a:latin typeface="Consolas" panose="020B0609020204030204" pitchFamily="49" charset="0"/>
                <a:ea typeface="Times New Roman" panose="02020603050405020304" pitchFamily="18" charset="0"/>
                <a:cs typeface="Times New Roman" panose="02020603050405020304" pitchFamily="18" charset="0"/>
              </a:rPr>
              <a:t>12pm</a:t>
            </a:r>
          </a:p>
          <a:p>
            <a:pPr marL="974725" indent="-342900">
              <a:spcBef>
                <a:spcPts val="0"/>
              </a:spcBef>
              <a:buClr>
                <a:srgbClr val="C57A15"/>
              </a:buClr>
              <a:buFont typeface="Consolas" panose="020B0609020204030204" pitchFamily="49" charset="0"/>
              <a:buChar char="&gt;"/>
            </a:pPr>
            <a:r>
              <a:rPr lang="en-US" sz="2400" dirty="0">
                <a:latin typeface="Consolas" panose="020B0609020204030204" pitchFamily="49" charset="0"/>
                <a:ea typeface="Times New Roman" panose="02020603050405020304" pitchFamily="18" charset="0"/>
                <a:cs typeface="Times New Roman" panose="02020603050405020304" pitchFamily="18" charset="0"/>
              </a:rPr>
              <a:t>You should be at lunch!</a:t>
            </a:r>
          </a:p>
          <a:p>
            <a:pPr marL="974725" indent="-342900">
              <a:spcBef>
                <a:spcPts val="0"/>
              </a:spcBef>
              <a:buClr>
                <a:srgbClr val="C57A15"/>
              </a:buClr>
              <a:buFont typeface="Consolas" panose="020B0609020204030204" pitchFamily="49" charset="0"/>
              <a:buChar char="&gt;"/>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r>
              <a:rPr lang="en-US" sz="2400" b="1" dirty="0">
                <a:latin typeface="Consolas" panose="020B0609020204030204" pitchFamily="49" charset="0"/>
                <a:ea typeface="Calibri" panose="020F0502020204030204" pitchFamily="34" charset="0"/>
                <a:cs typeface="Times New Roman" panose="02020603050405020304" pitchFamily="18" charset="0"/>
              </a:rPr>
              <a:t>In your notebook, answer the following</a:t>
            </a:r>
          </a:p>
          <a:p>
            <a:r>
              <a:rPr lang="en-US" sz="2400" dirty="0">
                <a:latin typeface="Consolas" panose="020B0609020204030204" pitchFamily="49" charset="0"/>
              </a:rPr>
              <a:t>How did you accomplish this?</a:t>
            </a:r>
          </a:p>
          <a:p>
            <a:r>
              <a:rPr lang="en-US" sz="2400" dirty="0">
                <a:latin typeface="Consolas" panose="020B0609020204030204" pitchFamily="49" charset="0"/>
              </a:rPr>
              <a:t>Do you feel like something is missing in your program?</a:t>
            </a:r>
          </a:p>
          <a:p>
            <a:r>
              <a:rPr lang="en-US" sz="2400" dirty="0">
                <a:latin typeface="Consolas" panose="020B0609020204030204" pitchFamily="49" charset="0"/>
              </a:rPr>
              <a:t>What if you wanted to add in a weekly functionality? For instance, Tuesday at 4pm you are at soccer practice, but on Thursday at 4pm you are at CS club</a:t>
            </a:r>
          </a:p>
          <a:p>
            <a:r>
              <a:rPr lang="en-US" sz="2400" dirty="0">
                <a:latin typeface="Consolas" panose="020B0609020204030204" pitchFamily="49" charset="0"/>
              </a:rPr>
              <a:t>How would you implement this in your program?</a:t>
            </a:r>
          </a:p>
        </p:txBody>
      </p:sp>
    </p:spTree>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Lab – Example 1</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187210" y="796290"/>
            <a:ext cx="11928589" cy="5244513"/>
          </a:xfrm>
        </p:spPr>
        <p:txBody>
          <a:bodyPr/>
          <a:lstStyle/>
          <a:p>
            <a:r>
              <a:rPr lang="en-US" sz="2400" dirty="0"/>
              <a:t>Follow the flow of execution in the following programs and predict what will happen for each one</a:t>
            </a:r>
            <a:endParaRPr lang="en-US" dirty="0">
              <a:latin typeface="Consolas" panose="020B0609020204030204" pitchFamily="49" charset="0"/>
            </a:endParaRPr>
          </a:p>
          <a:p>
            <a:pPr marL="742950" lvl="1" indent="-514350">
              <a:buClr>
                <a:srgbClr val="FF9900"/>
              </a:buClr>
              <a:buFont typeface="+mj-lt"/>
              <a:buAutoNum type="arabicPeriod"/>
            </a:pPr>
            <a:r>
              <a:rPr lang="en-US" dirty="0">
                <a:latin typeface="Consolas" panose="020B0609020204030204" pitchFamily="49" charset="0"/>
              </a:rPr>
              <a:t>a = </a:t>
            </a:r>
            <a:r>
              <a:rPr lang="en-US" dirty="0">
                <a:solidFill>
                  <a:srgbClr val="CC0099"/>
                </a:solidFill>
                <a:latin typeface="Consolas" panose="020B0609020204030204" pitchFamily="49" charset="0"/>
              </a:rPr>
              <a:t>input</a:t>
            </a:r>
            <a:r>
              <a:rPr lang="en-US" dirty="0">
                <a:latin typeface="Consolas" panose="020B0609020204030204" pitchFamily="49" charset="0"/>
              </a:rPr>
              <a:t>(</a:t>
            </a:r>
            <a:r>
              <a:rPr lang="en-US" dirty="0">
                <a:solidFill>
                  <a:srgbClr val="FF0000"/>
                </a:solidFill>
                <a:latin typeface="Consolas" panose="020B0609020204030204" pitchFamily="49" charset="0"/>
              </a:rPr>
              <a:t>"What... is your quest: "</a:t>
            </a:r>
            <a:r>
              <a:rPr lang="en-US" dirty="0">
                <a:latin typeface="Consolas" panose="020B0609020204030204" pitchFamily="49" charset="0"/>
              </a:rPr>
              <a:t>)</a:t>
            </a:r>
          </a:p>
          <a:p>
            <a:pPr marL="742950" lvl="1" indent="-514350">
              <a:buClr>
                <a:srgbClr val="FF9900"/>
              </a:buClr>
              <a:buFont typeface="+mj-lt"/>
              <a:buAutoNum type="arabicPeriod"/>
            </a:pPr>
            <a:r>
              <a:rPr lang="en-US" dirty="0">
                <a:latin typeface="Consolas" panose="020B0609020204030204" pitchFamily="49" charset="0"/>
              </a:rPr>
              <a:t>b = </a:t>
            </a:r>
            <a:r>
              <a:rPr lang="en-US" dirty="0">
                <a:solidFill>
                  <a:srgbClr val="FF0000"/>
                </a:solidFill>
                <a:latin typeface="Consolas" panose="020B0609020204030204" pitchFamily="49" charset="0"/>
              </a:rPr>
              <a:t>“to seek the holy grail”</a:t>
            </a:r>
          </a:p>
          <a:p>
            <a:pPr marL="742950" lvl="1" indent="-514350">
              <a:buClr>
                <a:srgbClr val="FF9900"/>
              </a:buClr>
              <a:buFont typeface="+mj-lt"/>
              <a:buAutoNum type="arabicPeriod"/>
            </a:pPr>
            <a:r>
              <a:rPr lang="en-US" dirty="0">
                <a:solidFill>
                  <a:srgbClr val="0000FF"/>
                </a:solidFill>
                <a:latin typeface="Consolas" panose="020B0609020204030204" pitchFamily="49" charset="0"/>
              </a:rPr>
              <a:t>if</a:t>
            </a:r>
            <a:r>
              <a:rPr lang="en-US" dirty="0">
                <a:latin typeface="Consolas" panose="020B0609020204030204" pitchFamily="49" charset="0"/>
              </a:rPr>
              <a:t> a != b:</a:t>
            </a:r>
          </a:p>
          <a:p>
            <a:pPr marL="742950" lvl="1" indent="-514350">
              <a:buClr>
                <a:srgbClr val="FF9900"/>
              </a:buClr>
              <a:buFont typeface="+mj-lt"/>
              <a:buAutoNum type="arabicPeriod"/>
            </a:pPr>
            <a:r>
              <a:rPr lang="en-US" sz="2000" dirty="0">
                <a:solidFill>
                  <a:srgbClr val="0000FF"/>
                </a:solidFill>
                <a:latin typeface="Consolas" panose="020B0609020204030204" pitchFamily="49" charset="0"/>
              </a:rPr>
              <a:t>	  print</a:t>
            </a:r>
            <a:r>
              <a:rPr lang="en-US" sz="2000" dirty="0">
                <a:latin typeface="Consolas" panose="020B0609020204030204" pitchFamily="49" charset="0"/>
              </a:rPr>
              <a:t>(</a:t>
            </a:r>
            <a:r>
              <a:rPr lang="en-US" sz="2000" dirty="0">
                <a:solidFill>
                  <a:srgbClr val="FF0000"/>
                </a:solidFill>
                <a:latin typeface="Consolas" panose="020B0609020204030204" pitchFamily="49" charset="0"/>
              </a:rPr>
              <a:t>"Go On. Off you go"</a:t>
            </a:r>
            <a:r>
              <a:rPr lang="en-US" sz="2000" dirty="0">
                <a:latin typeface="Consolas" panose="020B0609020204030204" pitchFamily="49" charset="0"/>
              </a:rPr>
              <a:t>)</a:t>
            </a:r>
          </a:p>
          <a:p>
            <a:pPr marL="742950" lvl="1" indent="-514350">
              <a:buClr>
                <a:srgbClr val="FF9900"/>
              </a:buClr>
              <a:buFont typeface="+mj-lt"/>
              <a:buAutoNum type="arabicPeriod"/>
            </a:pPr>
            <a:r>
              <a:rPr lang="en-US" dirty="0">
                <a:solidFill>
                  <a:srgbClr val="0000FF"/>
                </a:solidFill>
                <a:latin typeface="Consolas" panose="020B0609020204030204" pitchFamily="49" charset="0"/>
              </a:rPr>
              <a:t>else</a:t>
            </a:r>
            <a:r>
              <a:rPr lang="en-US" dirty="0">
                <a:latin typeface="Consolas" panose="020B0609020204030204" pitchFamily="49" charset="0"/>
              </a:rPr>
              <a:t>:</a:t>
            </a:r>
          </a:p>
          <a:p>
            <a:pPr marL="742950" lvl="1" indent="-514350">
              <a:buClr>
                <a:srgbClr val="FF9900"/>
              </a:buClr>
              <a:buFont typeface="+mj-lt"/>
              <a:buAutoNum type="arabicPeriod"/>
            </a:pPr>
            <a:r>
              <a:rPr lang="en-US" sz="2000" dirty="0">
                <a:latin typeface="Consolas" panose="020B0609020204030204" pitchFamily="49" charset="0"/>
              </a:rPr>
              <a:t>	  b = input(</a:t>
            </a:r>
            <a:r>
              <a:rPr lang="en-US" sz="2000" dirty="0">
                <a:solidFill>
                  <a:srgbClr val="FF0000"/>
                </a:solidFill>
                <a:latin typeface="Consolas" panose="020B0609020204030204" pitchFamily="49" charset="0"/>
              </a:rPr>
              <a:t>"What...is the air-speed velocity of an unladen swallow?"</a:t>
            </a:r>
            <a:r>
              <a:rPr lang="en-US" sz="2000" dirty="0">
                <a:latin typeface="Consolas" panose="020B0609020204030204" pitchFamily="49" charset="0"/>
              </a:rPr>
              <a:t>)</a:t>
            </a:r>
          </a:p>
          <a:p>
            <a:pPr marL="742950" lvl="1" indent="-514350">
              <a:buClr>
                <a:srgbClr val="FF9900"/>
              </a:buClr>
              <a:buFont typeface="+mj-lt"/>
              <a:buAutoNum type="arabicPeriod"/>
            </a:pPr>
            <a:r>
              <a:rPr lang="en-US" dirty="0">
                <a:solidFill>
                  <a:srgbClr val="0000FF"/>
                </a:solidFill>
                <a:latin typeface="Consolas" panose="020B0609020204030204" pitchFamily="49" charset="0"/>
              </a:rPr>
              <a:t>if</a:t>
            </a:r>
            <a:r>
              <a:rPr lang="en-US" dirty="0">
                <a:latin typeface="Consolas" panose="020B0609020204030204" pitchFamily="49" charset="0"/>
              </a:rPr>
              <a:t> b == "</a:t>
            </a:r>
            <a:r>
              <a:rPr lang="en-US" dirty="0">
                <a:solidFill>
                  <a:srgbClr val="FF0000"/>
                </a:solidFill>
                <a:latin typeface="Consolas" panose="020B0609020204030204" pitchFamily="49" charset="0"/>
              </a:rPr>
              <a:t>What do you mean? An African or European swallow?"</a:t>
            </a:r>
            <a:r>
              <a:rPr lang="en-US" dirty="0">
                <a:latin typeface="Consolas" panose="020B0609020204030204" pitchFamily="49" charset="0"/>
              </a:rPr>
              <a:t>:</a:t>
            </a:r>
          </a:p>
          <a:p>
            <a:pPr marL="742950" lvl="1" indent="-514350">
              <a:buClr>
                <a:srgbClr val="FF9900"/>
              </a:buClr>
              <a:buFont typeface="+mj-lt"/>
              <a:buAutoNum type="arabicPeriod"/>
            </a:pPr>
            <a:r>
              <a:rPr lang="en-US" dirty="0">
                <a:solidFill>
                  <a:srgbClr val="0000FF"/>
                </a:solidFill>
                <a:latin typeface="Consolas" panose="020B0609020204030204" pitchFamily="49" charset="0"/>
              </a:rPr>
              <a:t>   print</a:t>
            </a:r>
            <a:r>
              <a:rPr lang="en-US" dirty="0">
                <a:latin typeface="Consolas" panose="020B0609020204030204" pitchFamily="49" charset="0"/>
              </a:rPr>
              <a:t>(</a:t>
            </a:r>
            <a:r>
              <a:rPr lang="en-US" dirty="0">
                <a:solidFill>
                  <a:srgbClr val="FF0000"/>
                </a:solidFill>
                <a:latin typeface="Consolas" panose="020B0609020204030204" pitchFamily="49" charset="0"/>
              </a:rPr>
              <a:t>"I don't know that...AHHH [</a:t>
            </a:r>
            <a:r>
              <a:rPr lang="en-US" dirty="0" err="1">
                <a:solidFill>
                  <a:srgbClr val="FF0000"/>
                </a:solidFill>
                <a:latin typeface="Consolas" panose="020B0609020204030204" pitchFamily="49" charset="0"/>
              </a:rPr>
              <a:t>Bridgekeeper</a:t>
            </a:r>
            <a:r>
              <a:rPr lang="en-US" dirty="0">
                <a:solidFill>
                  <a:srgbClr val="FF0000"/>
                </a:solidFill>
                <a:latin typeface="Consolas" panose="020B0609020204030204" pitchFamily="49" charset="0"/>
              </a:rPr>
              <a:t> was thrown over bridge]"</a:t>
            </a:r>
            <a:r>
              <a:rPr lang="en-US" dirty="0">
                <a:latin typeface="Consolas" panose="020B0609020204030204" pitchFamily="49" charset="0"/>
              </a:rPr>
              <a:t>)</a:t>
            </a:r>
          </a:p>
          <a:p>
            <a:pPr marL="742950" lvl="1" indent="-514350">
              <a:buClr>
                <a:srgbClr val="FF9900"/>
              </a:buClr>
              <a:buFont typeface="+mj-lt"/>
              <a:buAutoNum type="arabicPeriod"/>
            </a:pPr>
            <a:r>
              <a:rPr lang="en-US" dirty="0">
                <a:solidFill>
                  <a:srgbClr val="0000FF"/>
                </a:solidFill>
                <a:latin typeface="Consolas" panose="020B0609020204030204" pitchFamily="49" charset="0"/>
              </a:rPr>
              <a:t>else</a:t>
            </a:r>
            <a:r>
              <a:rPr lang="en-US" dirty="0">
                <a:latin typeface="Consolas" panose="020B0609020204030204" pitchFamily="49" charset="0"/>
              </a:rPr>
              <a:t>:</a:t>
            </a:r>
          </a:p>
          <a:p>
            <a:pPr marL="742950" lvl="1" indent="-514350">
              <a:buClr>
                <a:srgbClr val="FF9900"/>
              </a:buClr>
              <a:buFont typeface="+mj-lt"/>
              <a:buAutoNum type="arabicPeriod"/>
            </a:pPr>
            <a:r>
              <a:rPr lang="en-US" dirty="0">
                <a:solidFill>
                  <a:srgbClr val="0000FF"/>
                </a:solidFill>
                <a:latin typeface="Consolas" panose="020B0609020204030204" pitchFamily="49" charset="0"/>
              </a:rPr>
              <a:t>   print</a:t>
            </a:r>
            <a:r>
              <a:rPr lang="en-US" dirty="0">
                <a:latin typeface="Consolas" panose="020B0609020204030204" pitchFamily="49" charset="0"/>
              </a:rPr>
              <a:t>(</a:t>
            </a:r>
            <a:r>
              <a:rPr lang="en-US" dirty="0">
                <a:solidFill>
                  <a:srgbClr val="FF0000"/>
                </a:solidFill>
                <a:latin typeface="Consolas" panose="020B0609020204030204" pitchFamily="49" charset="0"/>
              </a:rPr>
              <a:t>"[you were thrown over bridge]"</a:t>
            </a:r>
            <a:r>
              <a:rPr lang="en-US" dirty="0">
                <a:latin typeface="Consolas" panose="020B0609020204030204" pitchFamily="49" charset="0"/>
              </a:rPr>
              <a:t>)</a:t>
            </a:r>
          </a:p>
          <a:p>
            <a:pPr marL="631825" indent="0">
              <a:spcBef>
                <a:spcPts val="0"/>
              </a:spcBef>
              <a:buClr>
                <a:schemeClr val="accent4"/>
              </a:buClr>
              <a:buNone/>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endParaRPr lang="en-US" sz="2400" dirty="0">
              <a:latin typeface="Consolas" panose="020B0609020204030204" pitchFamily="49" charset="0"/>
            </a:endParaRPr>
          </a:p>
        </p:txBody>
      </p:sp>
    </p:spTree>
    <p:extLst>
      <p:ext uri="{BB962C8B-B14F-4D97-AF65-F5344CB8AC3E}">
        <p14:creationId xmlns:p14="http://schemas.microsoft.com/office/powerpoint/2010/main" val="67093528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Lab – Example 2</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187210" y="796290"/>
            <a:ext cx="11928589" cy="6020110"/>
          </a:xfrm>
        </p:spPr>
        <p:txBody>
          <a:bodyPr/>
          <a:lstStyle/>
          <a:p>
            <a:r>
              <a:rPr lang="en-US" sz="2400" dirty="0"/>
              <a:t>Follow the flow of execution in the following programs and predict what will happen for each one</a:t>
            </a:r>
            <a:endParaRPr lang="en-US" dirty="0">
              <a:latin typeface="Consolas" panose="020B0609020204030204" pitchFamily="49" charset="0"/>
            </a:endParaRPr>
          </a:p>
          <a:p>
            <a:pPr marL="342900" indent="-342900">
              <a:buClr>
                <a:srgbClr val="FF6600"/>
              </a:buClr>
              <a:buFont typeface="+mj-lt"/>
              <a:buAutoNum type="arabicPeriod"/>
            </a:pPr>
            <a:r>
              <a:rPr lang="en-US" sz="1400" dirty="0" err="1">
                <a:latin typeface="Consolas" panose="020B0609020204030204" pitchFamily="49" charset="0"/>
              </a:rPr>
              <a:t>user_input</a:t>
            </a:r>
            <a:r>
              <a:rPr lang="en-US" sz="1400" dirty="0">
                <a:latin typeface="Consolas" panose="020B0609020204030204" pitchFamily="49" charset="0"/>
              </a:rPr>
              <a:t> = </a:t>
            </a:r>
            <a:r>
              <a:rPr lang="en-US" sz="1400" dirty="0">
                <a:solidFill>
                  <a:srgbClr val="CC0099"/>
                </a:solidFill>
                <a:latin typeface="Consolas" panose="020B0609020204030204" pitchFamily="49" charset="0"/>
              </a:rPr>
              <a:t>input</a:t>
            </a:r>
            <a:r>
              <a:rPr lang="en-US" sz="1400" dirty="0">
                <a:latin typeface="Consolas" panose="020B0609020204030204" pitchFamily="49" charset="0"/>
              </a:rPr>
              <a:t>(</a:t>
            </a:r>
            <a:r>
              <a:rPr lang="en-US" sz="1400" dirty="0">
                <a:solidFill>
                  <a:srgbClr val="FF0000"/>
                </a:solidFill>
                <a:latin typeface="Consolas" panose="020B0609020204030204" pitchFamily="49" charset="0"/>
              </a:rPr>
              <a:t>"What is your favorite color"</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if</a:t>
            </a:r>
            <a:r>
              <a:rPr lang="en-US" sz="1400" dirty="0">
                <a:latin typeface="Consolas" panose="020B0609020204030204" pitchFamily="49" charset="0"/>
              </a:rPr>
              <a:t> </a:t>
            </a:r>
            <a:r>
              <a:rPr lang="en-US" sz="1400" dirty="0" err="1">
                <a:latin typeface="Consolas" panose="020B0609020204030204" pitchFamily="49" charset="0"/>
              </a:rPr>
              <a:t>user_input</a:t>
            </a:r>
            <a:r>
              <a:rPr lang="en-US" sz="1400" dirty="0">
                <a:latin typeface="Consolas" panose="020B0609020204030204" pitchFamily="49" charset="0"/>
              </a:rPr>
              <a:t> == </a:t>
            </a:r>
            <a:r>
              <a:rPr lang="en-US" sz="1400" dirty="0">
                <a:solidFill>
                  <a:srgbClr val="FF0000"/>
                </a:solidFill>
                <a:latin typeface="Consolas" panose="020B0609020204030204" pitchFamily="49" charset="0"/>
              </a:rPr>
              <a:t>'blue’</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    print</a:t>
            </a:r>
            <a:r>
              <a:rPr lang="en-US" sz="1400" dirty="0">
                <a:latin typeface="Consolas" panose="020B0609020204030204" pitchFamily="49" charset="0"/>
              </a:rPr>
              <a:t>(</a:t>
            </a:r>
            <a:r>
              <a:rPr lang="en-US" sz="1400" dirty="0">
                <a:solidFill>
                  <a:srgbClr val="FF0000"/>
                </a:solidFill>
                <a:latin typeface="Consolas" panose="020B0609020204030204" pitchFamily="49" charset="0"/>
              </a:rPr>
              <a:t>"</a:t>
            </a:r>
            <a:r>
              <a:rPr lang="en-US" sz="1400" dirty="0" err="1">
                <a:solidFill>
                  <a:srgbClr val="FF0000"/>
                </a:solidFill>
                <a:latin typeface="Consolas" panose="020B0609020204030204" pitchFamily="49" charset="0"/>
              </a:rPr>
              <a:t>Blueskadoo</a:t>
            </a:r>
            <a:r>
              <a:rPr lang="en-US" sz="1400" dirty="0">
                <a:solidFill>
                  <a:srgbClr val="FF0000"/>
                </a:solidFill>
                <a:latin typeface="Consolas" panose="020B0609020204030204" pitchFamily="49" charset="0"/>
              </a:rPr>
              <a:t>"</a:t>
            </a:r>
            <a:r>
              <a:rPr lang="en-US" sz="1400" dirty="0">
                <a:latin typeface="Consolas" panose="020B0609020204030204" pitchFamily="49" charset="0"/>
              </a:rPr>
              <a:t>)</a:t>
            </a:r>
          </a:p>
          <a:p>
            <a:pPr marL="342900" indent="-342900">
              <a:buClr>
                <a:srgbClr val="FF6600"/>
              </a:buClr>
              <a:buFont typeface="+mj-lt"/>
              <a:buAutoNum type="arabicPeriod"/>
            </a:pPr>
            <a:r>
              <a:rPr lang="en-US" sz="1400" dirty="0" err="1">
                <a:solidFill>
                  <a:srgbClr val="0000FF"/>
                </a:solidFill>
                <a:latin typeface="Consolas" panose="020B0609020204030204" pitchFamily="49" charset="0"/>
              </a:rPr>
              <a:t>elif</a:t>
            </a:r>
            <a:r>
              <a:rPr lang="en-US" sz="1400" dirty="0">
                <a:latin typeface="Consolas" panose="020B0609020204030204" pitchFamily="49" charset="0"/>
              </a:rPr>
              <a:t> </a:t>
            </a:r>
            <a:r>
              <a:rPr lang="en-US" sz="1400" dirty="0" err="1">
                <a:latin typeface="Consolas" panose="020B0609020204030204" pitchFamily="49" charset="0"/>
              </a:rPr>
              <a:t>user_input</a:t>
            </a:r>
            <a:r>
              <a:rPr lang="en-US" sz="1400" dirty="0">
                <a:latin typeface="Consolas" panose="020B0609020204030204" pitchFamily="49" charset="0"/>
              </a:rPr>
              <a:t> == </a:t>
            </a:r>
            <a:r>
              <a:rPr lang="en-US" sz="1400" dirty="0">
                <a:solidFill>
                  <a:srgbClr val="FF0000"/>
                </a:solidFill>
                <a:latin typeface="Consolas" panose="020B0609020204030204" pitchFamily="49" charset="0"/>
              </a:rPr>
              <a:t>"red"</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    print</a:t>
            </a:r>
            <a:r>
              <a:rPr lang="en-US" sz="1400" dirty="0">
                <a:latin typeface="Consolas" panose="020B0609020204030204" pitchFamily="49" charset="0"/>
              </a:rPr>
              <a:t>(</a:t>
            </a:r>
            <a:r>
              <a:rPr lang="en-US" sz="1400" dirty="0">
                <a:solidFill>
                  <a:srgbClr val="FF0000"/>
                </a:solidFill>
                <a:latin typeface="Consolas" panose="020B0609020204030204" pitchFamily="49" charset="0"/>
              </a:rPr>
              <a:t>"Roses are red!"</a:t>
            </a:r>
            <a:r>
              <a:rPr lang="en-US" sz="1400" dirty="0">
                <a:latin typeface="Consolas" panose="020B0609020204030204" pitchFamily="49" charset="0"/>
              </a:rPr>
              <a:t>)</a:t>
            </a:r>
          </a:p>
          <a:p>
            <a:pPr marL="342900" indent="-342900">
              <a:buClr>
                <a:srgbClr val="FF6600"/>
              </a:buClr>
              <a:buFont typeface="+mj-lt"/>
              <a:buAutoNum type="arabicPeriod"/>
            </a:pPr>
            <a:r>
              <a:rPr lang="en-US" sz="1400" dirty="0" err="1">
                <a:solidFill>
                  <a:srgbClr val="0000FF"/>
                </a:solidFill>
                <a:latin typeface="Consolas" panose="020B0609020204030204" pitchFamily="49" charset="0"/>
              </a:rPr>
              <a:t>elif</a:t>
            </a:r>
            <a:r>
              <a:rPr lang="en-US" sz="1400" dirty="0">
                <a:latin typeface="Consolas" panose="020B0609020204030204" pitchFamily="49" charset="0"/>
              </a:rPr>
              <a:t> </a:t>
            </a:r>
            <a:r>
              <a:rPr lang="en-US" sz="1400" dirty="0" err="1">
                <a:latin typeface="Consolas" panose="020B0609020204030204" pitchFamily="49" charset="0"/>
              </a:rPr>
              <a:t>user_input</a:t>
            </a:r>
            <a:r>
              <a:rPr lang="en-US" sz="1400" dirty="0">
                <a:latin typeface="Consolas" panose="020B0609020204030204" pitchFamily="49" charset="0"/>
              </a:rPr>
              <a:t> == </a:t>
            </a:r>
            <a:r>
              <a:rPr lang="en-US" sz="1400" dirty="0">
                <a:solidFill>
                  <a:srgbClr val="FF0000"/>
                </a:solidFill>
                <a:latin typeface="Consolas" panose="020B0609020204030204" pitchFamily="49" charset="0"/>
              </a:rPr>
              <a:t>"yellow"</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    print</a:t>
            </a:r>
            <a:r>
              <a:rPr lang="en-US" sz="1400" dirty="0">
                <a:latin typeface="Consolas" panose="020B0609020204030204" pitchFamily="49" charset="0"/>
              </a:rPr>
              <a:t>(</a:t>
            </a:r>
            <a:r>
              <a:rPr lang="en-US" sz="1400" dirty="0">
                <a:solidFill>
                  <a:srgbClr val="FF0000"/>
                </a:solidFill>
                <a:latin typeface="Consolas" panose="020B0609020204030204" pitchFamily="49" charset="0"/>
              </a:rPr>
              <a:t>"Mellow Yellow"</a:t>
            </a:r>
            <a:r>
              <a:rPr lang="en-US" sz="1400" dirty="0">
                <a:latin typeface="Consolas" panose="020B0609020204030204" pitchFamily="49" charset="0"/>
              </a:rPr>
              <a:t>)</a:t>
            </a:r>
          </a:p>
          <a:p>
            <a:pPr marL="342900" indent="-342900">
              <a:buClr>
                <a:srgbClr val="FF6600"/>
              </a:buClr>
              <a:buFont typeface="+mj-lt"/>
              <a:buAutoNum type="arabicPeriod"/>
            </a:pPr>
            <a:r>
              <a:rPr lang="en-US" sz="1400" dirty="0" err="1">
                <a:solidFill>
                  <a:srgbClr val="0000FF"/>
                </a:solidFill>
                <a:latin typeface="Consolas" panose="020B0609020204030204" pitchFamily="49" charset="0"/>
              </a:rPr>
              <a:t>elif</a:t>
            </a:r>
            <a:r>
              <a:rPr lang="en-US" sz="1400" dirty="0">
                <a:latin typeface="Consolas" panose="020B0609020204030204" pitchFamily="49" charset="0"/>
              </a:rPr>
              <a:t> </a:t>
            </a:r>
            <a:r>
              <a:rPr lang="en-US" sz="1400" dirty="0" err="1">
                <a:latin typeface="Consolas" panose="020B0609020204030204" pitchFamily="49" charset="0"/>
              </a:rPr>
              <a:t>user_input</a:t>
            </a:r>
            <a:r>
              <a:rPr lang="en-US" sz="1400" dirty="0">
                <a:latin typeface="Consolas" panose="020B0609020204030204" pitchFamily="49" charset="0"/>
              </a:rPr>
              <a:t> == </a:t>
            </a:r>
            <a:r>
              <a:rPr lang="en-US" sz="1400" dirty="0">
                <a:solidFill>
                  <a:srgbClr val="FF0000"/>
                </a:solidFill>
                <a:latin typeface="Consolas" panose="020B0609020204030204" pitchFamily="49" charset="0"/>
              </a:rPr>
              <a:t>"green"</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    print</a:t>
            </a:r>
            <a:r>
              <a:rPr lang="en-US" sz="1400" dirty="0">
                <a:latin typeface="Consolas" panose="020B0609020204030204" pitchFamily="49" charset="0"/>
              </a:rPr>
              <a:t>(</a:t>
            </a:r>
            <a:r>
              <a:rPr lang="en-US" sz="1400" dirty="0">
                <a:solidFill>
                  <a:srgbClr val="FF0000"/>
                </a:solidFill>
                <a:latin typeface="Consolas" panose="020B0609020204030204" pitchFamily="49" charset="0"/>
              </a:rPr>
              <a:t>"Green Machine"</a:t>
            </a:r>
            <a:r>
              <a:rPr lang="en-US" sz="1400" dirty="0">
                <a:latin typeface="Consolas" panose="020B0609020204030204" pitchFamily="49" charset="0"/>
              </a:rPr>
              <a:t>)</a:t>
            </a:r>
          </a:p>
          <a:p>
            <a:pPr marL="342900" indent="-342900">
              <a:buClr>
                <a:srgbClr val="FF6600"/>
              </a:buClr>
              <a:buFont typeface="+mj-lt"/>
              <a:buAutoNum type="arabicPeriod"/>
            </a:pPr>
            <a:r>
              <a:rPr lang="en-US" sz="1400" dirty="0" err="1">
                <a:solidFill>
                  <a:srgbClr val="0000FF"/>
                </a:solidFill>
                <a:latin typeface="Consolas" panose="020B0609020204030204" pitchFamily="49" charset="0"/>
              </a:rPr>
              <a:t>elif</a:t>
            </a:r>
            <a:r>
              <a:rPr lang="en-US" sz="1400" dirty="0">
                <a:latin typeface="Consolas" panose="020B0609020204030204" pitchFamily="49" charset="0"/>
              </a:rPr>
              <a:t> </a:t>
            </a:r>
            <a:r>
              <a:rPr lang="en-US" sz="1400" dirty="0" err="1">
                <a:latin typeface="Consolas" panose="020B0609020204030204" pitchFamily="49" charset="0"/>
              </a:rPr>
              <a:t>user_input</a:t>
            </a:r>
            <a:r>
              <a:rPr lang="en-US" sz="1400" dirty="0">
                <a:latin typeface="Consolas" panose="020B0609020204030204" pitchFamily="49" charset="0"/>
              </a:rPr>
              <a:t> == </a:t>
            </a:r>
            <a:r>
              <a:rPr lang="en-US" sz="1400" dirty="0">
                <a:solidFill>
                  <a:srgbClr val="FF0000"/>
                </a:solidFill>
                <a:latin typeface="Consolas" panose="020B0609020204030204" pitchFamily="49" charset="0"/>
              </a:rPr>
              <a:t>"orange"</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    print</a:t>
            </a:r>
            <a:r>
              <a:rPr lang="en-US" sz="1400" dirty="0">
                <a:latin typeface="Consolas" panose="020B0609020204030204" pitchFamily="49" charset="0"/>
              </a:rPr>
              <a:t>(</a:t>
            </a:r>
            <a:r>
              <a:rPr lang="en-US" sz="1400" dirty="0">
                <a:solidFill>
                  <a:srgbClr val="FF0000"/>
                </a:solidFill>
                <a:latin typeface="Consolas" panose="020B0609020204030204" pitchFamily="49" charset="0"/>
              </a:rPr>
              <a:t>"Orange you glad I didn't say banana."</a:t>
            </a:r>
            <a:r>
              <a:rPr lang="en-US" sz="1400" dirty="0">
                <a:latin typeface="Consolas" panose="020B0609020204030204" pitchFamily="49" charset="0"/>
              </a:rPr>
              <a:t>)</a:t>
            </a:r>
          </a:p>
          <a:p>
            <a:pPr marL="342900" indent="-342900">
              <a:buClr>
                <a:srgbClr val="FF6600"/>
              </a:buClr>
              <a:buFont typeface="+mj-lt"/>
              <a:buAutoNum type="arabicPeriod"/>
            </a:pPr>
            <a:r>
              <a:rPr lang="en-US" sz="1400" dirty="0" err="1">
                <a:solidFill>
                  <a:srgbClr val="0000FF"/>
                </a:solidFill>
                <a:latin typeface="Consolas" panose="020B0609020204030204" pitchFamily="49" charset="0"/>
              </a:rPr>
              <a:t>elif</a:t>
            </a:r>
            <a:r>
              <a:rPr lang="en-US" sz="1400" dirty="0">
                <a:latin typeface="Consolas" panose="020B0609020204030204" pitchFamily="49" charset="0"/>
              </a:rPr>
              <a:t> </a:t>
            </a:r>
            <a:r>
              <a:rPr lang="en-US" sz="1400" dirty="0" err="1">
                <a:latin typeface="Consolas" panose="020B0609020204030204" pitchFamily="49" charset="0"/>
              </a:rPr>
              <a:t>user_input</a:t>
            </a:r>
            <a:r>
              <a:rPr lang="en-US" sz="1400" dirty="0">
                <a:latin typeface="Consolas" panose="020B0609020204030204" pitchFamily="49" charset="0"/>
              </a:rPr>
              <a:t> == </a:t>
            </a:r>
            <a:r>
              <a:rPr lang="en-US" sz="1400" dirty="0">
                <a:solidFill>
                  <a:srgbClr val="FF0000"/>
                </a:solidFill>
                <a:latin typeface="Consolas" panose="020B0609020204030204" pitchFamily="49" charset="0"/>
              </a:rPr>
              <a:t>"black"</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    print</a:t>
            </a:r>
            <a:r>
              <a:rPr lang="en-US" sz="1400" dirty="0">
                <a:latin typeface="Consolas" panose="020B0609020204030204" pitchFamily="49" charset="0"/>
              </a:rPr>
              <a:t>(</a:t>
            </a:r>
            <a:r>
              <a:rPr lang="en-US" sz="1400" dirty="0">
                <a:solidFill>
                  <a:srgbClr val="FF0000"/>
                </a:solidFill>
                <a:latin typeface="Consolas" panose="020B0609020204030204" pitchFamily="49" charset="0"/>
              </a:rPr>
              <a:t>"I see a red door and I want it painted black"</a:t>
            </a:r>
            <a:r>
              <a:rPr lang="en-US" sz="1400" dirty="0">
                <a:latin typeface="Consolas" panose="020B0609020204030204" pitchFamily="49" charset="0"/>
              </a:rPr>
              <a:t>)</a:t>
            </a:r>
          </a:p>
          <a:p>
            <a:pPr marL="342900" indent="-342900">
              <a:buClr>
                <a:srgbClr val="FF6600"/>
              </a:buClr>
              <a:buFont typeface="+mj-lt"/>
              <a:buAutoNum type="arabicPeriod"/>
            </a:pPr>
            <a:r>
              <a:rPr lang="en-US" sz="1400" dirty="0" err="1">
                <a:solidFill>
                  <a:srgbClr val="0000FF"/>
                </a:solidFill>
                <a:latin typeface="Consolas" panose="020B0609020204030204" pitchFamily="49" charset="0"/>
              </a:rPr>
              <a:t>elif</a:t>
            </a:r>
            <a:r>
              <a:rPr lang="en-US" sz="1400" dirty="0">
                <a:latin typeface="Consolas" panose="020B0609020204030204" pitchFamily="49" charset="0"/>
              </a:rPr>
              <a:t> </a:t>
            </a:r>
            <a:r>
              <a:rPr lang="en-US" sz="1400" dirty="0" err="1">
                <a:latin typeface="Consolas" panose="020B0609020204030204" pitchFamily="49" charset="0"/>
              </a:rPr>
              <a:t>user_input</a:t>
            </a:r>
            <a:r>
              <a:rPr lang="en-US" sz="1400" dirty="0">
                <a:latin typeface="Consolas" panose="020B0609020204030204" pitchFamily="49" charset="0"/>
              </a:rPr>
              <a:t> == </a:t>
            </a:r>
            <a:r>
              <a:rPr lang="en-US" sz="1400" dirty="0">
                <a:solidFill>
                  <a:srgbClr val="FF0000"/>
                </a:solidFill>
                <a:latin typeface="Consolas" panose="020B0609020204030204" pitchFamily="49" charset="0"/>
              </a:rPr>
              <a:t>"purple"</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    print</a:t>
            </a:r>
            <a:r>
              <a:rPr lang="en-US" sz="1400" dirty="0">
                <a:latin typeface="Consolas" panose="020B0609020204030204" pitchFamily="49" charset="0"/>
              </a:rPr>
              <a:t>(</a:t>
            </a:r>
            <a:r>
              <a:rPr lang="en-US" sz="1400" dirty="0">
                <a:solidFill>
                  <a:srgbClr val="FF0000"/>
                </a:solidFill>
                <a:latin typeface="Consolas" panose="020B0609020204030204" pitchFamily="49" charset="0"/>
              </a:rPr>
              <a:t>"And we'll never be </a:t>
            </a:r>
            <a:r>
              <a:rPr lang="en-US" sz="1400" dirty="0" err="1">
                <a:solidFill>
                  <a:srgbClr val="FF0000"/>
                </a:solidFill>
                <a:latin typeface="Consolas" panose="020B0609020204030204" pitchFamily="49" charset="0"/>
              </a:rPr>
              <a:t>royalllssss</a:t>
            </a:r>
            <a:r>
              <a:rPr lang="en-US" sz="1400" dirty="0">
                <a:solidFill>
                  <a:srgbClr val="FF0000"/>
                </a:solidFill>
                <a:latin typeface="Consolas" panose="020B0609020204030204" pitchFamily="49" charset="0"/>
              </a:rPr>
              <a:t>"</a:t>
            </a:r>
            <a:r>
              <a:rPr lang="en-US" sz="1400" dirty="0">
                <a:latin typeface="Consolas" panose="020B0609020204030204" pitchFamily="49" charset="0"/>
              </a:rPr>
              <a:t>)</a:t>
            </a:r>
          </a:p>
          <a:p>
            <a:pPr marL="342900" indent="-342900">
              <a:buClr>
                <a:srgbClr val="FF6600"/>
              </a:buClr>
              <a:buFont typeface="+mj-lt"/>
              <a:buAutoNum type="arabicPeriod"/>
            </a:pPr>
            <a:r>
              <a:rPr lang="en-US" sz="1400" dirty="0" err="1">
                <a:solidFill>
                  <a:srgbClr val="0000FF"/>
                </a:solidFill>
                <a:latin typeface="Consolas" panose="020B0609020204030204" pitchFamily="49" charset="0"/>
              </a:rPr>
              <a:t>elif</a:t>
            </a:r>
            <a:r>
              <a:rPr lang="en-US" sz="1400" dirty="0">
                <a:latin typeface="Consolas" panose="020B0609020204030204" pitchFamily="49" charset="0"/>
              </a:rPr>
              <a:t> </a:t>
            </a:r>
            <a:r>
              <a:rPr lang="en-US" sz="1400" dirty="0" err="1">
                <a:latin typeface="Consolas" panose="020B0609020204030204" pitchFamily="49" charset="0"/>
              </a:rPr>
              <a:t>user_input</a:t>
            </a:r>
            <a:r>
              <a:rPr lang="en-US" sz="1400" dirty="0">
                <a:latin typeface="Consolas" panose="020B0609020204030204" pitchFamily="49" charset="0"/>
              </a:rPr>
              <a:t> == </a:t>
            </a:r>
            <a:r>
              <a:rPr lang="en-US" sz="1400" dirty="0">
                <a:solidFill>
                  <a:srgbClr val="FF0000"/>
                </a:solidFill>
                <a:latin typeface="Consolas" panose="020B0609020204030204" pitchFamily="49" charset="0"/>
              </a:rPr>
              <a:t>"pink"</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    print</a:t>
            </a:r>
            <a:r>
              <a:rPr lang="en-US" sz="1400" dirty="0">
                <a:latin typeface="Consolas" panose="020B0609020204030204" pitchFamily="49" charset="0"/>
              </a:rPr>
              <a:t>(</a:t>
            </a:r>
            <a:r>
              <a:rPr lang="en-US" sz="1400" dirty="0">
                <a:solidFill>
                  <a:srgbClr val="FF0000"/>
                </a:solidFill>
                <a:latin typeface="Consolas" panose="020B0609020204030204" pitchFamily="49" charset="0"/>
              </a:rPr>
              <a:t>"Pinky- and the Brain"</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else</a:t>
            </a:r>
            <a:r>
              <a:rPr lang="en-US" sz="1400" dirty="0">
                <a:latin typeface="Consolas" panose="020B0609020204030204" pitchFamily="49" charset="0"/>
              </a:rPr>
              <a:t>:</a:t>
            </a:r>
          </a:p>
          <a:p>
            <a:pPr marL="342900" indent="-342900">
              <a:buClr>
                <a:srgbClr val="FF6600"/>
              </a:buClr>
              <a:buFont typeface="+mj-lt"/>
              <a:buAutoNum type="arabicPeriod"/>
            </a:pPr>
            <a:r>
              <a:rPr lang="en-US" sz="1400" dirty="0">
                <a:solidFill>
                  <a:srgbClr val="0000FF"/>
                </a:solidFill>
                <a:latin typeface="Consolas" panose="020B0609020204030204" pitchFamily="49" charset="0"/>
              </a:rPr>
              <a:t>    print</a:t>
            </a:r>
            <a:r>
              <a:rPr lang="en-US" sz="1400" dirty="0">
                <a:latin typeface="Consolas" panose="020B0609020204030204" pitchFamily="49" charset="0"/>
              </a:rPr>
              <a:t>(</a:t>
            </a:r>
            <a:r>
              <a:rPr lang="en-US" sz="1400" dirty="0">
                <a:solidFill>
                  <a:srgbClr val="FF0000"/>
                </a:solidFill>
                <a:latin typeface="Consolas" panose="020B0609020204030204" pitchFamily="49" charset="0"/>
              </a:rPr>
              <a:t>"I don't recognize that color. Is it even...??"</a:t>
            </a:r>
            <a:r>
              <a:rPr lang="en-US" sz="1400" dirty="0">
                <a:latin typeface="Consolas" panose="020B0609020204030204" pitchFamily="49" charset="0"/>
              </a:rPr>
              <a:t>)</a:t>
            </a:r>
          </a:p>
          <a:p>
            <a:pPr marL="631825" indent="0">
              <a:spcBef>
                <a:spcPts val="0"/>
              </a:spcBef>
              <a:buClr>
                <a:schemeClr val="accent4"/>
              </a:buClr>
              <a:buNone/>
            </a:pPr>
            <a:endParaRPr lang="en-US" sz="2400"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145629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a:xfrm>
            <a:off x="187211" y="152400"/>
            <a:ext cx="11018520" cy="553998"/>
          </a:xfrm>
        </p:spPr>
        <p:txBody>
          <a:bodyPr/>
          <a:lstStyle/>
          <a:p>
            <a:r>
              <a:rPr lang="en-US" dirty="0"/>
              <a:t>Lab -2.03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187210" y="796290"/>
            <a:ext cx="10763819" cy="2585323"/>
          </a:xfrm>
        </p:spPr>
        <p:txBody>
          <a:bodyPr/>
          <a:lstStyle/>
          <a:p>
            <a:r>
              <a:rPr lang="en-US" sz="2400" dirty="0"/>
              <a:t>Open your console in Repl.it and name it Triangles </a:t>
            </a:r>
            <a:endParaRPr lang="en-US" dirty="0">
              <a:latin typeface="Consolas" panose="020B0609020204030204" pitchFamily="49" charset="0"/>
            </a:endParaRPr>
          </a:p>
          <a:p>
            <a:pPr marL="974725" indent="-342900">
              <a:spcBef>
                <a:spcPts val="0"/>
              </a:spcBef>
              <a:buClr>
                <a:schemeClr val="accent4"/>
              </a:buClr>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74725" indent="-342900">
              <a:spcBef>
                <a:spcPts val="0"/>
              </a:spcBef>
              <a:buClr>
                <a:schemeClr val="accent4"/>
              </a:buClr>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74725" indent="-342900">
              <a:spcBef>
                <a:spcPts val="0"/>
              </a:spcBef>
              <a:buClr>
                <a:schemeClr val="accent4"/>
              </a:buClr>
            </a:pPr>
            <a:r>
              <a:rPr lang="en-US" sz="2400" dirty="0">
                <a:latin typeface="Consolas" panose="020B0609020204030204" pitchFamily="49" charset="0"/>
                <a:ea typeface="Calibri" panose="020F0502020204030204" pitchFamily="34" charset="0"/>
                <a:cs typeface="Times New Roman" panose="02020603050405020304" pitchFamily="18" charset="0"/>
              </a:rPr>
              <a:t>It will take all three sides of the triangle </a:t>
            </a:r>
          </a:p>
          <a:p>
            <a:pPr marL="974725" indent="-342900">
              <a:spcBef>
                <a:spcPts val="0"/>
              </a:spcBef>
              <a:buClr>
                <a:schemeClr val="accent4"/>
              </a:buClr>
            </a:pPr>
            <a:r>
              <a:rPr lang="en-US" sz="2400" dirty="0">
                <a:latin typeface="Consolas" panose="020B0609020204030204" pitchFamily="49" charset="0"/>
                <a:ea typeface="Calibri" panose="020F0502020204030204" pitchFamily="34" charset="0"/>
                <a:cs typeface="Times New Roman" panose="02020603050405020304" pitchFamily="18" charset="0"/>
              </a:rPr>
              <a:t>The program will find the perimeter </a:t>
            </a:r>
          </a:p>
          <a:p>
            <a:pPr marL="974725" indent="-342900">
              <a:spcBef>
                <a:spcPts val="0"/>
              </a:spcBef>
              <a:buClr>
                <a:schemeClr val="accent4"/>
              </a:buClr>
            </a:pPr>
            <a:r>
              <a:rPr lang="en-US" sz="2400" dirty="0">
                <a:latin typeface="Consolas" panose="020B0609020204030204" pitchFamily="49" charset="0"/>
                <a:ea typeface="Calibri" panose="020F0502020204030204" pitchFamily="34" charset="0"/>
                <a:cs typeface="Times New Roman" panose="02020603050405020304" pitchFamily="18" charset="0"/>
              </a:rPr>
              <a:t>Tell what kind of triangle it is or if it is a triangle </a:t>
            </a:r>
          </a:p>
          <a:p>
            <a:pPr marL="974725" indent="-342900">
              <a:spcBef>
                <a:spcPts val="0"/>
              </a:spcBef>
              <a:buClr>
                <a:schemeClr val="accent4"/>
              </a:buClr>
            </a:pPr>
            <a:endParaRPr lang="en-US" sz="2400"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3156160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BE1B5-1452-4A92-8CF5-809E79E067E0}"/>
              </a:ext>
            </a:extLst>
          </p:cNvPr>
          <p:cNvSpPr>
            <a:spLocks noGrp="1"/>
          </p:cNvSpPr>
          <p:nvPr>
            <p:ph type="title"/>
          </p:nvPr>
        </p:nvSpPr>
        <p:spPr/>
        <p:txBody>
          <a:bodyPr/>
          <a:lstStyle/>
          <a:p>
            <a:r>
              <a:rPr lang="en-US" dirty="0"/>
              <a:t>Bonus</a:t>
            </a:r>
          </a:p>
        </p:txBody>
      </p:sp>
      <p:sp>
        <p:nvSpPr>
          <p:cNvPr id="3" name="Content Placeholder 2">
            <a:extLst>
              <a:ext uri="{FF2B5EF4-FFF2-40B4-BE49-F238E27FC236}">
                <a16:creationId xmlns:a16="http://schemas.microsoft.com/office/drawing/2014/main" id="{F77C96B6-191D-45C2-B09C-B84D40ABB5B8}"/>
              </a:ext>
            </a:extLst>
          </p:cNvPr>
          <p:cNvSpPr>
            <a:spLocks noGrp="1"/>
          </p:cNvSpPr>
          <p:nvPr>
            <p:ph sz="quarter" idx="10"/>
          </p:nvPr>
        </p:nvSpPr>
        <p:spPr>
          <a:xfrm>
            <a:off x="584200" y="1435100"/>
            <a:ext cx="11018838" cy="430887"/>
          </a:xfrm>
        </p:spPr>
        <p:txBody>
          <a:bodyPr/>
          <a:lstStyle/>
          <a:p>
            <a:pPr marL="0" indent="0">
              <a:buNone/>
            </a:pPr>
            <a:r>
              <a:rPr lang="en-US" dirty="0"/>
              <a:t>Research lists in Python. Re-implement Triangle using lists.</a:t>
            </a:r>
            <a:endParaRPr lang="en-US" dirty="0">
              <a:solidFill>
                <a:srgbClr val="0000FF"/>
              </a:solidFill>
            </a:endParaRPr>
          </a:p>
        </p:txBody>
      </p:sp>
    </p:spTree>
    <p:extLst>
      <p:ext uri="{BB962C8B-B14F-4D97-AF65-F5344CB8AC3E}">
        <p14:creationId xmlns:p14="http://schemas.microsoft.com/office/powerpoint/2010/main" val="5824978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430887"/>
          </a:xfrm>
        </p:spPr>
        <p:txBody>
          <a:bodyPr/>
          <a:lstStyle/>
          <a:p>
            <a:r>
              <a:rPr lang="en-US" dirty="0"/>
              <a:t>In your </a:t>
            </a:r>
            <a:r>
              <a:rPr lang="en-US"/>
              <a:t>notebook, Write </a:t>
            </a:r>
            <a:r>
              <a:rPr lang="en-US" dirty="0"/>
              <a:t>down two things you </a:t>
            </a:r>
            <a:r>
              <a:rPr lang="en-US"/>
              <a:t>learned today.</a:t>
            </a:r>
            <a:endParaRPr lang="en-US" dirty="0"/>
          </a:p>
        </p:txBody>
      </p:sp>
    </p:spTree>
    <p:extLst>
      <p:ext uri="{BB962C8B-B14F-4D97-AF65-F5344CB8AC3E}">
        <p14:creationId xmlns:p14="http://schemas.microsoft.com/office/powerpoint/2010/main" val="1106225250"/>
      </p:ext>
    </p:extLst>
  </p:cSld>
  <p:clrMapOvr>
    <a:masterClrMapping/>
  </p:clrMapOvr>
  <p:transition>
    <p:fade/>
  </p:transition>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C755CF8-6622-4600-955F-F56CEE699EB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F90AC0D-F322-401B-A096-33538D9CF479}">
  <ds:schemaRefs>
    <ds:schemaRef ds:uri="http://schemas.microsoft.com/sharepoint/v3/contenttype/forms"/>
  </ds:schemaRefs>
</ds:datastoreItem>
</file>

<file path=customXml/itemProps3.xml><?xml version="1.0" encoding="utf-8"?>
<ds:datastoreItem xmlns:ds="http://schemas.openxmlformats.org/officeDocument/2006/customXml" ds:itemID="{EBBBBC5F-CFEA-40D9-BAB9-A6DD44A7CA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583</Words>
  <Application>Microsoft Office PowerPoint</Application>
  <PresentationFormat>Widescreen</PresentationFormat>
  <Paragraphs>78</Paragraphs>
  <Slides>9</Slides>
  <Notes>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Calibri</vt:lpstr>
      <vt:lpstr>Consolas</vt:lpstr>
      <vt:lpstr>Segoe UI</vt:lpstr>
      <vt:lpstr>Segoe UI Semibold</vt:lpstr>
      <vt:lpstr>Wingdings</vt:lpstr>
      <vt:lpstr>Microsoft Philanthropies TEALS</vt:lpstr>
      <vt:lpstr>Black Template</vt:lpstr>
      <vt:lpstr>Lesson: 2.03 Conditionals </vt:lpstr>
      <vt:lpstr>Conditionals </vt:lpstr>
      <vt:lpstr>Today’s Plan </vt:lpstr>
      <vt:lpstr>Do Now </vt:lpstr>
      <vt:lpstr>Lab – Example 1</vt:lpstr>
      <vt:lpstr>Lab – Example 2</vt:lpstr>
      <vt:lpstr>Lab -2.03 </vt:lpstr>
      <vt:lpstr>Bonus</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2019-12-20T16:58:14Z</dcterms:created>
  <dcterms:modified xsi:type="dcterms:W3CDTF">2019-12-20T16:59:30Z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ies>
</file>