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2"/>
  </p:notesMasterIdLst>
  <p:sldIdLst>
    <p:sldId id="1661" r:id="rId3"/>
    <p:sldId id="256" r:id="rId4"/>
    <p:sldId id="258" r:id="rId5"/>
    <p:sldId id="259" r:id="rId6"/>
    <p:sldId id="1670" r:id="rId7"/>
    <p:sldId id="1671" r:id="rId8"/>
    <p:sldId id="1673" r:id="rId9"/>
    <p:sldId id="1677" r:id="rId10"/>
    <p:sldId id="1678"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1CAF6-0DE4-4690-B529-B1C546F666DB}" v="3" dt="2019-12-20T16:55:53.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12/20/2019 10:54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296157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2.01 Data Types &amp; Casting</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Data Types &amp; Casting</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Type, String, Casting, Floating point number, Integer</a:t>
            </a:r>
          </a:p>
          <a:p>
            <a:pPr marL="342900" indent="-342900">
              <a:buFont typeface="Arial" panose="020B0604020202020204" pitchFamily="34" charset="0"/>
              <a:buChar char="•"/>
            </a:pPr>
            <a:r>
              <a:rPr lang="en-US" dirty="0"/>
              <a:t>Describe different representations of data in Python</a:t>
            </a:r>
          </a:p>
          <a:p>
            <a:pPr marL="342900" indent="-342900">
              <a:buFont typeface="Arial" panose="020B0604020202020204" pitchFamily="34" charset="0"/>
              <a:buChar char="•"/>
            </a:pPr>
            <a:r>
              <a:rPr lang="en-US" dirty="0"/>
              <a:t>Convert from one data type to another data type</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539978"/>
          </a:xfrm>
        </p:spPr>
        <p:txBody>
          <a:bodyPr/>
          <a:lstStyle/>
          <a:p>
            <a:r>
              <a:rPr lang="en-US" sz="2400" dirty="0">
                <a:latin typeface="Consolas" panose="020B0609020204030204" pitchFamily="49" charset="0"/>
              </a:rPr>
              <a:t>Write down in your notebook ONE thing you learned yesterday in class?</a:t>
            </a:r>
          </a:p>
          <a:p>
            <a:r>
              <a:rPr lang="en-US" sz="2400" dirty="0">
                <a:latin typeface="Consolas" panose="020B0609020204030204" pitchFamily="49" charset="0"/>
              </a:rPr>
              <a:t>Type the following code into the editor and run the program.</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456</a:t>
            </a: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(x_stage1)</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(x_stage2 + y_stage2)</a:t>
            </a:r>
          </a:p>
          <a:p>
            <a:pPr marL="917575" indent="-285750">
              <a:spcBef>
                <a:spcPts val="0"/>
              </a:spcBef>
              <a:buClr>
                <a:schemeClr val="accent4"/>
              </a:buClr>
              <a:buFont typeface="+mj-lt"/>
              <a:buAutoNum type="arabicPeriod"/>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type are the variables x_stage1 and y_stage1 ?   </a:t>
            </a:r>
          </a:p>
          <a:p>
            <a:r>
              <a:rPr lang="en-US" sz="2400" dirty="0">
                <a:latin typeface="Consolas" panose="020B0609020204030204" pitchFamily="49" charset="0"/>
              </a:rPr>
              <a:t>What type are the variables x_stage1 and y_stage1 ? </a:t>
            </a:r>
          </a:p>
          <a:p>
            <a:endParaRPr lang="en-US" sz="2400" dirty="0">
              <a:latin typeface="Consolas" panose="020B0609020204030204" pitchFamily="49" charset="0"/>
            </a:endParaRPr>
          </a:p>
          <a:p>
            <a:r>
              <a:rPr lang="en-US" sz="2400" dirty="0">
                <a:latin typeface="Consolas" panose="020B0609020204030204" pitchFamily="49" charset="0"/>
              </a:rPr>
              <a:t>How do you convert a string ‘100’ to an integer</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1350264" y="881247"/>
            <a:ext cx="11018520" cy="553998"/>
          </a:xfrm>
          <a:prstGeom prst="rect">
            <a:avLst/>
          </a:prstGeom>
        </p:spPr>
        <p:txBody>
          <a:bodyPr wrap="square" anchor="t">
            <a:normAutofit/>
          </a:bodyPr>
          <a:lstStyle/>
          <a:p>
            <a:r>
              <a:rPr lang="en-US" dirty="0"/>
              <a:t>Predict the following in your notebook </a:t>
            </a:r>
          </a:p>
        </p:txBody>
      </p:sp>
      <p:sp>
        <p:nvSpPr>
          <p:cNvPr id="3" name="Content Placeholder 2">
            <a:extLst>
              <a:ext uri="{FF2B5EF4-FFF2-40B4-BE49-F238E27FC236}">
                <a16:creationId xmlns:a16="http://schemas.microsoft.com/office/drawing/2014/main" id="{3506AEA3-81E2-44E6-98A1-58E79EB92D63}"/>
              </a:ext>
            </a:extLst>
          </p:cNvPr>
          <p:cNvSpPr>
            <a:spLocks noGrp="1"/>
          </p:cNvSpPr>
          <p:nvPr>
            <p:ph sz="quarter" idx="12"/>
          </p:nvPr>
        </p:nvSpPr>
        <p:spPr>
          <a:xfrm>
            <a:off x="0" y="2425700"/>
            <a:ext cx="5323114" cy="2505529"/>
          </a:xfrm>
          <a:prstGeom prst="rect">
            <a:avLst/>
          </a:prstGeom>
        </p:spPr>
        <p:txBody>
          <a:bodyPr wrap="square">
            <a:normAutofit/>
          </a:bodyPr>
          <a:lstStyle/>
          <a:p>
            <a:r>
              <a:rPr lang="en-US" dirty="0"/>
              <a:t>Once you have filled in the "prediction" column, check your answers in interactive mode in repl.it and write the actual result.</a:t>
            </a:r>
          </a:p>
          <a:p>
            <a:endParaRPr lang="en-US" dirty="0"/>
          </a:p>
          <a:p>
            <a:endParaRPr lang="en-US" dirty="0"/>
          </a:p>
        </p:txBody>
      </p:sp>
      <p:graphicFrame>
        <p:nvGraphicFramePr>
          <p:cNvPr id="4" name="Table 3">
            <a:extLst>
              <a:ext uri="{FF2B5EF4-FFF2-40B4-BE49-F238E27FC236}">
                <a16:creationId xmlns:a16="http://schemas.microsoft.com/office/drawing/2014/main" id="{E70708D5-594F-4599-A31B-85E4E7F9BBA1}"/>
              </a:ext>
            </a:extLst>
          </p:cNvPr>
          <p:cNvGraphicFramePr>
            <a:graphicFrameLocks noGrp="1"/>
          </p:cNvGraphicFramePr>
          <p:nvPr>
            <p:extLst>
              <p:ext uri="{D42A27DB-BD31-4B8C-83A1-F6EECF244321}">
                <p14:modId xmlns:p14="http://schemas.microsoft.com/office/powerpoint/2010/main" val="2284050416"/>
              </p:ext>
            </p:extLst>
          </p:nvPr>
        </p:nvGraphicFramePr>
        <p:xfrm>
          <a:off x="5935580" y="1610095"/>
          <a:ext cx="6112041" cy="5124512"/>
        </p:xfrm>
        <a:graphic>
          <a:graphicData uri="http://schemas.openxmlformats.org/drawingml/2006/table">
            <a:tbl>
              <a:tblPr>
                <a:tableStyleId>{8799B23B-EC83-4686-B30A-512413B5E67A}</a:tableStyleId>
              </a:tblPr>
              <a:tblGrid>
                <a:gridCol w="2502567">
                  <a:extLst>
                    <a:ext uri="{9D8B030D-6E8A-4147-A177-3AD203B41FA5}">
                      <a16:colId xmlns:a16="http://schemas.microsoft.com/office/drawing/2014/main" val="1398564519"/>
                    </a:ext>
                  </a:extLst>
                </a:gridCol>
                <a:gridCol w="2078767">
                  <a:extLst>
                    <a:ext uri="{9D8B030D-6E8A-4147-A177-3AD203B41FA5}">
                      <a16:colId xmlns:a16="http://schemas.microsoft.com/office/drawing/2014/main" val="823519232"/>
                    </a:ext>
                  </a:extLst>
                </a:gridCol>
                <a:gridCol w="1530707">
                  <a:extLst>
                    <a:ext uri="{9D8B030D-6E8A-4147-A177-3AD203B41FA5}">
                      <a16:colId xmlns:a16="http://schemas.microsoft.com/office/drawing/2014/main" val="1813722535"/>
                    </a:ext>
                  </a:extLst>
                </a:gridCol>
              </a:tblGrid>
              <a:tr h="640564">
                <a:tc>
                  <a:txBody>
                    <a:bodyPr/>
                    <a:lstStyle/>
                    <a:p>
                      <a:pPr algn="ctr"/>
                      <a:r>
                        <a:rPr lang="en-US" sz="2700" b="1" dirty="0">
                          <a:effectLst/>
                        </a:rPr>
                        <a:t>Input</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Prediction</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Results</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182732"/>
                  </a:ext>
                </a:extLst>
              </a:tr>
              <a:tr h="640564">
                <a:tc>
                  <a:txBody>
                    <a:bodyPr/>
                    <a:lstStyle/>
                    <a:p>
                      <a:pPr algn="l"/>
                      <a:r>
                        <a:rPr lang="en-US" sz="2700" dirty="0">
                          <a:effectLst/>
                        </a:rPr>
                        <a:t>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582552"/>
                  </a:ext>
                </a:extLst>
              </a:tr>
              <a:tr h="640564">
                <a:tc>
                  <a:txBody>
                    <a:bodyPr/>
                    <a:lstStyle/>
                    <a:p>
                      <a:pPr algn="l"/>
                      <a:r>
                        <a:rPr lang="en-US" sz="2700">
                          <a:effectLst/>
                        </a:rPr>
                        <a:t>str(1 + '2')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8818494"/>
                  </a:ext>
                </a:extLst>
              </a:tr>
              <a:tr h="640564">
                <a:tc>
                  <a:txBody>
                    <a:bodyPr/>
                    <a:lstStyle/>
                    <a:p>
                      <a:pPr algn="l"/>
                      <a:r>
                        <a:rPr lang="en-US" sz="2700">
                          <a:effectLst/>
                        </a:rPr>
                        <a:t>str('2')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3980119"/>
                  </a:ext>
                </a:extLst>
              </a:tr>
              <a:tr h="640564">
                <a:tc>
                  <a:txBody>
                    <a:bodyPr/>
                    <a:lstStyle/>
                    <a:p>
                      <a:pPr algn="l"/>
                      <a:r>
                        <a:rPr lang="en-US" sz="2700">
                          <a:effectLst/>
                        </a:rPr>
                        <a:t>int('abc')</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635334"/>
                  </a:ext>
                </a:extLst>
              </a:tr>
              <a:tr h="640564">
                <a:tc>
                  <a:txBody>
                    <a:bodyPr/>
                    <a:lstStyle/>
                    <a:p>
                      <a:pPr algn="l"/>
                      <a:r>
                        <a:rPr lang="en-US" sz="2700">
                          <a:effectLst/>
                        </a:rPr>
                        <a:t>int(float('1.6'))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0681633"/>
                  </a:ext>
                </a:extLst>
              </a:tr>
              <a:tr h="640564">
                <a:tc>
                  <a:txBody>
                    <a:bodyPr/>
                    <a:lstStyle/>
                    <a:p>
                      <a:pPr algn="l"/>
                      <a:r>
                        <a:rPr lang="en-US" sz="2700">
                          <a:effectLst/>
                        </a:rPr>
                        <a:t>float(int(1.6))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4388"/>
                  </a:ext>
                </a:extLst>
              </a:tr>
              <a:tr h="640564">
                <a:tc>
                  <a:txBody>
                    <a:bodyPr/>
                    <a:lstStyle/>
                    <a:p>
                      <a:pPr algn="l"/>
                      <a:r>
                        <a:rPr lang="en-US" sz="2700" dirty="0">
                          <a:effectLst/>
                        </a:rPr>
                        <a:t>str(float(1))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640478"/>
                  </a:ext>
                </a:extLst>
              </a:tr>
            </a:tbl>
          </a:graphicData>
        </a:graphic>
      </p:graphicFrame>
      <p:sp>
        <p:nvSpPr>
          <p:cNvPr id="5" name="Title 3">
            <a:extLst>
              <a:ext uri="{FF2B5EF4-FFF2-40B4-BE49-F238E27FC236}">
                <a16:creationId xmlns:a16="http://schemas.microsoft.com/office/drawing/2014/main" id="{3B3939C2-51CF-4050-81BE-7AD8FCB19CE0}"/>
              </a:ext>
            </a:extLst>
          </p:cNvPr>
          <p:cNvSpPr txBox="1">
            <a:spLocks/>
          </p:cNvSpPr>
          <p:nvPr/>
        </p:nvSpPr>
        <p:spPr>
          <a:xfrm>
            <a:off x="187211" y="1524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a:t>
            </a:r>
          </a:p>
        </p:txBody>
      </p:sp>
    </p:spTree>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 continued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1895904"/>
          </a:xfrm>
        </p:spPr>
        <p:txBody>
          <a:bodyPr/>
          <a:lstStyle/>
          <a:p>
            <a:pPr marL="514350" indent="-514350">
              <a:buFont typeface="+mj-lt"/>
              <a:buAutoNum type="arabicPeriod"/>
            </a:pPr>
            <a:r>
              <a:rPr lang="en-US" dirty="0"/>
              <a:t>Create a program which will take in an input and print out that input divided by 2</a:t>
            </a:r>
          </a:p>
          <a:p>
            <a:pPr marL="514350" indent="-514350">
              <a:buFont typeface="+mj-lt"/>
              <a:buAutoNum type="arabicPeriod"/>
            </a:pPr>
            <a:endParaRPr lang="en-US" dirty="0"/>
          </a:p>
          <a:p>
            <a:pPr marL="514350" indent="-514350">
              <a:buFont typeface="+mj-lt"/>
              <a:buAutoNum type="arabicPeriod"/>
            </a:pPr>
            <a:r>
              <a:rPr lang="en-US" dirty="0"/>
              <a:t>Alter one line of that program to return only whole numbers</a:t>
            </a:r>
          </a:p>
        </p:txBody>
      </p:sp>
    </p:spTree>
    <p:extLst>
      <p:ext uri="{BB962C8B-B14F-4D97-AF65-F5344CB8AC3E}">
        <p14:creationId xmlns:p14="http://schemas.microsoft.com/office/powerpoint/2010/main" val="20916400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C218-9BE9-4581-8DC6-08FC057AA12A}"/>
              </a:ext>
            </a:extLst>
          </p:cNvPr>
          <p:cNvSpPr>
            <a:spLocks noGrp="1"/>
          </p:cNvSpPr>
          <p:nvPr>
            <p:ph type="title"/>
          </p:nvPr>
        </p:nvSpPr>
        <p:spPr/>
        <p:txBody>
          <a:bodyPr/>
          <a:lstStyle/>
          <a:p>
            <a:r>
              <a:rPr lang="en-US" dirty="0"/>
              <a:t>How to get a random integer: </a:t>
            </a:r>
            <a:r>
              <a:rPr lang="en-US" dirty="0">
                <a:latin typeface="Consolas" panose="020B0609020204030204" pitchFamily="49" charset="0"/>
              </a:rPr>
              <a:t>randint(0, 10)</a:t>
            </a:r>
          </a:p>
        </p:txBody>
      </p:sp>
      <p:sp>
        <p:nvSpPr>
          <p:cNvPr id="3" name="Content Placeholder 2">
            <a:extLst>
              <a:ext uri="{FF2B5EF4-FFF2-40B4-BE49-F238E27FC236}">
                <a16:creationId xmlns:a16="http://schemas.microsoft.com/office/drawing/2014/main" id="{F13C83AB-B3EB-47FA-8D81-A9E0CBEF9339}"/>
              </a:ext>
            </a:extLst>
          </p:cNvPr>
          <p:cNvSpPr>
            <a:spLocks noGrp="1"/>
          </p:cNvSpPr>
          <p:nvPr>
            <p:ph sz="quarter" idx="10"/>
          </p:nvPr>
        </p:nvSpPr>
        <p:spPr>
          <a:xfrm>
            <a:off x="584200" y="1435100"/>
            <a:ext cx="11018838" cy="2203680"/>
          </a:xfrm>
        </p:spPr>
        <p:txBody>
          <a:bodyPr/>
          <a:lstStyle/>
          <a:p>
            <a:pPr marL="0" indent="0">
              <a:buNone/>
            </a:pPr>
            <a:r>
              <a:rPr lang="en-US" dirty="0"/>
              <a:t>In your notebook, Write the following chunk of code:</a:t>
            </a:r>
          </a:p>
          <a:p>
            <a:pPr marL="742950" lvl="1" indent="-514350">
              <a:buFont typeface="+mj-lt"/>
              <a:buAutoNum type="arabicPeriod"/>
            </a:pPr>
            <a:r>
              <a:rPr lang="en-US" dirty="0">
                <a:latin typeface="Consolas" panose="020B0609020204030204" pitchFamily="49" charset="0"/>
              </a:rPr>
              <a:t>x = randint(0,10)</a:t>
            </a:r>
          </a:p>
          <a:p>
            <a:pPr marL="742950" lvl="1" indent="-514350">
              <a:buFont typeface="+mj-lt"/>
              <a:buAutoNum type="arabicPeriod"/>
            </a:pPr>
            <a:r>
              <a:rPr lang="en-US" dirty="0">
                <a:latin typeface="Consolas" panose="020B0609020204030204" pitchFamily="49" charset="0"/>
              </a:rPr>
              <a:t>Print(x)</a:t>
            </a:r>
          </a:p>
          <a:p>
            <a:pPr marL="0" indent="0">
              <a:buNone/>
            </a:pPr>
            <a:endParaRPr lang="en-US" dirty="0"/>
          </a:p>
          <a:p>
            <a:pPr marL="0" indent="0">
              <a:buNone/>
            </a:pPr>
            <a:r>
              <a:rPr lang="en-US" dirty="0"/>
              <a:t>Write down what the code output from this in your notebook,</a:t>
            </a:r>
          </a:p>
        </p:txBody>
      </p:sp>
    </p:spTree>
    <p:extLst>
      <p:ext uri="{BB962C8B-B14F-4D97-AF65-F5344CB8AC3E}">
        <p14:creationId xmlns:p14="http://schemas.microsoft.com/office/powerpoint/2010/main" val="31053076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2154436"/>
          </a:xfrm>
        </p:spPr>
        <p:txBody>
          <a:bodyPr/>
          <a:lstStyle/>
          <a:p>
            <a:pPr marL="0" indent="0">
              <a:buNone/>
            </a:pPr>
            <a:r>
              <a:rPr lang="en-US" dirty="0"/>
              <a:t>Make your program have two modes: an integer mode and a float mode. Add another input to ask which mode the user wants to use. If the user is in integer mode print out integers, otherwise print out float. Feel free to research Python docs (This is a concept covered in Snap)</a:t>
            </a:r>
          </a:p>
        </p:txBody>
      </p:sp>
    </p:spTree>
    <p:extLst>
      <p:ext uri="{BB962C8B-B14F-4D97-AF65-F5344CB8AC3E}">
        <p14:creationId xmlns:p14="http://schemas.microsoft.com/office/powerpoint/2010/main" val="582497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FA82FB-BEB4-4E8E-96A1-BE39ADA8F632}"/>
</file>

<file path=customXml/itemProps2.xml><?xml version="1.0" encoding="utf-8"?>
<ds:datastoreItem xmlns:ds="http://schemas.openxmlformats.org/officeDocument/2006/customXml" ds:itemID="{06945449-0B6F-4B2D-8ACE-223F63931ED8}"/>
</file>

<file path=customXml/itemProps3.xml><?xml version="1.0" encoding="utf-8"?>
<ds:datastoreItem xmlns:ds="http://schemas.openxmlformats.org/officeDocument/2006/customXml" ds:itemID="{0AF125FD-5DDE-4805-B07F-70870D5B0CD3}"/>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Widescreen</PresentationFormat>
  <Paragraphs>63</Paragraphs>
  <Slides>9</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2.01 Data Types &amp; Casting</vt:lpstr>
      <vt:lpstr>Data Types &amp; Casting</vt:lpstr>
      <vt:lpstr>Today’s Plan </vt:lpstr>
      <vt:lpstr>Do Now</vt:lpstr>
      <vt:lpstr>Predict the following in your notebook </vt:lpstr>
      <vt:lpstr>In your Console </vt:lpstr>
      <vt:lpstr>How to get a random integer: randint(0, 10)</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2019-12-20T16:55:53Z</dcterms:created>
  <dcterms:modified xsi:type="dcterms:W3CDTF">2019-12-20T16:56:04Z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