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1"/>
    <p:sldMasterId id="2147483715" r:id="rId2"/>
  </p:sldMasterIdLst>
  <p:notesMasterIdLst>
    <p:notesMasterId r:id="rId13"/>
  </p:notesMasterIdLst>
  <p:sldIdLst>
    <p:sldId id="1661" r:id="rId3"/>
    <p:sldId id="256" r:id="rId4"/>
    <p:sldId id="258" r:id="rId5"/>
    <p:sldId id="259" r:id="rId6"/>
    <p:sldId id="1686" r:id="rId7"/>
    <p:sldId id="1690" r:id="rId8"/>
    <p:sldId id="1691" r:id="rId9"/>
    <p:sldId id="1683" r:id="rId10"/>
    <p:sldId id="1692" r:id="rId11"/>
    <p:sldId id="1678" r:id="rId12"/>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8575"/>
    <a:srgbClr val="CC0099"/>
    <a:srgbClr val="274B47"/>
    <a:srgbClr val="30E5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C596A3-CCC8-470D-82C8-86320763A0C9}" v="23" dt="2019-12-20T17:00:48.1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645" autoAdjust="0"/>
  </p:normalViewPr>
  <p:slideViewPr>
    <p:cSldViewPr snapToGrid="0">
      <p:cViewPr varScale="1">
        <p:scale>
          <a:sx n="88" d="100"/>
          <a:sy n="88" d="100"/>
        </p:scale>
        <p:origin x="14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customXml" Target="../customXml/item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commentAuthors" Target="commentAuthors.xml"/><Relationship Id="rId22"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12/20/2019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12/20/2019 11:00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1900704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1838061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2437956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1511798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34384168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12/20/2019</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12/20/2019</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cs typeface="Segoe UI"/>
              </a:rPr>
              <a:t>Lesson: 2.06 Game Loop</a:t>
            </a:r>
            <a:endParaRPr lang="en-US" dirty="0"/>
          </a:p>
        </p:txBody>
      </p:sp>
      <p:sp>
        <p:nvSpPr>
          <p:cNvPr id="5" name="Text Placeholder 4"/>
          <p:cNvSpPr>
            <a:spLocks noGrp="1"/>
          </p:cNvSpPr>
          <p:nvPr>
            <p:ph type="body" sz="quarter" idx="12"/>
          </p:nvPr>
        </p:nvSpPr>
        <p:spPr>
          <a:xfrm>
            <a:off x="584200" y="3962400"/>
            <a:ext cx="9144000" cy="1015663"/>
          </a:xfrm>
        </p:spPr>
        <p:txBody>
          <a:bodyPr vert="horz" wrap="square" lIns="0" tIns="0" rIns="0" bIns="0" rtlCol="0" anchor="t">
            <a:spAutoFit/>
          </a:bodyPr>
          <a:lstStyle/>
          <a:p>
            <a:r>
              <a:rPr lang="en-US" dirty="0">
                <a:cs typeface="Segoe UI"/>
              </a:rPr>
              <a:t>Microsoft Philanthropies TEALS Program</a:t>
            </a:r>
          </a:p>
          <a:p>
            <a:r>
              <a:rPr lang="en-US" dirty="0">
                <a:cs typeface="Segoe UI"/>
              </a:rPr>
              <a:t>Introduction to Computer Science</a:t>
            </a:r>
          </a:p>
          <a:p>
            <a:r>
              <a:rPr lang="en-US" dirty="0">
                <a:cs typeface="Segoe UI"/>
              </a:rPr>
              <a:t>Semester 2</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3"/>
          <a:stretch>
            <a:fillRect/>
          </a:stretch>
        </p:blipFill>
        <p:spPr>
          <a:xfrm>
            <a:off x="9002536" y="6372049"/>
            <a:ext cx="3105150" cy="390525"/>
          </a:xfrm>
          <a:prstGeom prst="rect">
            <a:avLst/>
          </a:prstGeom>
        </p:spPr>
      </p:pic>
    </p:spTree>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dirty="0"/>
              <a:t>Exit Ticket</a:t>
            </a:r>
          </a:p>
        </p:txBody>
      </p:sp>
      <p:sp>
        <p:nvSpPr>
          <p:cNvPr id="3" name="Content Placeholder 2">
            <a:extLst>
              <a:ext uri="{FF2B5EF4-FFF2-40B4-BE49-F238E27FC236}">
                <a16:creationId xmlns:a16="http://schemas.microsoft.com/office/drawing/2014/main" id="{56BE7EE2-188A-482F-9833-93175AB137FC}"/>
              </a:ext>
            </a:extLst>
          </p:cNvPr>
          <p:cNvSpPr>
            <a:spLocks noGrp="1"/>
          </p:cNvSpPr>
          <p:nvPr>
            <p:ph sz="quarter" idx="10"/>
          </p:nvPr>
        </p:nvSpPr>
        <p:spPr>
          <a:xfrm>
            <a:off x="584200" y="1435100"/>
            <a:ext cx="11018838" cy="430887"/>
          </a:xfrm>
        </p:spPr>
        <p:txBody>
          <a:bodyPr/>
          <a:lstStyle/>
          <a:p>
            <a:r>
              <a:rPr lang="en-US" dirty="0"/>
              <a:t>In your </a:t>
            </a:r>
            <a:r>
              <a:rPr lang="en-US"/>
              <a:t>notebook, Write </a:t>
            </a:r>
            <a:r>
              <a:rPr lang="en-US" dirty="0"/>
              <a:t>down two things you </a:t>
            </a:r>
            <a:r>
              <a:rPr lang="en-US"/>
              <a:t>learned today.</a:t>
            </a:r>
            <a:endParaRPr lang="en-US" dirty="0"/>
          </a:p>
        </p:txBody>
      </p:sp>
    </p:spTree>
    <p:extLst>
      <p:ext uri="{BB962C8B-B14F-4D97-AF65-F5344CB8AC3E}">
        <p14:creationId xmlns:p14="http://schemas.microsoft.com/office/powerpoint/2010/main" val="110622525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C87BAD-7C0C-4CCE-A8E1-1CA98374BE5F}"/>
              </a:ext>
            </a:extLst>
          </p:cNvPr>
          <p:cNvSpPr>
            <a:spLocks noGrp="1"/>
          </p:cNvSpPr>
          <p:nvPr>
            <p:ph type="title"/>
          </p:nvPr>
        </p:nvSpPr>
        <p:spPr/>
        <p:txBody>
          <a:bodyPr/>
          <a:lstStyle/>
          <a:p>
            <a:r>
              <a:rPr lang="en-US" dirty="0">
                <a:cs typeface="Segoe UI"/>
              </a:rPr>
              <a:t>Game Loop</a:t>
            </a:r>
            <a:endParaRPr lang="en-US" dirty="0"/>
          </a:p>
        </p:txBody>
      </p:sp>
      <p:sp>
        <p:nvSpPr>
          <p:cNvPr id="5" name="Text Placeholder 4">
            <a:extLst>
              <a:ext uri="{FF2B5EF4-FFF2-40B4-BE49-F238E27FC236}">
                <a16:creationId xmlns:a16="http://schemas.microsoft.com/office/drawing/2014/main" id="{CF38BE80-8D98-4541-ACA0-74922D879A6A}"/>
              </a:ext>
            </a:extLst>
          </p:cNvPr>
          <p:cNvSpPr>
            <a:spLocks noGrp="1"/>
          </p:cNvSpPr>
          <p:nvPr>
            <p:ph sz="quarter" idx="10"/>
          </p:nvPr>
        </p:nvSpPr>
        <p:spPr>
          <a:xfrm>
            <a:off x="584200" y="1435100"/>
            <a:ext cx="11018838" cy="1465016"/>
          </a:xfrm>
        </p:spPr>
        <p:txBody>
          <a:bodyPr/>
          <a:lstStyle/>
          <a:p>
            <a:pPr marL="0" indent="0">
              <a:buNone/>
            </a:pPr>
            <a:r>
              <a:rPr lang="en-US" b="1" dirty="0"/>
              <a:t>After this lesson, you will be able to...</a:t>
            </a:r>
          </a:p>
          <a:p>
            <a:pPr marL="342900" indent="-342900">
              <a:buFont typeface="Arial" panose="020B0604020202020204" pitchFamily="34" charset="0"/>
              <a:buChar char="•"/>
            </a:pPr>
            <a:r>
              <a:rPr lang="en-US" dirty="0"/>
              <a:t>Define and identify </a:t>
            </a:r>
            <a:r>
              <a:rPr lang="en-US" b="1" dirty="0"/>
              <a:t>While loop</a:t>
            </a:r>
            <a:endParaRPr lang="en-US" dirty="0"/>
          </a:p>
          <a:p>
            <a:pPr marL="342900" indent="-342900">
              <a:buFont typeface="Arial" panose="020B0604020202020204" pitchFamily="34" charset="0"/>
              <a:buChar char="•"/>
            </a:pPr>
            <a:r>
              <a:rPr lang="en-US" dirty="0"/>
              <a:t>Use a while loop to simulate game play</a:t>
            </a:r>
          </a:p>
        </p:txBody>
      </p:sp>
    </p:spTree>
    <p:extLst>
      <p:ext uri="{BB962C8B-B14F-4D97-AF65-F5344CB8AC3E}">
        <p14:creationId xmlns:p14="http://schemas.microsoft.com/office/powerpoint/2010/main" val="2043330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a:xfrm>
            <a:off x="584200" y="2305840"/>
            <a:ext cx="3468956" cy="1107996"/>
          </a:xfrm>
        </p:spPr>
        <p:txBody>
          <a:bodyPr/>
          <a:lstStyle/>
          <a:p>
            <a:r>
              <a:rPr lang="en-US" dirty="0"/>
              <a:t>Today’s Plan</a:t>
            </a:r>
            <a:br>
              <a:rPr lang="en-US" dirty="0"/>
            </a:br>
            <a:endParaRPr lang="en-US" dirty="0"/>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a:xfrm>
            <a:off x="4646104" y="2447038"/>
            <a:ext cx="6961188" cy="2757678"/>
          </a:xfrm>
        </p:spPr>
        <p:txBody>
          <a:bodyPr/>
          <a:lstStyle/>
          <a:p>
            <a:r>
              <a:rPr lang="en-US" dirty="0"/>
              <a:t>Do Now</a:t>
            </a:r>
          </a:p>
          <a:p>
            <a:r>
              <a:rPr lang="en-US" dirty="0"/>
              <a:t>Lesson</a:t>
            </a:r>
          </a:p>
          <a:p>
            <a:r>
              <a:rPr lang="en-US" dirty="0"/>
              <a:t>Lab</a:t>
            </a:r>
          </a:p>
          <a:p>
            <a:r>
              <a:rPr lang="en-US" dirty="0"/>
              <a:t>Debrief </a:t>
            </a:r>
          </a:p>
          <a:p>
            <a:endParaRPr lang="en-US" dirty="0"/>
          </a:p>
        </p:txBody>
      </p:sp>
    </p:spTree>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187211" y="152400"/>
            <a:ext cx="11018520" cy="553998"/>
          </a:xfrm>
        </p:spPr>
        <p:txBody>
          <a:bodyPr/>
          <a:lstStyle/>
          <a:p>
            <a:r>
              <a:rPr lang="en-US" dirty="0"/>
              <a:t>Do Now 2.06 – example 1</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199" y="809462"/>
            <a:ext cx="11379201" cy="5958554"/>
          </a:xfrm>
        </p:spPr>
        <p:txBody>
          <a:bodyPr/>
          <a:lstStyle/>
          <a:p>
            <a:r>
              <a:rPr lang="en-US" sz="2400" dirty="0">
                <a:latin typeface="Consolas" panose="020B0609020204030204" pitchFamily="49" charset="0"/>
              </a:rPr>
              <a:t>Write down in your notebook</a:t>
            </a:r>
          </a:p>
          <a:p>
            <a:pPr lvl="1"/>
            <a:r>
              <a:rPr lang="en-US" sz="1600" dirty="0">
                <a:latin typeface="Consolas" panose="020B0609020204030204" pitchFamily="49" charset="0"/>
              </a:rPr>
              <a:t>How would you print out something 10 times? What about 100? What about 1,000?</a:t>
            </a:r>
          </a:p>
          <a:p>
            <a:pPr lvl="1"/>
            <a:r>
              <a:rPr lang="en-US" sz="1600" dirty="0">
                <a:latin typeface="Consolas" panose="020B0609020204030204" pitchFamily="49" charset="0"/>
              </a:rPr>
              <a:t>Can you remember some from Snap! That might allow that?</a:t>
            </a:r>
            <a:endParaRPr lang="en-US" sz="2400" dirty="0">
              <a:latin typeface="Consolas" panose="020B0609020204030204" pitchFamily="49" charset="0"/>
            </a:endParaRPr>
          </a:p>
          <a:p>
            <a:endParaRPr lang="en-US" sz="2400" dirty="0"/>
          </a:p>
          <a:p>
            <a:r>
              <a:rPr lang="en-US" sz="2400" dirty="0"/>
              <a:t>In the console, create a schedule program. Call is </a:t>
            </a:r>
            <a:r>
              <a:rPr lang="en-US" sz="2400" dirty="0" err="1"/>
              <a:t>while_Loops</a:t>
            </a:r>
            <a:r>
              <a:rPr lang="en-US" sz="2400" dirty="0"/>
              <a:t> 2.06 </a:t>
            </a:r>
          </a:p>
          <a:p>
            <a:pPr marL="974725" indent="-342900">
              <a:spcBef>
                <a:spcPts val="0"/>
              </a:spcBef>
              <a:buClr>
                <a:srgbClr val="C57A15"/>
              </a:buClr>
              <a:buFont typeface="Consolas" panose="020B0609020204030204" pitchFamily="49" charset="0"/>
              <a:buChar char="&gt;"/>
            </a:pPr>
            <a:endPar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1089025" indent="-457200">
              <a:spcBef>
                <a:spcPts val="0"/>
              </a:spcBef>
              <a:buClr>
                <a:srgbClr val="C57A15"/>
              </a:buClr>
              <a:buFont typeface="+mj-lt"/>
              <a:buAutoNum type="arabicPeriod"/>
            </a:pP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while True</a:t>
            </a:r>
            <a:r>
              <a:rPr lang="en-US"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    print</a:t>
            </a:r>
            <a:r>
              <a:rPr lang="en-US" dirty="0">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a:t>
            </a:r>
            <a:r>
              <a:rPr lang="en-US" dirty="0">
                <a:latin typeface="Consolas" panose="020B0609020204030204" pitchFamily="49" charset="0"/>
                <a:ea typeface="Times New Roman" panose="02020603050405020304" pitchFamily="18" charset="0"/>
                <a:cs typeface="Times New Roman" panose="02020603050405020304" pitchFamily="18" charset="0"/>
              </a:rPr>
              <a:t>)</a:t>
            </a:r>
          </a:p>
          <a:p>
            <a:pPr marL="631825" indent="0">
              <a:spcBef>
                <a:spcPts val="0"/>
              </a:spcBef>
              <a:buClr>
                <a:srgbClr val="C57A15"/>
              </a:buClr>
              <a:buNone/>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pPr marL="631825" indent="0">
              <a:spcBef>
                <a:spcPts val="0"/>
              </a:spcBef>
              <a:buClr>
                <a:srgbClr val="C57A15"/>
              </a:buClr>
              <a:buNone/>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pPr marL="631825" indent="0">
              <a:spcBef>
                <a:spcPts val="0"/>
              </a:spcBef>
              <a:buClr>
                <a:srgbClr val="C57A15"/>
              </a:buClr>
              <a:buNone/>
            </a:pPr>
            <a:r>
              <a:rPr lang="en-US" sz="2400" b="1" dirty="0">
                <a:latin typeface="Consolas" panose="020B0609020204030204" pitchFamily="49" charset="0"/>
                <a:ea typeface="Calibri" panose="020F0502020204030204" pitchFamily="34" charset="0"/>
                <a:cs typeface="Times New Roman" panose="02020603050405020304" pitchFamily="18" charset="0"/>
              </a:rPr>
              <a:t>In your notebook, answer the following</a:t>
            </a:r>
          </a:p>
          <a:p>
            <a:r>
              <a:rPr lang="en-US" sz="2400" dirty="0">
                <a:latin typeface="Consolas" panose="020B0609020204030204" pitchFamily="49" charset="0"/>
              </a:rPr>
              <a:t>What happens when you run this code?</a:t>
            </a:r>
          </a:p>
          <a:p>
            <a:r>
              <a:rPr lang="en-US" sz="2400" dirty="0">
                <a:latin typeface="Consolas" panose="020B0609020204030204" pitchFamily="49" charset="0"/>
              </a:rPr>
              <a:t>Try using other Boolean expressions instead of </a:t>
            </a:r>
            <a:r>
              <a:rPr lang="en-US" sz="2400" dirty="0">
                <a:solidFill>
                  <a:srgbClr val="0000FF"/>
                </a:solidFill>
                <a:latin typeface="Consolas" panose="020B0609020204030204" pitchFamily="49" charset="0"/>
              </a:rPr>
              <a:t>True</a:t>
            </a:r>
          </a:p>
          <a:p>
            <a:r>
              <a:rPr lang="en-US" sz="2400" dirty="0">
                <a:latin typeface="Consolas" panose="020B0609020204030204" pitchFamily="49" charset="0"/>
              </a:rPr>
              <a:t>How would you print out something 10 times? 100? 1000?</a:t>
            </a:r>
          </a:p>
          <a:p>
            <a:r>
              <a:rPr lang="en-US" sz="2400" dirty="0">
                <a:latin typeface="Consolas" panose="020B0609020204030204" pitchFamily="49" charset="0"/>
              </a:rPr>
              <a:t>Hint: We did this in Snap!</a:t>
            </a:r>
          </a:p>
        </p:txBody>
      </p:sp>
    </p:spTree>
    <p:extLst>
      <p:ext uri="{BB962C8B-B14F-4D97-AF65-F5344CB8AC3E}">
        <p14:creationId xmlns:p14="http://schemas.microsoft.com/office/powerpoint/2010/main" val="34057354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187211" y="152400"/>
            <a:ext cx="11018520" cy="553998"/>
          </a:xfrm>
        </p:spPr>
        <p:txBody>
          <a:bodyPr/>
          <a:lstStyle/>
          <a:p>
            <a:r>
              <a:rPr lang="en-US" dirty="0"/>
              <a:t>Do Now 2.06 – example 2</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199" y="809462"/>
            <a:ext cx="11379201" cy="4284250"/>
          </a:xfrm>
        </p:spPr>
        <p:txBody>
          <a:bodyPr/>
          <a:lstStyle/>
          <a:p>
            <a:r>
              <a:rPr lang="en-US" sz="2400" dirty="0">
                <a:latin typeface="Consolas" panose="020B0609020204030204" pitchFamily="49" charset="0"/>
              </a:rPr>
              <a:t>Write down in your notebook ONE thing you learned yesterday class?</a:t>
            </a:r>
          </a:p>
          <a:p>
            <a:r>
              <a:rPr lang="en-US" sz="2400" dirty="0"/>
              <a:t>In the console, create a schedule program. Call is Lists 2.05 </a:t>
            </a:r>
          </a:p>
          <a:p>
            <a:pPr marL="974725" indent="-342900">
              <a:spcBef>
                <a:spcPts val="0"/>
              </a:spcBef>
              <a:buClr>
                <a:srgbClr val="C57A15"/>
              </a:buClr>
              <a:buFont typeface="Consolas" panose="020B0609020204030204" pitchFamily="49" charset="0"/>
              <a:buChar char="&gt;"/>
            </a:pPr>
            <a:endPar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1089025" indent="-457200">
              <a:spcBef>
                <a:spcPts val="0"/>
              </a:spcBef>
              <a:buClr>
                <a:srgbClr val="C57A15"/>
              </a:buClr>
              <a:buFont typeface="+mj-lt"/>
              <a:buAutoNum type="arabicPeriod"/>
            </a:pPr>
            <a:r>
              <a:rPr lang="en-US" sz="2400" dirty="0" err="1">
                <a:latin typeface="Consolas" panose="020B0609020204030204" pitchFamily="49" charset="0"/>
                <a:ea typeface="Times New Roman" panose="02020603050405020304" pitchFamily="18" charset="0"/>
                <a:cs typeface="Times New Roman" panose="02020603050405020304" pitchFamily="18" charset="0"/>
              </a:rPr>
              <a:t>loopCounter</a:t>
            </a:r>
            <a:r>
              <a:rPr lang="en-US" sz="2400" dirty="0">
                <a:latin typeface="Consolas" panose="020B0609020204030204" pitchFamily="49" charset="0"/>
                <a:ea typeface="Times New Roman" panose="02020603050405020304" pitchFamily="18" charset="0"/>
                <a:cs typeface="Times New Roman" panose="02020603050405020304" pitchFamily="18" charset="0"/>
              </a:rPr>
              <a:t> = </a:t>
            </a:r>
            <a:r>
              <a:rPr lang="en-US" sz="2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0</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while</a:t>
            </a:r>
            <a:r>
              <a:rPr lang="en-US" sz="2400" dirty="0">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latin typeface="Consolas" panose="020B0609020204030204" pitchFamily="49" charset="0"/>
                <a:ea typeface="Times New Roman" panose="02020603050405020304" pitchFamily="18" charset="0"/>
                <a:cs typeface="Times New Roman" panose="02020603050405020304" pitchFamily="18" charset="0"/>
              </a:rPr>
              <a:t>loopCounter</a:t>
            </a:r>
            <a:r>
              <a:rPr lang="en-US" sz="2400" dirty="0">
                <a:latin typeface="Consolas" panose="020B0609020204030204" pitchFamily="49" charset="0"/>
                <a:ea typeface="Times New Roman" panose="02020603050405020304" pitchFamily="18" charset="0"/>
                <a:cs typeface="Times New Roman" panose="02020603050405020304" pitchFamily="18" charset="0"/>
              </a:rPr>
              <a:t> &lt; </a:t>
            </a:r>
            <a:r>
              <a:rPr lang="en-US" sz="2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10</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     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‘Hello World’</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631825" indent="0">
              <a:spcBef>
                <a:spcPts val="0"/>
              </a:spcBef>
              <a:buClr>
                <a:srgbClr val="C57A15"/>
              </a:buClr>
              <a:buNone/>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pPr marL="631825" indent="0">
              <a:spcBef>
                <a:spcPts val="0"/>
              </a:spcBef>
              <a:buClr>
                <a:srgbClr val="C57A15"/>
              </a:buClr>
              <a:buNone/>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pPr marL="631825" indent="0">
              <a:spcBef>
                <a:spcPts val="0"/>
              </a:spcBef>
              <a:buClr>
                <a:srgbClr val="C57A15"/>
              </a:buClr>
              <a:buNone/>
            </a:pPr>
            <a:r>
              <a:rPr lang="en-US" sz="2400" b="1" dirty="0">
                <a:latin typeface="Consolas" panose="020B0609020204030204" pitchFamily="49" charset="0"/>
                <a:ea typeface="Calibri" panose="020F0502020204030204" pitchFamily="34" charset="0"/>
                <a:cs typeface="Times New Roman" panose="02020603050405020304" pitchFamily="18" charset="0"/>
              </a:rPr>
              <a:t>In your notebook, answer the following</a:t>
            </a:r>
          </a:p>
          <a:p>
            <a:r>
              <a:rPr lang="en-US" sz="2400" dirty="0">
                <a:latin typeface="Consolas" panose="020B0609020204030204" pitchFamily="49" charset="0"/>
              </a:rPr>
              <a:t>How many times will it print out?</a:t>
            </a:r>
          </a:p>
          <a:p>
            <a:r>
              <a:rPr lang="en-US" sz="2400" dirty="0">
                <a:latin typeface="Consolas" panose="020B0609020204030204" pitchFamily="49" charset="0"/>
              </a:rPr>
              <a:t>What is the output? </a:t>
            </a:r>
          </a:p>
        </p:txBody>
      </p:sp>
    </p:spTree>
    <p:extLst>
      <p:ext uri="{BB962C8B-B14F-4D97-AF65-F5344CB8AC3E}">
        <p14:creationId xmlns:p14="http://schemas.microsoft.com/office/powerpoint/2010/main" val="427665924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187211" y="152400"/>
            <a:ext cx="11018520" cy="553998"/>
          </a:xfrm>
        </p:spPr>
        <p:txBody>
          <a:bodyPr/>
          <a:lstStyle/>
          <a:p>
            <a:r>
              <a:rPr lang="en-US" dirty="0"/>
              <a:t>Do Now 2.06 – example 3</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199" y="809462"/>
            <a:ext cx="11379201" cy="4653582"/>
          </a:xfrm>
        </p:spPr>
        <p:txBody>
          <a:bodyPr/>
          <a:lstStyle/>
          <a:p>
            <a:r>
              <a:rPr lang="en-US" sz="2400" dirty="0">
                <a:latin typeface="Consolas" panose="020B0609020204030204" pitchFamily="49" charset="0"/>
              </a:rPr>
              <a:t>Write down in your notebook ONE thing you learned yesterday class?</a:t>
            </a:r>
          </a:p>
          <a:p>
            <a:r>
              <a:rPr lang="en-US" sz="2400" dirty="0"/>
              <a:t>In the console, create a schedule program. Call is Lists 2.05 </a:t>
            </a:r>
          </a:p>
          <a:p>
            <a:pPr marL="974725" indent="-342900">
              <a:spcBef>
                <a:spcPts val="0"/>
              </a:spcBef>
              <a:buClr>
                <a:srgbClr val="C57A15"/>
              </a:buClr>
              <a:buFont typeface="Consolas" panose="020B0609020204030204" pitchFamily="49" charset="0"/>
              <a:buChar char="&gt;"/>
            </a:pPr>
            <a:endPar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1089025" indent="-457200">
              <a:spcBef>
                <a:spcPts val="0"/>
              </a:spcBef>
              <a:buClr>
                <a:srgbClr val="C57A15"/>
              </a:buClr>
              <a:buFont typeface="+mj-lt"/>
              <a:buAutoNum type="arabicPeriod"/>
            </a:pPr>
            <a:r>
              <a:rPr lang="en-US" sz="2400" dirty="0" err="1">
                <a:latin typeface="Consolas" panose="020B0609020204030204" pitchFamily="49" charset="0"/>
                <a:ea typeface="Times New Roman" panose="02020603050405020304" pitchFamily="18" charset="0"/>
                <a:cs typeface="Times New Roman" panose="02020603050405020304" pitchFamily="18" charset="0"/>
              </a:rPr>
              <a:t>loopCounter</a:t>
            </a:r>
            <a:r>
              <a:rPr lang="en-US" sz="2400" dirty="0">
                <a:latin typeface="Consolas" panose="020B0609020204030204" pitchFamily="49" charset="0"/>
                <a:ea typeface="Times New Roman" panose="02020603050405020304" pitchFamily="18" charset="0"/>
                <a:cs typeface="Times New Roman" panose="02020603050405020304" pitchFamily="18" charset="0"/>
              </a:rPr>
              <a:t> = </a:t>
            </a:r>
            <a:r>
              <a:rPr lang="en-US" sz="2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0</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while</a:t>
            </a:r>
            <a:r>
              <a:rPr lang="en-US" sz="2400" dirty="0">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latin typeface="Consolas" panose="020B0609020204030204" pitchFamily="49" charset="0"/>
                <a:ea typeface="Times New Roman" panose="02020603050405020304" pitchFamily="18" charset="0"/>
                <a:cs typeface="Times New Roman" panose="02020603050405020304" pitchFamily="18" charset="0"/>
              </a:rPr>
              <a:t>loopCounter</a:t>
            </a:r>
            <a:r>
              <a:rPr lang="en-US" sz="2400" dirty="0">
                <a:latin typeface="Consolas" panose="020B0609020204030204" pitchFamily="49" charset="0"/>
                <a:ea typeface="Times New Roman" panose="02020603050405020304" pitchFamily="18" charset="0"/>
                <a:cs typeface="Times New Roman" panose="02020603050405020304" pitchFamily="18" charset="0"/>
              </a:rPr>
              <a:t> &lt; </a:t>
            </a:r>
            <a:r>
              <a:rPr lang="en-US" sz="2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10</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latin typeface="Consolas" panose="020B0609020204030204" pitchFamily="49" charset="0"/>
                <a:ea typeface="Times New Roman" panose="02020603050405020304" pitchFamily="18" charset="0"/>
                <a:cs typeface="Times New Roman" panose="02020603050405020304" pitchFamily="18" charset="0"/>
              </a:rPr>
              <a:t>loopCounter</a:t>
            </a:r>
            <a:r>
              <a:rPr lang="en-US" sz="2400" dirty="0">
                <a:latin typeface="Consolas" panose="020B0609020204030204" pitchFamily="49" charset="0"/>
                <a:ea typeface="Times New Roman" panose="02020603050405020304" pitchFamily="18" charset="0"/>
                <a:cs typeface="Times New Roman" panose="02020603050405020304" pitchFamily="18" charset="0"/>
              </a:rPr>
              <a:t> = </a:t>
            </a:r>
            <a:r>
              <a:rPr lang="en-US" sz="2400" dirty="0" err="1">
                <a:latin typeface="Consolas" panose="020B0609020204030204" pitchFamily="49" charset="0"/>
                <a:ea typeface="Times New Roman" panose="02020603050405020304" pitchFamily="18" charset="0"/>
                <a:cs typeface="Times New Roman" panose="02020603050405020304" pitchFamily="18" charset="0"/>
              </a:rPr>
              <a:t>loopCounter</a:t>
            </a:r>
            <a:r>
              <a:rPr lang="en-US" sz="2400" dirty="0">
                <a:latin typeface="Consolas" panose="020B0609020204030204" pitchFamily="49" charset="0"/>
                <a:ea typeface="Times New Roman" panose="02020603050405020304" pitchFamily="18" charset="0"/>
                <a:cs typeface="Times New Roman" panose="02020603050405020304" pitchFamily="18" charset="0"/>
              </a:rPr>
              <a:t> + 1</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     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‘Hello World’</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631825" indent="0">
              <a:spcBef>
                <a:spcPts val="0"/>
              </a:spcBef>
              <a:buClr>
                <a:srgbClr val="C57A15"/>
              </a:buClr>
              <a:buNone/>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pPr marL="631825" indent="0">
              <a:spcBef>
                <a:spcPts val="0"/>
              </a:spcBef>
              <a:buClr>
                <a:srgbClr val="C57A15"/>
              </a:buClr>
              <a:buNone/>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pPr marL="631825" indent="0">
              <a:spcBef>
                <a:spcPts val="0"/>
              </a:spcBef>
              <a:buClr>
                <a:srgbClr val="C57A15"/>
              </a:buClr>
              <a:buNone/>
            </a:pPr>
            <a:r>
              <a:rPr lang="en-US" sz="2400" b="1" dirty="0">
                <a:latin typeface="Consolas" panose="020B0609020204030204" pitchFamily="49" charset="0"/>
                <a:ea typeface="Calibri" panose="020F0502020204030204" pitchFamily="34" charset="0"/>
                <a:cs typeface="Times New Roman" panose="02020603050405020304" pitchFamily="18" charset="0"/>
              </a:rPr>
              <a:t>In your notebook, answer the following</a:t>
            </a:r>
          </a:p>
          <a:p>
            <a:r>
              <a:rPr lang="en-US" sz="2400" dirty="0">
                <a:latin typeface="Consolas" panose="020B0609020204030204" pitchFamily="49" charset="0"/>
              </a:rPr>
              <a:t>How many times will it print out?</a:t>
            </a:r>
          </a:p>
          <a:p>
            <a:r>
              <a:rPr lang="en-US" sz="2400" dirty="0">
                <a:latin typeface="Consolas" panose="020B0609020204030204" pitchFamily="49" charset="0"/>
              </a:rPr>
              <a:t>What is the output? </a:t>
            </a:r>
          </a:p>
        </p:txBody>
      </p:sp>
    </p:spTree>
    <p:extLst>
      <p:ext uri="{BB962C8B-B14F-4D97-AF65-F5344CB8AC3E}">
        <p14:creationId xmlns:p14="http://schemas.microsoft.com/office/powerpoint/2010/main" val="282948665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187211" y="152400"/>
            <a:ext cx="11018520" cy="553998"/>
          </a:xfrm>
        </p:spPr>
        <p:txBody>
          <a:bodyPr/>
          <a:lstStyle/>
          <a:p>
            <a:r>
              <a:rPr lang="en-US" dirty="0"/>
              <a:t>Do Now 2.06 – example 4</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199" y="809462"/>
            <a:ext cx="11379201" cy="5022914"/>
          </a:xfrm>
        </p:spPr>
        <p:txBody>
          <a:bodyPr/>
          <a:lstStyle/>
          <a:p>
            <a:r>
              <a:rPr lang="en-US" sz="2400" dirty="0">
                <a:latin typeface="Consolas" panose="020B0609020204030204" pitchFamily="49" charset="0"/>
              </a:rPr>
              <a:t>Write down in your notebook ONE thing you learned yesterday class?</a:t>
            </a:r>
          </a:p>
          <a:p>
            <a:r>
              <a:rPr lang="en-US" sz="2400" dirty="0"/>
              <a:t>In the console, create a schedule program. Call is Lists 2.05 </a:t>
            </a:r>
          </a:p>
          <a:p>
            <a:pPr marL="974725" indent="-342900">
              <a:spcBef>
                <a:spcPts val="0"/>
              </a:spcBef>
              <a:buClr>
                <a:srgbClr val="C57A15"/>
              </a:buClr>
              <a:buFont typeface="Consolas" panose="020B0609020204030204" pitchFamily="49" charset="0"/>
              <a:buChar char="&gt;"/>
            </a:pPr>
            <a:endPar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1089025" indent="-457200">
              <a:spcBef>
                <a:spcPts val="0"/>
              </a:spcBef>
              <a:buClr>
                <a:srgbClr val="C57A15"/>
              </a:buClr>
              <a:buFont typeface="+mj-lt"/>
              <a:buAutoNum type="arabicPeriod"/>
            </a:pPr>
            <a:r>
              <a:rPr lang="en-US" sz="2400" dirty="0">
                <a:latin typeface="Consolas" panose="020B0609020204030204" pitchFamily="49" charset="0"/>
                <a:ea typeface="Times New Roman" panose="02020603050405020304" pitchFamily="18" charset="0"/>
                <a:cs typeface="Times New Roman" panose="02020603050405020304" pitchFamily="18" charset="0"/>
              </a:rPr>
              <a:t>play = </a:t>
            </a:r>
            <a:r>
              <a:rPr lang="en-US" sz="24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input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‘Would you like to quit? y or n ’</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endParaRP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while</a:t>
            </a:r>
            <a:r>
              <a:rPr lang="en-US" sz="2400" dirty="0">
                <a:latin typeface="Consolas" panose="020B0609020204030204" pitchFamily="49" charset="0"/>
                <a:ea typeface="Times New Roman" panose="02020603050405020304" pitchFamily="18" charset="0"/>
                <a:cs typeface="Times New Roman" panose="02020603050405020304" pitchFamily="18" charset="0"/>
              </a:rPr>
              <a:t> play != </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‘y’</a:t>
            </a:r>
            <a:r>
              <a:rPr lang="en-US" sz="2400" dirty="0">
                <a:latin typeface="Consolas" panose="020B0609020204030204" pitchFamily="49" charset="0"/>
                <a:ea typeface="Times New Roman" panose="02020603050405020304" pitchFamily="18" charset="0"/>
                <a:cs typeface="Times New Roman" panose="02020603050405020304" pitchFamily="18" charset="0"/>
              </a:rPr>
              <a:t>:  </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     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‘Hello World’</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latin typeface="Consolas" panose="020B0609020204030204" pitchFamily="49" charset="0"/>
                <a:ea typeface="Times New Roman" panose="02020603050405020304" pitchFamily="18" charset="0"/>
                <a:cs typeface="Times New Roman" panose="02020603050405020304" pitchFamily="18" charset="0"/>
              </a:rPr>
              <a:t>     play = </a:t>
            </a:r>
            <a:r>
              <a:rPr lang="en-US" sz="24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input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‘Would you like to quit? y or n ’</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endParaRPr>
          </a:p>
          <a:p>
            <a:pPr marL="1089025" indent="-457200">
              <a:spcBef>
                <a:spcPts val="0"/>
              </a:spcBef>
              <a:buClr>
                <a:srgbClr val="C57A15"/>
              </a:buClr>
              <a:buFont typeface="+mj-lt"/>
              <a:buAutoNum type="arabicPeriod"/>
            </a:pP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631825" indent="0">
              <a:spcBef>
                <a:spcPts val="0"/>
              </a:spcBef>
              <a:buClr>
                <a:srgbClr val="C57A15"/>
              </a:buClr>
              <a:buNone/>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pPr marL="631825" indent="0">
              <a:spcBef>
                <a:spcPts val="0"/>
              </a:spcBef>
              <a:buClr>
                <a:srgbClr val="C57A15"/>
              </a:buClr>
              <a:buNone/>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pPr marL="631825" indent="0">
              <a:spcBef>
                <a:spcPts val="0"/>
              </a:spcBef>
              <a:buClr>
                <a:srgbClr val="C57A15"/>
              </a:buClr>
              <a:buNone/>
            </a:pPr>
            <a:r>
              <a:rPr lang="en-US" sz="2400" b="1" dirty="0">
                <a:latin typeface="Consolas" panose="020B0609020204030204" pitchFamily="49" charset="0"/>
                <a:ea typeface="Calibri" panose="020F0502020204030204" pitchFamily="34" charset="0"/>
                <a:cs typeface="Times New Roman" panose="02020603050405020304" pitchFamily="18" charset="0"/>
              </a:rPr>
              <a:t>In your notebook, answer the following</a:t>
            </a:r>
          </a:p>
          <a:p>
            <a:r>
              <a:rPr lang="en-US" sz="2400" dirty="0">
                <a:latin typeface="Consolas" panose="020B0609020204030204" pitchFamily="49" charset="0"/>
              </a:rPr>
              <a:t>How many times will it print out?</a:t>
            </a:r>
          </a:p>
          <a:p>
            <a:r>
              <a:rPr lang="en-US" sz="2400" dirty="0">
                <a:latin typeface="Consolas" panose="020B0609020204030204" pitchFamily="49" charset="0"/>
              </a:rPr>
              <a:t>What is the output? </a:t>
            </a:r>
          </a:p>
        </p:txBody>
      </p:sp>
    </p:spTree>
    <p:extLst>
      <p:ext uri="{BB962C8B-B14F-4D97-AF65-F5344CB8AC3E}">
        <p14:creationId xmlns:p14="http://schemas.microsoft.com/office/powerpoint/2010/main" val="130295227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187211" y="152400"/>
            <a:ext cx="11018520" cy="553998"/>
          </a:xfrm>
        </p:spPr>
        <p:txBody>
          <a:bodyPr/>
          <a:lstStyle/>
          <a:p>
            <a:r>
              <a:rPr lang="en-US" dirty="0"/>
              <a:t>Lab – Creating Tic-Tac-Toe using a single list</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187210" y="796290"/>
            <a:ext cx="11928589" cy="5539978"/>
          </a:xfrm>
        </p:spPr>
        <p:txBody>
          <a:bodyPr/>
          <a:lstStyle/>
          <a:p>
            <a:r>
              <a:rPr lang="en-US" sz="2400" dirty="0"/>
              <a:t>Create this game again using lists and indexes. Updated rules are below</a:t>
            </a:r>
            <a:endParaRPr lang="en-US" dirty="0">
              <a:latin typeface="Consolas" panose="020B0609020204030204" pitchFamily="49" charset="0"/>
            </a:endParaRPr>
          </a:p>
          <a:p>
            <a:pPr marL="974725" indent="-342900">
              <a:spcBef>
                <a:spcPts val="0"/>
              </a:spcBef>
              <a:buClr>
                <a:schemeClr val="accent4"/>
              </a:buClr>
            </a:pPr>
            <a:r>
              <a:rPr lang="en-US" sz="2400" dirty="0">
                <a:latin typeface="Consolas" panose="020B0609020204030204" pitchFamily="49" charset="0"/>
                <a:ea typeface="Calibri" panose="020F0502020204030204" pitchFamily="34" charset="0"/>
                <a:cs typeface="Times New Roman" panose="02020603050405020304" pitchFamily="18" charset="0"/>
              </a:rPr>
              <a:t>Allow users to keep playing (max 9 times)</a:t>
            </a:r>
          </a:p>
          <a:p>
            <a:pPr marL="974725" indent="-342900">
              <a:spcBef>
                <a:spcPts val="0"/>
              </a:spcBef>
              <a:buClr>
                <a:schemeClr val="accent4"/>
              </a:buClr>
            </a:pP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974725" indent="-342900">
              <a:spcBef>
                <a:spcPts val="0"/>
              </a:spcBef>
              <a:buClr>
                <a:schemeClr val="accent4"/>
              </a:buClr>
            </a:pP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974725" indent="-342900">
              <a:spcBef>
                <a:spcPts val="0"/>
              </a:spcBef>
              <a:buClr>
                <a:schemeClr val="accent4"/>
              </a:buClr>
            </a:pP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974725" indent="-342900">
              <a:spcBef>
                <a:spcPts val="0"/>
              </a:spcBef>
              <a:buClr>
                <a:schemeClr val="accent4"/>
              </a:buClr>
            </a:pP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631825" indent="0">
              <a:spcBef>
                <a:spcPts val="0"/>
              </a:spcBef>
              <a:buClr>
                <a:schemeClr val="accent4"/>
              </a:buClr>
              <a:buNone/>
            </a:pP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631825" indent="0">
              <a:spcBef>
                <a:spcPts val="0"/>
              </a:spcBef>
              <a:buClr>
                <a:schemeClr val="accent4"/>
              </a:buClr>
              <a:buNone/>
            </a:pP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974725" indent="-342900">
              <a:spcBef>
                <a:spcPts val="0"/>
              </a:spcBef>
              <a:buClr>
                <a:schemeClr val="accent4"/>
              </a:buClr>
            </a:pPr>
            <a:r>
              <a:rPr lang="en-US" sz="2400" dirty="0">
                <a:latin typeface="Consolas" panose="020B0609020204030204" pitchFamily="49" charset="0"/>
                <a:ea typeface="Calibri" panose="020F0502020204030204" pitchFamily="34" charset="0"/>
                <a:cs typeface="Times New Roman" panose="02020603050405020304" pitchFamily="18" charset="0"/>
              </a:rPr>
              <a:t>Use variables to decide whose turn it is, and greet them as X’s or O’s</a:t>
            </a:r>
          </a:p>
          <a:p>
            <a:pPr marL="974725" indent="-342900">
              <a:spcBef>
                <a:spcPts val="0"/>
              </a:spcBef>
              <a:buClr>
                <a:schemeClr val="accent4"/>
              </a:buClr>
            </a:pPr>
            <a:r>
              <a:rPr lang="en-US" sz="2400" dirty="0">
                <a:latin typeface="Consolas" panose="020B0609020204030204" pitchFamily="49" charset="0"/>
                <a:ea typeface="Calibri" panose="020F0502020204030204" pitchFamily="34" charset="0"/>
                <a:cs typeface="Times New Roman" panose="02020603050405020304" pitchFamily="18" charset="0"/>
              </a:rPr>
              <a:t>User picks a location on the board according to the number</a:t>
            </a:r>
          </a:p>
          <a:p>
            <a:pPr marL="974725" indent="-342900">
              <a:spcBef>
                <a:spcPts val="0"/>
              </a:spcBef>
              <a:buClr>
                <a:schemeClr val="accent4"/>
              </a:buClr>
            </a:pPr>
            <a:r>
              <a:rPr lang="en-US" sz="2400" dirty="0">
                <a:latin typeface="Consolas" panose="020B0609020204030204" pitchFamily="49" charset="0"/>
                <a:ea typeface="Calibri" panose="020F0502020204030204" pitchFamily="34" charset="0"/>
                <a:cs typeface="Times New Roman" panose="02020603050405020304" pitchFamily="18" charset="0"/>
              </a:rPr>
              <a:t>Depending on the position user gave, update the corresponding position of the board to reflect that.</a:t>
            </a:r>
          </a:p>
          <a:p>
            <a:pPr marL="974725" indent="-342900">
              <a:spcBef>
                <a:spcPts val="0"/>
              </a:spcBef>
              <a:buClr>
                <a:schemeClr val="accent4"/>
              </a:buClr>
            </a:pPr>
            <a:r>
              <a:rPr lang="en-US" sz="2400" dirty="0">
                <a:latin typeface="Consolas" panose="020B0609020204030204" pitchFamily="49" charset="0"/>
                <a:ea typeface="Calibri" panose="020F0502020204030204" pitchFamily="34" charset="0"/>
                <a:cs typeface="Times New Roman" panose="02020603050405020304" pitchFamily="18" charset="0"/>
              </a:rPr>
              <a:t>Print the updated board out</a:t>
            </a:r>
          </a:p>
          <a:p>
            <a:pPr marL="974725" indent="-342900">
              <a:spcBef>
                <a:spcPts val="0"/>
              </a:spcBef>
              <a:buClr>
                <a:schemeClr val="accent4"/>
              </a:buClr>
            </a:pPr>
            <a:r>
              <a:rPr lang="en-US" sz="2400" dirty="0">
                <a:latin typeface="Consolas" panose="020B0609020204030204" pitchFamily="49" charset="0"/>
                <a:ea typeface="Calibri" panose="020F0502020204030204" pitchFamily="34" charset="0"/>
                <a:cs typeface="Times New Roman" panose="02020603050405020304" pitchFamily="18" charset="0"/>
              </a:rPr>
              <a:t>You will not need to determine the winner at this point</a:t>
            </a:r>
          </a:p>
        </p:txBody>
      </p:sp>
      <p:sp>
        <p:nvSpPr>
          <p:cNvPr id="9" name="TextBox 8">
            <a:extLst>
              <a:ext uri="{FF2B5EF4-FFF2-40B4-BE49-F238E27FC236}">
                <a16:creationId xmlns:a16="http://schemas.microsoft.com/office/drawing/2014/main" id="{EC4E95DB-A5A2-4C44-B435-3DCF12275648}"/>
              </a:ext>
            </a:extLst>
          </p:cNvPr>
          <p:cNvSpPr txBox="1"/>
          <p:nvPr/>
        </p:nvSpPr>
        <p:spPr>
          <a:xfrm flipH="1">
            <a:off x="3457289" y="1890117"/>
            <a:ext cx="1665514" cy="1538883"/>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  1  |  2  |  3  </a:t>
            </a:r>
          </a:p>
          <a:p>
            <a:pPr algn="l"/>
            <a:r>
              <a:rPr lang="en-US" sz="2000" dirty="0">
                <a:gradFill>
                  <a:gsLst>
                    <a:gs pos="2917">
                      <a:schemeClr val="tx1"/>
                    </a:gs>
                    <a:gs pos="30000">
                      <a:schemeClr val="tx1"/>
                    </a:gs>
                  </a:gsLst>
                  <a:lin ang="5400000" scaled="0"/>
                </a:gradFill>
              </a:rPr>
              <a:t>--------------</a:t>
            </a:r>
          </a:p>
          <a:p>
            <a:pPr algn="l"/>
            <a:r>
              <a:rPr lang="en-US" sz="2000" dirty="0">
                <a:gradFill>
                  <a:gsLst>
                    <a:gs pos="2917">
                      <a:schemeClr val="tx1"/>
                    </a:gs>
                    <a:gs pos="30000">
                      <a:schemeClr val="tx1"/>
                    </a:gs>
                  </a:gsLst>
                  <a:lin ang="5400000" scaled="0"/>
                </a:gradFill>
              </a:rPr>
              <a:t>  4  |  5  |  6  </a:t>
            </a:r>
          </a:p>
          <a:p>
            <a:pPr algn="l"/>
            <a:r>
              <a:rPr lang="en-US" sz="2000" dirty="0">
                <a:gradFill>
                  <a:gsLst>
                    <a:gs pos="2917">
                      <a:schemeClr val="tx1"/>
                    </a:gs>
                    <a:gs pos="30000">
                      <a:schemeClr val="tx1"/>
                    </a:gs>
                  </a:gsLst>
                  <a:lin ang="5400000" scaled="0"/>
                </a:gradFill>
              </a:rPr>
              <a:t>---------------</a:t>
            </a:r>
          </a:p>
          <a:p>
            <a:pPr algn="l"/>
            <a:r>
              <a:rPr lang="en-US" sz="2000" dirty="0">
                <a:gradFill>
                  <a:gsLst>
                    <a:gs pos="2917">
                      <a:schemeClr val="tx1"/>
                    </a:gs>
                    <a:gs pos="30000">
                      <a:schemeClr val="tx1"/>
                    </a:gs>
                  </a:gsLst>
                  <a:lin ang="5400000" scaled="0"/>
                </a:gradFill>
              </a:rPr>
              <a:t>  7  |  8  |  9</a:t>
            </a:r>
          </a:p>
        </p:txBody>
      </p:sp>
    </p:spTree>
    <p:extLst>
      <p:ext uri="{BB962C8B-B14F-4D97-AF65-F5344CB8AC3E}">
        <p14:creationId xmlns:p14="http://schemas.microsoft.com/office/powerpoint/2010/main" val="207145629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187211" y="152400"/>
            <a:ext cx="11018520" cy="553998"/>
          </a:xfrm>
        </p:spPr>
        <p:txBody>
          <a:bodyPr/>
          <a:lstStyle/>
          <a:p>
            <a:r>
              <a:rPr lang="en-US" dirty="0"/>
              <a:t>Bonus </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187210" y="796290"/>
            <a:ext cx="11928589" cy="738664"/>
          </a:xfrm>
        </p:spPr>
        <p:txBody>
          <a:bodyPr/>
          <a:lstStyle/>
          <a:p>
            <a:r>
              <a:rPr lang="en-US" sz="2400" dirty="0"/>
              <a:t>Create a variable-size board. So instead of a classic 3 X 3 board, create a way for the user to specify the size of the board they want to play with</a:t>
            </a:r>
            <a:endParaRPr lang="en-US" sz="2400" dirty="0">
              <a:latin typeface="Consolas" panose="020B0609020204030204" pitchFamily="49"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EC4E95DB-A5A2-4C44-B435-3DCF12275648}"/>
              </a:ext>
            </a:extLst>
          </p:cNvPr>
          <p:cNvSpPr txBox="1"/>
          <p:nvPr/>
        </p:nvSpPr>
        <p:spPr>
          <a:xfrm flipH="1">
            <a:off x="3457289" y="1890117"/>
            <a:ext cx="1665514" cy="1538883"/>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  1  |  2  |  3  </a:t>
            </a:r>
          </a:p>
          <a:p>
            <a:pPr algn="l"/>
            <a:r>
              <a:rPr lang="en-US" sz="2000" dirty="0">
                <a:gradFill>
                  <a:gsLst>
                    <a:gs pos="2917">
                      <a:schemeClr val="tx1"/>
                    </a:gs>
                    <a:gs pos="30000">
                      <a:schemeClr val="tx1"/>
                    </a:gs>
                  </a:gsLst>
                  <a:lin ang="5400000" scaled="0"/>
                </a:gradFill>
              </a:rPr>
              <a:t>--------------</a:t>
            </a:r>
          </a:p>
          <a:p>
            <a:pPr algn="l"/>
            <a:r>
              <a:rPr lang="en-US" sz="2000" dirty="0">
                <a:gradFill>
                  <a:gsLst>
                    <a:gs pos="2917">
                      <a:schemeClr val="tx1"/>
                    </a:gs>
                    <a:gs pos="30000">
                      <a:schemeClr val="tx1"/>
                    </a:gs>
                  </a:gsLst>
                  <a:lin ang="5400000" scaled="0"/>
                </a:gradFill>
              </a:rPr>
              <a:t>  4  |  5  |  6  </a:t>
            </a:r>
          </a:p>
          <a:p>
            <a:pPr algn="l"/>
            <a:r>
              <a:rPr lang="en-US" sz="2000" dirty="0">
                <a:gradFill>
                  <a:gsLst>
                    <a:gs pos="2917">
                      <a:schemeClr val="tx1"/>
                    </a:gs>
                    <a:gs pos="30000">
                      <a:schemeClr val="tx1"/>
                    </a:gs>
                  </a:gsLst>
                  <a:lin ang="5400000" scaled="0"/>
                </a:gradFill>
              </a:rPr>
              <a:t>---------------</a:t>
            </a:r>
          </a:p>
          <a:p>
            <a:pPr algn="l"/>
            <a:r>
              <a:rPr lang="en-US" sz="2000" dirty="0">
                <a:gradFill>
                  <a:gsLst>
                    <a:gs pos="2917">
                      <a:schemeClr val="tx1"/>
                    </a:gs>
                    <a:gs pos="30000">
                      <a:schemeClr val="tx1"/>
                    </a:gs>
                  </a:gsLst>
                  <a:lin ang="5400000" scaled="0"/>
                </a:gradFill>
              </a:rPr>
              <a:t>  7  |  8  |  9</a:t>
            </a:r>
          </a:p>
        </p:txBody>
      </p:sp>
    </p:spTree>
    <p:extLst>
      <p:ext uri="{BB962C8B-B14F-4D97-AF65-F5344CB8AC3E}">
        <p14:creationId xmlns:p14="http://schemas.microsoft.com/office/powerpoint/2010/main" val="2816238389"/>
      </p:ext>
    </p:extLst>
  </p:cSld>
  <p:clrMapOvr>
    <a:masterClrMapping/>
  </p:clrMapOvr>
  <p:transition>
    <p:fade/>
  </p:transition>
</p:sld>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23BAF4A-4B67-4392-BC59-1376A2FB2EE5}"/>
</file>

<file path=customXml/itemProps2.xml><?xml version="1.0" encoding="utf-8"?>
<ds:datastoreItem xmlns:ds="http://schemas.openxmlformats.org/officeDocument/2006/customXml" ds:itemID="{C2EF34BD-A3AE-4681-BB7E-1CC9ECA66445}"/>
</file>

<file path=customXml/itemProps3.xml><?xml version="1.0" encoding="utf-8"?>
<ds:datastoreItem xmlns:ds="http://schemas.openxmlformats.org/officeDocument/2006/customXml" ds:itemID="{0AC5C5B1-5E28-4641-AE88-EEA6C384FAC6}"/>
</file>

<file path=docProps/app.xml><?xml version="1.0" encoding="utf-8"?>
<Properties xmlns="http://schemas.openxmlformats.org/officeDocument/2006/extended-properties" xmlns:vt="http://schemas.openxmlformats.org/officeDocument/2006/docPropsVTypes">
  <TotalTime>0</TotalTime>
  <Words>598</Words>
  <Application>Microsoft Office PowerPoint</Application>
  <PresentationFormat>Widescreen</PresentationFormat>
  <Paragraphs>105</Paragraphs>
  <Slides>10</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Arial</vt:lpstr>
      <vt:lpstr>Calibri</vt:lpstr>
      <vt:lpstr>Consolas</vt:lpstr>
      <vt:lpstr>Segoe UI</vt:lpstr>
      <vt:lpstr>Segoe UI Semibold</vt:lpstr>
      <vt:lpstr>Wingdings</vt:lpstr>
      <vt:lpstr>Microsoft Philanthropies TEALS</vt:lpstr>
      <vt:lpstr>Black Template</vt:lpstr>
      <vt:lpstr>Lesson: 2.06 Game Loop</vt:lpstr>
      <vt:lpstr>Game Loop</vt:lpstr>
      <vt:lpstr>Today’s Plan </vt:lpstr>
      <vt:lpstr>Do Now 2.06 – example 1</vt:lpstr>
      <vt:lpstr>Do Now 2.06 – example 2</vt:lpstr>
      <vt:lpstr>Do Now 2.06 – example 3</vt:lpstr>
      <vt:lpstr>Do Now 2.06 – example 4</vt:lpstr>
      <vt:lpstr>Lab – Creating Tic-Tac-Toe using a single list</vt:lpstr>
      <vt:lpstr>Bonus </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2019-12-20T17:00:48Z</dcterms:created>
  <dcterms:modified xsi:type="dcterms:W3CDTF">2019-12-20T17:00:53Z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ies>
</file>