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0"/>
  </p:notesMasterIdLst>
  <p:sldIdLst>
    <p:sldId id="1661" r:id="rId6"/>
    <p:sldId id="256" r:id="rId7"/>
    <p:sldId id="258" r:id="rId8"/>
    <p:sldId id="259" r:id="rId9"/>
    <p:sldId id="1679" r:id="rId10"/>
    <p:sldId id="1680" r:id="rId11"/>
    <p:sldId id="1703" r:id="rId12"/>
    <p:sldId id="272" r:id="rId13"/>
    <p:sldId id="273" r:id="rId14"/>
    <p:sldId id="1670" r:id="rId15"/>
    <p:sldId id="1673" r:id="rId16"/>
    <p:sldId id="1671" r:id="rId17"/>
    <p:sldId id="1677" r:id="rId18"/>
    <p:sldId id="1678" r:id="rId19"/>
  </p:sldIdLst>
  <p:sldSz cx="12192000" cy="6858000"/>
  <p:notesSz cx="6858000" cy="9144000"/>
  <p:custDataLst>
    <p:tags r:id="rId21"/>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008575"/>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17647-9F55-4796-A72C-8842B64E26DF}" v="16" dt="2020-01-15T21:04:19.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66" d="100"/>
          <a:sy n="66" d="100"/>
        </p:scale>
        <p:origin x="130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2/26/2021 4:37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9771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input automatically takes input as a string, so it will print the number three times</a:t>
            </a:r>
          </a:p>
          <a:p>
            <a:r>
              <a:rPr lang="en-US" dirty="0"/>
              <a:t>Ask the students about type, and what would print(type(‘a’)) </a:t>
            </a:r>
            <a:r>
              <a:rPr lang="en-US"/>
              <a:t>give them</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4434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296157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518779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2/26/2021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2/26/2021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a:cs typeface="Segoe UI"/>
              </a:rPr>
              <a:t>Lesson 2.01: Data Types &amp; Casting</a:t>
            </a:r>
            <a:endParaRPr lang="en-US"/>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1350264" y="881247"/>
            <a:ext cx="11018520" cy="553998"/>
          </a:xfrm>
          <a:prstGeom prst="rect">
            <a:avLst/>
          </a:prstGeom>
        </p:spPr>
        <p:txBody>
          <a:bodyPr wrap="square" anchor="t">
            <a:normAutofit/>
          </a:bodyPr>
          <a:lstStyle/>
          <a:p>
            <a:r>
              <a:rPr lang="en-US" dirty="0"/>
              <a:t>Predict the following in your notebook </a:t>
            </a:r>
          </a:p>
        </p:txBody>
      </p:sp>
      <p:sp>
        <p:nvSpPr>
          <p:cNvPr id="3" name="Content Placeholder 2">
            <a:extLst>
              <a:ext uri="{FF2B5EF4-FFF2-40B4-BE49-F238E27FC236}">
                <a16:creationId xmlns:a16="http://schemas.microsoft.com/office/drawing/2014/main" id="{3506AEA3-81E2-44E6-98A1-58E79EB92D63}"/>
              </a:ext>
            </a:extLst>
          </p:cNvPr>
          <p:cNvSpPr>
            <a:spLocks noGrp="1"/>
          </p:cNvSpPr>
          <p:nvPr>
            <p:ph sz="quarter" idx="12"/>
          </p:nvPr>
        </p:nvSpPr>
        <p:spPr>
          <a:xfrm>
            <a:off x="0" y="2425700"/>
            <a:ext cx="5323114" cy="2505529"/>
          </a:xfrm>
          <a:prstGeom prst="rect">
            <a:avLst/>
          </a:prstGeom>
        </p:spPr>
        <p:txBody>
          <a:bodyPr wrap="square">
            <a:normAutofit/>
          </a:bodyPr>
          <a:lstStyle/>
          <a:p>
            <a:r>
              <a:rPr lang="en-US" dirty="0"/>
              <a:t>Once you have filled in the "prediction" column, check your answers in interactive mode in Python, and write the actual result.</a:t>
            </a:r>
          </a:p>
          <a:p>
            <a:endParaRPr lang="en-US" dirty="0"/>
          </a:p>
          <a:p>
            <a:endParaRPr lang="en-US" dirty="0"/>
          </a:p>
        </p:txBody>
      </p:sp>
      <p:graphicFrame>
        <p:nvGraphicFramePr>
          <p:cNvPr id="4" name="Table 3">
            <a:extLst>
              <a:ext uri="{FF2B5EF4-FFF2-40B4-BE49-F238E27FC236}">
                <a16:creationId xmlns:a16="http://schemas.microsoft.com/office/drawing/2014/main" id="{E70708D5-594F-4599-A31B-85E4E7F9BBA1}"/>
              </a:ext>
            </a:extLst>
          </p:cNvPr>
          <p:cNvGraphicFramePr>
            <a:graphicFrameLocks noGrp="1"/>
          </p:cNvGraphicFramePr>
          <p:nvPr>
            <p:extLst>
              <p:ext uri="{D42A27DB-BD31-4B8C-83A1-F6EECF244321}">
                <p14:modId xmlns:p14="http://schemas.microsoft.com/office/powerpoint/2010/main" val="2284050416"/>
              </p:ext>
            </p:extLst>
          </p:nvPr>
        </p:nvGraphicFramePr>
        <p:xfrm>
          <a:off x="5935580" y="1610095"/>
          <a:ext cx="6112041" cy="5124512"/>
        </p:xfrm>
        <a:graphic>
          <a:graphicData uri="http://schemas.openxmlformats.org/drawingml/2006/table">
            <a:tbl>
              <a:tblPr>
                <a:tableStyleId>{8799B23B-EC83-4686-B30A-512413B5E67A}</a:tableStyleId>
              </a:tblPr>
              <a:tblGrid>
                <a:gridCol w="2502567">
                  <a:extLst>
                    <a:ext uri="{9D8B030D-6E8A-4147-A177-3AD203B41FA5}">
                      <a16:colId xmlns:a16="http://schemas.microsoft.com/office/drawing/2014/main" val="1398564519"/>
                    </a:ext>
                  </a:extLst>
                </a:gridCol>
                <a:gridCol w="2078767">
                  <a:extLst>
                    <a:ext uri="{9D8B030D-6E8A-4147-A177-3AD203B41FA5}">
                      <a16:colId xmlns:a16="http://schemas.microsoft.com/office/drawing/2014/main" val="823519232"/>
                    </a:ext>
                  </a:extLst>
                </a:gridCol>
                <a:gridCol w="1530707">
                  <a:extLst>
                    <a:ext uri="{9D8B030D-6E8A-4147-A177-3AD203B41FA5}">
                      <a16:colId xmlns:a16="http://schemas.microsoft.com/office/drawing/2014/main" val="1813722535"/>
                    </a:ext>
                  </a:extLst>
                </a:gridCol>
              </a:tblGrid>
              <a:tr h="640564">
                <a:tc>
                  <a:txBody>
                    <a:bodyPr/>
                    <a:lstStyle/>
                    <a:p>
                      <a:pPr algn="ctr"/>
                      <a:r>
                        <a:rPr lang="en-US" sz="2700" b="1" dirty="0">
                          <a:effectLst/>
                        </a:rPr>
                        <a:t>Input</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Prediction</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Results</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8182732"/>
                  </a:ext>
                </a:extLst>
              </a:tr>
              <a:tr h="640564">
                <a:tc>
                  <a:txBody>
                    <a:bodyPr/>
                    <a:lstStyle/>
                    <a:p>
                      <a:pPr algn="l"/>
                      <a:r>
                        <a:rPr lang="en-US" sz="2700" dirty="0">
                          <a:effectLst/>
                        </a:rPr>
                        <a:t>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0582552"/>
                  </a:ext>
                </a:extLst>
              </a:tr>
              <a:tr h="640564">
                <a:tc>
                  <a:txBody>
                    <a:bodyPr/>
                    <a:lstStyle/>
                    <a:p>
                      <a:pPr algn="l"/>
                      <a:r>
                        <a:rPr lang="en-US" sz="2700">
                          <a:effectLst/>
                        </a:rPr>
                        <a:t>str(1 + '2')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8818494"/>
                  </a:ext>
                </a:extLst>
              </a:tr>
              <a:tr h="640564">
                <a:tc>
                  <a:txBody>
                    <a:bodyPr/>
                    <a:lstStyle/>
                    <a:p>
                      <a:pPr algn="l"/>
                      <a:r>
                        <a:rPr lang="en-US" sz="2700">
                          <a:effectLst/>
                        </a:rPr>
                        <a:t>str('2')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3980119"/>
                  </a:ext>
                </a:extLst>
              </a:tr>
              <a:tr h="640564">
                <a:tc>
                  <a:txBody>
                    <a:bodyPr/>
                    <a:lstStyle/>
                    <a:p>
                      <a:pPr algn="l"/>
                      <a:r>
                        <a:rPr lang="en-US" sz="2700">
                          <a:effectLst/>
                        </a:rPr>
                        <a:t>int('abc')</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635334"/>
                  </a:ext>
                </a:extLst>
              </a:tr>
              <a:tr h="640564">
                <a:tc>
                  <a:txBody>
                    <a:bodyPr/>
                    <a:lstStyle/>
                    <a:p>
                      <a:pPr algn="l"/>
                      <a:r>
                        <a:rPr lang="en-US" sz="2700">
                          <a:effectLst/>
                        </a:rPr>
                        <a:t>int(float('1.6'))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0681633"/>
                  </a:ext>
                </a:extLst>
              </a:tr>
              <a:tr h="640564">
                <a:tc>
                  <a:txBody>
                    <a:bodyPr/>
                    <a:lstStyle/>
                    <a:p>
                      <a:pPr algn="l"/>
                      <a:r>
                        <a:rPr lang="en-US" sz="2700">
                          <a:effectLst/>
                        </a:rPr>
                        <a:t>float(int(1.6))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4388"/>
                  </a:ext>
                </a:extLst>
              </a:tr>
              <a:tr h="640564">
                <a:tc>
                  <a:txBody>
                    <a:bodyPr/>
                    <a:lstStyle/>
                    <a:p>
                      <a:pPr algn="l"/>
                      <a:r>
                        <a:rPr lang="en-US" sz="2700" dirty="0">
                          <a:effectLst/>
                        </a:rPr>
                        <a:t>str(float(1))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640478"/>
                  </a:ext>
                </a:extLst>
              </a:tr>
            </a:tbl>
          </a:graphicData>
        </a:graphic>
      </p:graphicFrame>
      <p:sp>
        <p:nvSpPr>
          <p:cNvPr id="5" name="Title 3">
            <a:extLst>
              <a:ext uri="{FF2B5EF4-FFF2-40B4-BE49-F238E27FC236}">
                <a16:creationId xmlns:a16="http://schemas.microsoft.com/office/drawing/2014/main" id="{3B3939C2-51CF-4050-81BE-7AD8FCB19CE0}"/>
              </a:ext>
            </a:extLst>
          </p:cNvPr>
          <p:cNvSpPr txBox="1">
            <a:spLocks/>
          </p:cNvSpPr>
          <p:nvPr/>
        </p:nvSpPr>
        <p:spPr>
          <a:xfrm>
            <a:off x="187211" y="1524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C218-9BE9-4581-8DC6-08FC057AA12A}"/>
              </a:ext>
            </a:extLst>
          </p:cNvPr>
          <p:cNvSpPr>
            <a:spLocks noGrp="1"/>
          </p:cNvSpPr>
          <p:nvPr>
            <p:ph type="title"/>
          </p:nvPr>
        </p:nvSpPr>
        <p:spPr/>
        <p:txBody>
          <a:bodyPr/>
          <a:lstStyle/>
          <a:p>
            <a:r>
              <a:rPr lang="en-US" dirty="0"/>
              <a:t>How to get a random integer: </a:t>
            </a:r>
            <a:r>
              <a:rPr lang="en-US" dirty="0">
                <a:latin typeface="Consolas" panose="020B0609020204030204" pitchFamily="49" charset="0"/>
              </a:rPr>
              <a:t>randint(0, 10)</a:t>
            </a:r>
          </a:p>
        </p:txBody>
      </p:sp>
      <p:sp>
        <p:nvSpPr>
          <p:cNvPr id="3" name="Content Placeholder 2">
            <a:extLst>
              <a:ext uri="{FF2B5EF4-FFF2-40B4-BE49-F238E27FC236}">
                <a16:creationId xmlns:a16="http://schemas.microsoft.com/office/drawing/2014/main" id="{F13C83AB-B3EB-47FA-8D81-A9E0CBEF9339}"/>
              </a:ext>
            </a:extLst>
          </p:cNvPr>
          <p:cNvSpPr>
            <a:spLocks noGrp="1"/>
          </p:cNvSpPr>
          <p:nvPr>
            <p:ph sz="quarter" idx="10"/>
          </p:nvPr>
        </p:nvSpPr>
        <p:spPr>
          <a:xfrm>
            <a:off x="584200" y="1435100"/>
            <a:ext cx="11018838" cy="2573012"/>
          </a:xfrm>
        </p:spPr>
        <p:txBody>
          <a:bodyPr/>
          <a:lstStyle/>
          <a:p>
            <a:pPr marL="0" indent="0">
              <a:buNone/>
            </a:pPr>
            <a:r>
              <a:rPr lang="en-US" dirty="0"/>
              <a:t>In your notebook, write the following chunk of code:</a:t>
            </a:r>
          </a:p>
          <a:p>
            <a:pPr marL="742950" lvl="1" indent="-514350">
              <a:buFont typeface="+mj-lt"/>
              <a:buAutoNum type="arabicPeriod"/>
            </a:pPr>
            <a:r>
              <a:rPr lang="en-US" dirty="0">
                <a:solidFill>
                  <a:srgbClr val="0070C0"/>
                </a:solidFill>
                <a:latin typeface="Consolas" panose="020B0609020204030204" pitchFamily="49" charset="0"/>
              </a:rPr>
              <a:t>import</a:t>
            </a:r>
            <a:r>
              <a:rPr lang="en-US" dirty="0">
                <a:latin typeface="Consolas" panose="020B0609020204030204" pitchFamily="49" charset="0"/>
              </a:rPr>
              <a:t> random</a:t>
            </a:r>
          </a:p>
          <a:p>
            <a:pPr marL="742950" lvl="1" indent="-514350">
              <a:buFont typeface="+mj-lt"/>
              <a:buAutoNum type="arabicPeriod"/>
            </a:pPr>
            <a:r>
              <a:rPr lang="en-US" dirty="0">
                <a:latin typeface="Consolas" panose="020B0609020204030204" pitchFamily="49" charset="0"/>
              </a:rPr>
              <a:t>x = </a:t>
            </a:r>
            <a:r>
              <a:rPr lang="en-US" dirty="0" err="1">
                <a:latin typeface="Consolas" panose="020B0609020204030204" pitchFamily="49" charset="0"/>
              </a:rPr>
              <a:t>random.</a:t>
            </a:r>
            <a:r>
              <a:rPr lang="en-US" dirty="0" err="1">
                <a:solidFill>
                  <a:srgbClr val="7030A0"/>
                </a:solidFill>
                <a:latin typeface="Consolas" panose="020B0609020204030204" pitchFamily="49" charset="0"/>
              </a:rPr>
              <a:t>randint</a:t>
            </a:r>
            <a:r>
              <a:rPr lang="en-US" dirty="0">
                <a:latin typeface="Consolas" panose="020B0609020204030204" pitchFamily="49" charset="0"/>
              </a:rPr>
              <a:t>(</a:t>
            </a:r>
            <a:r>
              <a:rPr lang="en-US" dirty="0">
                <a:solidFill>
                  <a:srgbClr val="30E5D0"/>
                </a:solidFill>
                <a:latin typeface="Consolas" panose="020B0609020204030204" pitchFamily="49" charset="0"/>
              </a:rPr>
              <a:t>0,10</a:t>
            </a:r>
            <a:r>
              <a:rPr lang="en-US" dirty="0">
                <a:latin typeface="Consolas" panose="020B0609020204030204" pitchFamily="49" charset="0"/>
              </a:rPr>
              <a:t>)</a:t>
            </a:r>
          </a:p>
          <a:p>
            <a:pPr marL="742950" lvl="1" indent="-514350">
              <a:buFont typeface="+mj-lt"/>
              <a:buAutoNum type="arabicPeriod"/>
            </a:pPr>
            <a:r>
              <a:rPr lang="en-US" dirty="0">
                <a:solidFill>
                  <a:srgbClr val="0070C0"/>
                </a:solidFill>
                <a:latin typeface="Consolas" panose="020B0609020204030204" pitchFamily="49" charset="0"/>
              </a:rPr>
              <a:t>print</a:t>
            </a:r>
            <a:r>
              <a:rPr lang="en-US" dirty="0">
                <a:latin typeface="Consolas" panose="020B0609020204030204" pitchFamily="49" charset="0"/>
              </a:rPr>
              <a:t>(x)</a:t>
            </a:r>
          </a:p>
          <a:p>
            <a:pPr marL="0" indent="0">
              <a:buNone/>
            </a:pPr>
            <a:endParaRPr lang="en-US" dirty="0"/>
          </a:p>
          <a:p>
            <a:pPr marL="0" indent="0">
              <a:buNone/>
            </a:pPr>
            <a:r>
              <a:rPr lang="en-US" dirty="0"/>
              <a:t>Write down the output from this code in your notebook.</a:t>
            </a:r>
          </a:p>
        </p:txBody>
      </p:sp>
    </p:spTree>
    <p:custDataLst>
      <p:tags r:id="rId1"/>
    </p:custDataLst>
    <p:extLst>
      <p:ext uri="{BB962C8B-B14F-4D97-AF65-F5344CB8AC3E}">
        <p14:creationId xmlns:p14="http://schemas.microsoft.com/office/powerpoint/2010/main" val="31053076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 continued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1895904"/>
          </a:xfrm>
        </p:spPr>
        <p:txBody>
          <a:bodyPr/>
          <a:lstStyle/>
          <a:p>
            <a:pPr marL="514350" indent="-514350">
              <a:buFont typeface="+mj-lt"/>
              <a:buAutoNum type="arabicPeriod"/>
            </a:pPr>
            <a:r>
              <a:rPr lang="en-US" dirty="0"/>
              <a:t>Create a program which will take in an input and print out that input divided by 2.</a:t>
            </a:r>
          </a:p>
          <a:p>
            <a:pPr marL="514350" indent="-514350">
              <a:buFont typeface="+mj-lt"/>
              <a:buAutoNum type="arabicPeriod"/>
            </a:pPr>
            <a:endParaRPr lang="en-US" dirty="0"/>
          </a:p>
          <a:p>
            <a:pPr marL="514350" indent="-514350">
              <a:buFont typeface="+mj-lt"/>
              <a:buAutoNum type="arabicPeriod"/>
            </a:pPr>
            <a:r>
              <a:rPr lang="en-US" dirty="0"/>
              <a:t>Alter one line of that program to return only whole numbers.</a:t>
            </a:r>
          </a:p>
        </p:txBody>
      </p:sp>
    </p:spTree>
    <p:custDataLst>
      <p:tags r:id="rId1"/>
    </p:custDataLst>
    <p:extLst>
      <p:ext uri="{BB962C8B-B14F-4D97-AF65-F5344CB8AC3E}">
        <p14:creationId xmlns:p14="http://schemas.microsoft.com/office/powerpoint/2010/main" val="20916400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746245" y="1231475"/>
            <a:ext cx="11018838" cy="4395049"/>
          </a:xfrm>
        </p:spPr>
        <p:txBody>
          <a:bodyPr/>
          <a:lstStyle/>
          <a:p>
            <a:pPr marL="0" indent="0">
              <a:buNone/>
            </a:pPr>
            <a:r>
              <a:rPr lang="en-US" dirty="0"/>
              <a:t>Make your program have two modes: an integer mode and a float mode.</a:t>
            </a:r>
          </a:p>
          <a:p>
            <a:pPr marL="0" indent="0">
              <a:buNone/>
            </a:pPr>
            <a:endParaRPr lang="en-US" dirty="0"/>
          </a:p>
          <a:p>
            <a:pPr marL="0" indent="0">
              <a:buNone/>
            </a:pPr>
            <a:r>
              <a:rPr lang="en-US" dirty="0"/>
              <a:t>Add another input to ask which mode the user wants to use.</a:t>
            </a:r>
          </a:p>
          <a:p>
            <a:pPr marL="0" indent="0">
              <a:buNone/>
            </a:pPr>
            <a:endParaRPr lang="en-US" dirty="0"/>
          </a:p>
          <a:p>
            <a:pPr marL="0" indent="0">
              <a:buNone/>
            </a:pPr>
            <a:r>
              <a:rPr lang="en-US" dirty="0"/>
              <a:t>If the user asks for integer mode, then print out integers as the result of your division.  Otherwise print out floating-point values (decimals).</a:t>
            </a:r>
          </a:p>
          <a:p>
            <a:pPr marL="0" indent="0">
              <a:buNone/>
            </a:pPr>
            <a:endParaRPr lang="en-US" dirty="0"/>
          </a:p>
          <a:p>
            <a:pPr marL="0" indent="0">
              <a:buNone/>
            </a:pPr>
            <a:r>
              <a:rPr lang="en-US" dirty="0"/>
              <a:t>Feel free to research Python docs. (This is a concept covered in Snap.)</a:t>
            </a: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notebook, write down two things you learned today.</a:t>
            </a:r>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Data Types &amp; Casting</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Type, String, Casting, Floating point number, Integer</a:t>
            </a:r>
          </a:p>
          <a:p>
            <a:pPr marL="342900" indent="-342900">
              <a:buFont typeface="Arial" panose="020B0604020202020204" pitchFamily="34" charset="0"/>
              <a:buChar char="•"/>
            </a:pPr>
            <a:r>
              <a:rPr lang="en-US" dirty="0"/>
              <a:t>Describe different representations of data in Python</a:t>
            </a:r>
          </a:p>
          <a:p>
            <a:pPr marL="342900" indent="-342900">
              <a:buFont typeface="Arial" panose="020B0604020202020204" pitchFamily="34" charset="0"/>
              <a:buChar char="•"/>
            </a:pPr>
            <a:r>
              <a:rPr lang="en-US" dirty="0"/>
              <a:t>Convert from one data type to another data type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909310"/>
          </a:xfrm>
        </p:spPr>
        <p:txBody>
          <a:bodyPr/>
          <a:lstStyle/>
          <a:p>
            <a:r>
              <a:rPr lang="en-US" sz="2400" dirty="0">
                <a:latin typeface="Consolas" panose="020B0609020204030204" pitchFamily="49" charset="0"/>
              </a:rPr>
              <a:t>Write down in your notebook ONE thing you learned yesterday in class.</a:t>
            </a:r>
            <a:br>
              <a:rPr lang="en-US" sz="2400" dirty="0">
                <a:latin typeface="Consolas" panose="020B0609020204030204" pitchFamily="49" charset="0"/>
              </a:rPr>
            </a:br>
            <a:endParaRPr lang="en-US" sz="2400" dirty="0">
              <a:latin typeface="Consolas" panose="020B0609020204030204" pitchFamily="49" charset="0"/>
            </a:endParaRPr>
          </a:p>
          <a:p>
            <a:r>
              <a:rPr lang="en-US" sz="2400" dirty="0">
                <a:latin typeface="Consolas" panose="020B0609020204030204" pitchFamily="49" charset="0"/>
              </a:rPr>
              <a:t>Type the following code into the editor and run the program.</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456</a:t>
            </a: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(x_stage1)</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(x_stage2 + y_stage2)</a:t>
            </a:r>
          </a:p>
          <a:p>
            <a:pPr marL="917575" indent="-285750">
              <a:spcBef>
                <a:spcPts val="0"/>
              </a:spcBef>
              <a:buClr>
                <a:schemeClr val="accent4"/>
              </a:buClr>
              <a:buFont typeface="+mj-lt"/>
              <a:buAutoNum type="arabicPeriod"/>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type are the variables x_stage1 and y_stage1?   </a:t>
            </a:r>
          </a:p>
          <a:p>
            <a:r>
              <a:rPr lang="en-US" sz="2400" dirty="0">
                <a:latin typeface="Consolas" panose="020B0609020204030204" pitchFamily="49" charset="0"/>
              </a:rPr>
              <a:t>What type are the variables x_stage2 and y_stage2? </a:t>
            </a:r>
          </a:p>
          <a:p>
            <a:endParaRPr lang="en-US" sz="2400" dirty="0">
              <a:latin typeface="Consolas" panose="020B0609020204030204" pitchFamily="49" charset="0"/>
            </a:endParaRPr>
          </a:p>
          <a:p>
            <a:r>
              <a:rPr lang="en-US" sz="2400" dirty="0">
                <a:latin typeface="Consolas" panose="020B0609020204030204" pitchFamily="49" charset="0"/>
              </a:rPr>
              <a:t>How do you convert a string '100' to an integer?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3767185"/>
          </a:xfrm>
        </p:spPr>
        <p:txBody>
          <a:bodyPr/>
          <a:lstStyle/>
          <a:p>
            <a:pPr>
              <a:buFont typeface="Arial" panose="020B0604020202020204" pitchFamily="34" charset="0"/>
              <a:buChar char="•"/>
            </a:pPr>
            <a:r>
              <a:rPr lang="en-US" sz="2400" dirty="0">
                <a:latin typeface="Consolas" panose="020B0609020204030204" pitchFamily="49" charset="0"/>
              </a:rPr>
              <a:t>Who can tell me a variable type ? </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(numb)</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 </a:t>
            </a:r>
          </a:p>
        </p:txBody>
      </p:sp>
    </p:spTree>
    <p:custDataLst>
      <p:tags r:id="rId1"/>
    </p:custDataLst>
    <p:extLst>
      <p:ext uri="{BB962C8B-B14F-4D97-AF65-F5344CB8AC3E}">
        <p14:creationId xmlns:p14="http://schemas.microsoft.com/office/powerpoint/2010/main" val="426841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096780"/>
          </a:xfrm>
        </p:spPr>
        <p:txBody>
          <a:bodyPr/>
          <a:lstStyle/>
          <a:p>
            <a:pPr>
              <a:buFont typeface="Arial" panose="020B0604020202020204" pitchFamily="34" charset="0"/>
              <a:buChar char="•"/>
            </a:pPr>
            <a:r>
              <a:rPr lang="en-US" sz="2400" dirty="0">
                <a:latin typeface="Consolas" panose="020B0609020204030204" pitchFamily="49" charset="0"/>
              </a:rPr>
              <a:t>Casting is changing a data type</a:t>
            </a:r>
          </a:p>
          <a:p>
            <a:pPr lvl="1">
              <a:buFont typeface="Arial" panose="020B0604020202020204" pitchFamily="34" charset="0"/>
              <a:buChar char="•"/>
            </a:pPr>
            <a:r>
              <a:rPr lang="en-US" sz="1600" dirty="0">
                <a:latin typeface="Consolas" panose="020B0609020204030204" pitchFamily="49" charset="0"/>
              </a:rPr>
              <a:t>Changing an integer to be a string</a:t>
            </a:r>
          </a:p>
          <a:p>
            <a:pPr lvl="1">
              <a:buFont typeface="Arial" panose="020B0604020202020204" pitchFamily="34" charset="0"/>
              <a:buChar char="•"/>
            </a:pPr>
            <a:r>
              <a:rPr lang="en-US" sz="1600" dirty="0">
                <a:latin typeface="Consolas" panose="020B0609020204030204" pitchFamily="49" charset="0"/>
              </a:rPr>
              <a:t>Changing a floating-point number into an integer</a:t>
            </a:r>
          </a:p>
          <a:p>
            <a:pPr lvl="1">
              <a:buFont typeface="Arial" panose="020B0604020202020204" pitchFamily="34" charset="0"/>
              <a:buChar char="•"/>
            </a:pPr>
            <a:r>
              <a:rPr lang="en-US" sz="1600" dirty="0">
                <a:latin typeface="Consolas" panose="020B0609020204030204" pitchFamily="49" charset="0"/>
              </a:rPr>
              <a:t>Changing a Boolean true/false value into a string</a:t>
            </a:r>
          </a:p>
          <a:p>
            <a:pPr lvl="1">
              <a:buFont typeface="Arial" panose="020B0604020202020204" pitchFamily="34" charset="0"/>
              <a:buChar char="•"/>
            </a:pPr>
            <a:r>
              <a:rPr lang="en-US" sz="1600" dirty="0">
                <a:latin typeface="Consolas" panose="020B0609020204030204" pitchFamily="49" charset="0"/>
              </a:rPr>
              <a:t>etc.</a:t>
            </a:r>
            <a:endParaRPr lang="en-US" sz="2400" dirty="0">
              <a:latin typeface="Consolas" panose="020B0609020204030204" pitchFamily="49" charset="0"/>
            </a:endParaRP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input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'Enter a number: '</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70C0"/>
                </a:solidFill>
                <a:latin typeface="Consolas" panose="020B0609020204030204" pitchFamily="49" charset="0"/>
                <a:ea typeface="Calibri" panose="020F0502020204030204" pitchFamily="34" charset="0"/>
                <a:cs typeface="Times New Roman" panose="02020603050405020304" pitchFamily="18" charset="0"/>
              </a:rPr>
              <a:t>print</a:t>
            </a: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8575"/>
                </a:solidFill>
                <a:latin typeface="Consolas" panose="020B0609020204030204" pitchFamily="49" charset="0"/>
                <a:ea typeface="Calibri" panose="020F0502020204030204" pitchFamily="34" charset="0"/>
                <a:cs typeface="Times New Roman" panose="02020603050405020304" pitchFamily="18" charset="0"/>
              </a:rPr>
              <a:t>3</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Using casting how could I print 3 times the number?</a:t>
            </a:r>
          </a:p>
          <a:p>
            <a:pPr marL="0" indent="0">
              <a:buNone/>
            </a:pPr>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7350696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78"/>
          <p:cNvSpPr txBox="1">
            <a:spLocks noGrp="1"/>
          </p:cNvSpPr>
          <p:nvPr>
            <p:ph type="title"/>
          </p:nvPr>
        </p:nvSpPr>
        <p:spPr>
          <a:xfrm>
            <a:off x="602780" y="250421"/>
            <a:ext cx="11018520" cy="677108"/>
          </a:xfrm>
          <a:prstGeom prst="rect">
            <a:avLst/>
          </a:prstGeom>
        </p:spPr>
        <p:txBody>
          <a:bodyPr/>
          <a:lstStyle>
            <a:lvl1pPr defTabSz="822959">
              <a:defRPr sz="2700">
                <a:latin typeface="Arial"/>
                <a:ea typeface="Arial"/>
                <a:cs typeface="Arial"/>
                <a:sym typeface="Arial"/>
              </a:defRPr>
            </a:lvl1pPr>
          </a:lstStyle>
          <a:p>
            <a:r>
              <a:rPr sz="4400" dirty="0">
                <a:latin typeface="+mj-lt"/>
              </a:rPr>
              <a:t>Casting</a:t>
            </a:r>
          </a:p>
        </p:txBody>
      </p:sp>
      <p:sp>
        <p:nvSpPr>
          <p:cNvPr id="224" name="Shape 80"/>
          <p:cNvSpPr txBox="1">
            <a:spLocks noGrp="1"/>
          </p:cNvSpPr>
          <p:nvPr>
            <p:ph type="body" sz="quarter" idx="10"/>
          </p:nvPr>
        </p:nvSpPr>
        <p:spPr>
          <a:xfrm>
            <a:off x="602780" y="944490"/>
            <a:ext cx="11018520" cy="5170646"/>
          </a:xfrm>
          <a:prstGeom prst="rect">
            <a:avLst/>
          </a:prstGeom>
        </p:spPr>
        <p:txBody>
          <a:bodyPr/>
          <a:lstStyle/>
          <a:p>
            <a:pPr indent="-474544" defTabSz="1158211">
              <a:spcBef>
                <a:spcPts val="0"/>
              </a:spcBef>
              <a:buClr>
                <a:srgbClr val="000000"/>
              </a:buClr>
              <a:buSzPts val="1500"/>
              <a:defRPr sz="1520">
                <a:solidFill>
                  <a:srgbClr val="000000"/>
                </a:solidFill>
              </a:defRPr>
            </a:pPr>
            <a:r>
              <a:rPr sz="3200" dirty="0"/>
              <a:t>Converting between data types</a:t>
            </a:r>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sym typeface="Courier"/>
              </a:rPr>
              <a:t>input() </a:t>
            </a:r>
            <a:r>
              <a:rPr sz="2400" dirty="0"/>
              <a:t>always gives us a</a:t>
            </a:r>
            <a:r>
              <a:rPr lang="en-US" sz="2400" dirty="0"/>
              <a:t> s</a:t>
            </a:r>
            <a:r>
              <a:rPr sz="2400" dirty="0"/>
              <a:t>tring</a:t>
            </a:r>
            <a:r>
              <a:rPr lang="en-US" sz="2400" dirty="0"/>
              <a:t>. S</a:t>
            </a:r>
            <a:r>
              <a:rPr sz="2400" dirty="0"/>
              <a:t>ometimes we want an integer, float, or bool</a:t>
            </a:r>
            <a:r>
              <a:rPr lang="en-US" sz="2400" dirty="0"/>
              <a:t>.</a:t>
            </a:r>
            <a:endParaRPr sz="2400" dirty="0"/>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t>We can use a casting function to convert between the different types:</a:t>
            </a:r>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buFont typeface="Arial" panose="020B0604020202020204" pitchFamily="34" charset="0"/>
              <a:buChar char="•"/>
              <a:defRPr sz="1520">
                <a:solidFill>
                  <a:srgbClr val="000000"/>
                </a:solidFill>
              </a:defRPr>
            </a:pPr>
            <a:r>
              <a:rPr sz="2400" dirty="0">
                <a:solidFill>
                  <a:srgbClr val="000000"/>
                </a:solidFill>
                <a:cs typeface="+mn-cs"/>
              </a:rPr>
              <a:t>When concatenating or adding (both with </a:t>
            </a:r>
            <a:r>
              <a:rPr lang="en-US" sz="2400" dirty="0">
                <a:solidFill>
                  <a:srgbClr val="000000"/>
                </a:solidFill>
                <a:cs typeface="+mn-cs"/>
              </a:rPr>
              <a:t>"</a:t>
            </a:r>
            <a:r>
              <a:rPr sz="2400" dirty="0">
                <a:solidFill>
                  <a:srgbClr val="000000"/>
                </a:solidFill>
                <a:cs typeface="+mn-cs"/>
              </a:rPr>
              <a:t>+</a:t>
            </a:r>
            <a:r>
              <a:rPr lang="en-US" sz="2400" dirty="0">
                <a:solidFill>
                  <a:srgbClr val="000000"/>
                </a:solidFill>
                <a:cs typeface="+mn-cs"/>
              </a:rPr>
              <a:t>"</a:t>
            </a:r>
            <a:r>
              <a:rPr sz="2400" dirty="0">
                <a:solidFill>
                  <a:srgbClr val="000000"/>
                </a:solidFill>
                <a:cs typeface="+mn-cs"/>
              </a:rPr>
              <a:t>)</a:t>
            </a:r>
            <a:r>
              <a:rPr lang="en-US" sz="2400" dirty="0">
                <a:solidFill>
                  <a:srgbClr val="000000"/>
                </a:solidFill>
                <a:cs typeface="+mn-cs"/>
              </a:rPr>
              <a:t> variable t</a:t>
            </a:r>
            <a:r>
              <a:rPr sz="2400" dirty="0">
                <a:solidFill>
                  <a:srgbClr val="000000"/>
                </a:solidFill>
                <a:cs typeface="+mn-cs"/>
              </a:rPr>
              <a:t>ypes have to match</a:t>
            </a:r>
            <a:r>
              <a:rPr lang="en-US" sz="2400" dirty="0">
                <a:solidFill>
                  <a:srgbClr val="000000"/>
                </a:solidFill>
                <a:cs typeface="+mn-cs"/>
              </a:rPr>
              <a:t>:</a:t>
            </a:r>
            <a:endParaRPr sz="2400" dirty="0">
              <a:solidFill>
                <a:srgbClr val="000000"/>
              </a:solidFill>
              <a:cs typeface="+mn-cs"/>
            </a:endParaRPr>
          </a:p>
          <a:p>
            <a:pPr defTabSz="1158211">
              <a:spcBef>
                <a:spcPts val="0"/>
              </a:spcBef>
              <a:buClr>
                <a:srgbClr val="000000"/>
              </a:buClr>
              <a:buSzPts val="1500"/>
              <a:defRPr sz="1520">
                <a:solidFill>
                  <a:srgbClr val="000000"/>
                </a:solidFill>
              </a:defRPr>
            </a:pPr>
            <a:r>
              <a:rPr lang="en-US" sz="2400" dirty="0"/>
              <a:t>	</a:t>
            </a:r>
            <a:r>
              <a:rPr sz="2400" dirty="0"/>
              <a:t>73 + 73 = </a:t>
            </a:r>
            <a:r>
              <a:rPr lang="en-US" sz="2400" dirty="0"/>
              <a:t>146</a:t>
            </a:r>
            <a:endParaRPr sz="2400" dirty="0"/>
          </a:p>
          <a:p>
            <a:pPr defTabSz="1158211">
              <a:spcBef>
                <a:spcPts val="0"/>
              </a:spcBef>
              <a:buClr>
                <a:srgbClr val="000000"/>
              </a:buClr>
              <a:buSzPts val="1500"/>
              <a:defRPr sz="1520">
                <a:solidFill>
                  <a:srgbClr val="000000"/>
                </a:solidFill>
              </a:defRPr>
            </a:pPr>
            <a:r>
              <a:rPr lang="en-US" sz="2400" dirty="0"/>
              <a:t>	"</a:t>
            </a:r>
            <a:r>
              <a:rPr sz="2400" dirty="0"/>
              <a:t>73</a:t>
            </a:r>
            <a:r>
              <a:rPr lang="en-US" sz="2400" dirty="0"/>
              <a:t>" </a:t>
            </a:r>
            <a:r>
              <a:rPr sz="2400" dirty="0"/>
              <a:t>+ </a:t>
            </a:r>
            <a:r>
              <a:rPr lang="en-US" sz="2400" dirty="0"/>
              <a:t>"</a:t>
            </a:r>
            <a:r>
              <a:rPr sz="2400" dirty="0"/>
              <a:t>73</a:t>
            </a:r>
            <a:r>
              <a:rPr lang="en-US" sz="2400" dirty="0"/>
              <a:t>"</a:t>
            </a:r>
            <a:r>
              <a:rPr sz="2400" dirty="0"/>
              <a:t> = </a:t>
            </a:r>
            <a:r>
              <a:rPr lang="en-US" sz="2400" dirty="0"/>
              <a:t>'</a:t>
            </a:r>
            <a:r>
              <a:rPr sz="2400" dirty="0"/>
              <a:t>7373</a:t>
            </a:r>
            <a:r>
              <a:rPr lang="en-US" sz="2400" dirty="0"/>
              <a:t>'</a:t>
            </a:r>
            <a:endParaRPr sz="2400" dirty="0"/>
          </a:p>
          <a:p>
            <a:pPr defTabSz="1158211">
              <a:spcBef>
                <a:spcPts val="0"/>
              </a:spcBef>
              <a:buClr>
                <a:srgbClr val="000000"/>
              </a:buClr>
              <a:buSzPts val="1500"/>
              <a:defRPr sz="1520">
                <a:solidFill>
                  <a:srgbClr val="000000"/>
                </a:solidFill>
              </a:defRPr>
            </a:pPr>
            <a:r>
              <a:rPr lang="en-US" sz="2400" dirty="0"/>
              <a:t>	"</a:t>
            </a:r>
            <a:r>
              <a:rPr sz="2400" dirty="0"/>
              <a:t>73</a:t>
            </a:r>
            <a:r>
              <a:rPr lang="en-US" sz="2400" dirty="0"/>
              <a:t>"</a:t>
            </a:r>
            <a:r>
              <a:rPr sz="2400" dirty="0"/>
              <a:t> + 73 = </a:t>
            </a:r>
            <a:r>
              <a:rPr sz="2400" dirty="0" err="1"/>
              <a:t>TypeErr</a:t>
            </a:r>
            <a:r>
              <a:rPr lang="en-US" sz="2400" dirty="0" err="1"/>
              <a:t>or</a:t>
            </a:r>
            <a:endParaRPr sz="2400" dirty="0"/>
          </a:p>
        </p:txBody>
      </p:sp>
      <p:graphicFrame>
        <p:nvGraphicFramePr>
          <p:cNvPr id="225" name="Table"/>
          <p:cNvGraphicFramePr/>
          <p:nvPr>
            <p:extLst>
              <p:ext uri="{D42A27DB-BD31-4B8C-83A1-F6EECF244321}">
                <p14:modId xmlns:p14="http://schemas.microsoft.com/office/powerpoint/2010/main" val="2053248186"/>
              </p:ext>
            </p:extLst>
          </p:nvPr>
        </p:nvGraphicFramePr>
        <p:xfrm>
          <a:off x="2265387" y="2431036"/>
          <a:ext cx="7661226" cy="1995928"/>
        </p:xfrm>
        <a:graphic>
          <a:graphicData uri="http://schemas.openxmlformats.org/drawingml/2006/table">
            <a:tbl>
              <a:tblPr firstRow="1" bandRow="1"/>
              <a:tblGrid>
                <a:gridCol w="2553742">
                  <a:extLst>
                    <a:ext uri="{9D8B030D-6E8A-4147-A177-3AD203B41FA5}">
                      <a16:colId xmlns:a16="http://schemas.microsoft.com/office/drawing/2014/main" val="20000"/>
                    </a:ext>
                  </a:extLst>
                </a:gridCol>
                <a:gridCol w="2553742">
                  <a:extLst>
                    <a:ext uri="{9D8B030D-6E8A-4147-A177-3AD203B41FA5}">
                      <a16:colId xmlns:a16="http://schemas.microsoft.com/office/drawing/2014/main" val="20001"/>
                    </a:ext>
                  </a:extLst>
                </a:gridCol>
                <a:gridCol w="2553742">
                  <a:extLst>
                    <a:ext uri="{9D8B030D-6E8A-4147-A177-3AD203B41FA5}">
                      <a16:colId xmlns:a16="http://schemas.microsoft.com/office/drawing/2014/main" val="20002"/>
                    </a:ext>
                  </a:extLst>
                </a:gridCol>
              </a:tblGrid>
              <a:tr h="329688">
                <a:tc>
                  <a:txBody>
                    <a:bodyPr/>
                    <a:lstStyle/>
                    <a:p>
                      <a:pPr algn="l">
                        <a:defRPr sz="1800"/>
                      </a:pPr>
                      <a:r>
                        <a:rPr sz="1600" u="sng"/>
                        <a:t>Desired Type</a:t>
                      </a:r>
                    </a:p>
                  </a:txBody>
                  <a:tcPr marL="0" marR="0" marT="0" marB="0" horzOverflow="overflow">
                    <a:solidFill>
                      <a:srgbClr val="FFFFFF"/>
                    </a:solidFill>
                  </a:tcPr>
                </a:tc>
                <a:tc>
                  <a:txBody>
                    <a:bodyPr/>
                    <a:lstStyle/>
                    <a:p>
                      <a:pPr algn="l">
                        <a:defRPr sz="1800"/>
                      </a:pPr>
                      <a:r>
                        <a:rPr sz="1600" u="sng" dirty="0"/>
                        <a:t>Casting Function</a:t>
                      </a:r>
                    </a:p>
                  </a:txBody>
                  <a:tcPr marL="0" marR="0" marT="0" marB="0" horzOverflow="overflow">
                    <a:solidFill>
                      <a:srgbClr val="FFFFFF"/>
                    </a:solidFill>
                  </a:tcPr>
                </a:tc>
                <a:tc>
                  <a:txBody>
                    <a:bodyPr/>
                    <a:lstStyle/>
                    <a:p>
                      <a:pPr algn="l">
                        <a:defRPr sz="1800"/>
                      </a:pPr>
                      <a:r>
                        <a:rPr sz="1600" u="sng"/>
                        <a:t>Example</a:t>
                      </a:r>
                    </a:p>
                  </a:txBody>
                  <a:tcPr marL="0" marR="0" marT="0" marB="0" horzOverflow="overflow">
                    <a:solidFill>
                      <a:srgbClr val="FFFFFF"/>
                    </a:solidFill>
                  </a:tcPr>
                </a:tc>
                <a:extLst>
                  <a:ext uri="{0D108BD9-81ED-4DB2-BD59-A6C34878D82A}">
                    <a16:rowId xmlns:a16="http://schemas.microsoft.com/office/drawing/2014/main" val="10000"/>
                  </a:ext>
                </a:extLst>
              </a:tr>
              <a:tr h="416560">
                <a:tc>
                  <a:txBody>
                    <a:bodyPr/>
                    <a:lstStyle/>
                    <a:p>
                      <a:pPr algn="l" defTabSz="457200">
                        <a:lnSpc>
                          <a:spcPts val="2800"/>
                        </a:lnSpc>
                        <a:defRPr sz="1800"/>
                      </a:pPr>
                      <a:r>
                        <a:rPr sz="1600">
                          <a:latin typeface="Courier"/>
                          <a:ea typeface="Courier"/>
                          <a:cs typeface="Courier"/>
                          <a:sym typeface="Courier"/>
                        </a:rPr>
                        <a:t>Integer</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int()</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int(</a:t>
                      </a:r>
                      <a:r>
                        <a:rPr lang="en-US" sz="1600" dirty="0">
                          <a:latin typeface="Courier"/>
                          <a:ea typeface="Courier"/>
                          <a:cs typeface="Courier"/>
                          <a:sym typeface="Courier"/>
                        </a:rPr>
                        <a:t>"</a:t>
                      </a:r>
                      <a:r>
                        <a:rPr sz="1600" dirty="0">
                          <a:latin typeface="Courier"/>
                          <a:ea typeface="Courier"/>
                          <a:cs typeface="Courier"/>
                          <a:sym typeface="Courier"/>
                        </a:rPr>
                        <a:t>73</a:t>
                      </a:r>
                      <a:r>
                        <a:rPr lang="en-US" sz="1600" dirty="0">
                          <a:latin typeface="Courier"/>
                          <a:ea typeface="Courier"/>
                          <a:cs typeface="Courier"/>
                          <a:sym typeface="Courier"/>
                        </a:rPr>
                        <a:t>"</a:t>
                      </a:r>
                      <a:r>
                        <a:rPr sz="1600" dirty="0">
                          <a:latin typeface="Courier"/>
                          <a:ea typeface="Courier"/>
                          <a:cs typeface="Courier"/>
                          <a:sym typeface="Courier"/>
                        </a:rPr>
                        <a:t>)</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73</a:t>
                      </a:r>
                    </a:p>
                  </a:txBody>
                  <a:tcPr marL="0" marR="0" marT="0" marB="0" horzOverflow="overflow">
                    <a:solidFill>
                      <a:srgbClr val="FFFFFF"/>
                    </a:solidFill>
                  </a:tcPr>
                </a:tc>
                <a:extLst>
                  <a:ext uri="{0D108BD9-81ED-4DB2-BD59-A6C34878D82A}">
                    <a16:rowId xmlns:a16="http://schemas.microsoft.com/office/drawing/2014/main" val="10001"/>
                  </a:ext>
                </a:extLst>
              </a:tr>
              <a:tr h="416560">
                <a:tc>
                  <a:txBody>
                    <a:bodyPr/>
                    <a:lstStyle/>
                    <a:p>
                      <a:pPr algn="l" defTabSz="457200">
                        <a:lnSpc>
                          <a:spcPts val="2800"/>
                        </a:lnSpc>
                        <a:defRPr sz="1800"/>
                      </a:pPr>
                      <a:r>
                        <a:rPr sz="1600">
                          <a:latin typeface="Courier"/>
                          <a:ea typeface="Courier"/>
                          <a:cs typeface="Courier"/>
                          <a:sym typeface="Courier"/>
                        </a:rPr>
                        <a:t>String</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str()</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str(73)</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73</a:t>
                      </a:r>
                      <a:r>
                        <a:rPr lang="en-US" sz="1600" dirty="0">
                          <a:latin typeface="Courier"/>
                          <a:ea typeface="Courier"/>
                          <a:cs typeface="Courier"/>
                          <a:sym typeface="Courier"/>
                        </a:rPr>
                        <a:t>'</a:t>
                      </a:r>
                      <a:endParaRPr sz="1600" dirty="0">
                        <a:latin typeface="Courier"/>
                        <a:ea typeface="Courier"/>
                        <a:cs typeface="Courier"/>
                        <a:sym typeface="Courier"/>
                      </a:endParaRPr>
                    </a:p>
                  </a:txBody>
                  <a:tcPr marL="0" marR="0" marT="0" marB="0" horzOverflow="overflow">
                    <a:solidFill>
                      <a:srgbClr val="FFFFFF"/>
                    </a:solidFill>
                  </a:tcPr>
                </a:tc>
                <a:extLst>
                  <a:ext uri="{0D108BD9-81ED-4DB2-BD59-A6C34878D82A}">
                    <a16:rowId xmlns:a16="http://schemas.microsoft.com/office/drawing/2014/main" val="10002"/>
                  </a:ext>
                </a:extLst>
              </a:tr>
              <a:tr h="416560">
                <a:tc>
                  <a:txBody>
                    <a:bodyPr/>
                    <a:lstStyle/>
                    <a:p>
                      <a:pPr algn="l" defTabSz="457200">
                        <a:lnSpc>
                          <a:spcPts val="2800"/>
                        </a:lnSpc>
                        <a:defRPr sz="1800"/>
                      </a:pPr>
                      <a:r>
                        <a:rPr lang="en-US" sz="1600" dirty="0">
                          <a:latin typeface="Courier"/>
                          <a:ea typeface="Courier"/>
                          <a:cs typeface="Courier"/>
                          <a:sym typeface="Courier"/>
                        </a:rPr>
                        <a:t>Float (decimal)</a:t>
                      </a:r>
                      <a:endParaRPr sz="1600" dirty="0">
                        <a:latin typeface="Courier"/>
                        <a:ea typeface="Courier"/>
                        <a:cs typeface="Courier"/>
                        <a:sym typeface="Courier"/>
                      </a:endParaRP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float()</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float(73)</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73.0</a:t>
                      </a:r>
                    </a:p>
                  </a:txBody>
                  <a:tcPr marL="0" marR="0" marT="0" marB="0" horzOverflow="overflow">
                    <a:solidFill>
                      <a:srgbClr val="FFFFFF"/>
                    </a:solidFill>
                  </a:tcPr>
                </a:tc>
                <a:extLst>
                  <a:ext uri="{0D108BD9-81ED-4DB2-BD59-A6C34878D82A}">
                    <a16:rowId xmlns:a16="http://schemas.microsoft.com/office/drawing/2014/main" val="10003"/>
                  </a:ext>
                </a:extLst>
              </a:tr>
              <a:tr h="416560">
                <a:tc>
                  <a:txBody>
                    <a:bodyPr/>
                    <a:lstStyle/>
                    <a:p>
                      <a:pPr algn="l" defTabSz="457200">
                        <a:lnSpc>
                          <a:spcPts val="2800"/>
                        </a:lnSpc>
                        <a:defRPr sz="1800"/>
                      </a:pPr>
                      <a:r>
                        <a:rPr sz="1600" dirty="0">
                          <a:latin typeface="Courier"/>
                          <a:ea typeface="Courier"/>
                          <a:cs typeface="Courier"/>
                          <a:sym typeface="Courier"/>
                        </a:rPr>
                        <a:t>Bool</a:t>
                      </a:r>
                      <a:r>
                        <a:rPr lang="en-US" sz="1600" dirty="0">
                          <a:latin typeface="Courier"/>
                          <a:ea typeface="Courier"/>
                          <a:cs typeface="Courier"/>
                          <a:sym typeface="Courier"/>
                        </a:rPr>
                        <a:t>ean (true/false)</a:t>
                      </a:r>
                      <a:endParaRPr sz="1600" dirty="0">
                        <a:latin typeface="Courier"/>
                        <a:ea typeface="Courier"/>
                        <a:cs typeface="Courier"/>
                        <a:sym typeface="Courier"/>
                      </a:endParaRP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bool()</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bool(73)</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True</a:t>
                      </a:r>
                    </a:p>
                  </a:txBody>
                  <a:tcPr marL="0" marR="0" marT="0" marB="0" horzOverflow="overflow">
                    <a:solidFill>
                      <a:srgbClr val="FFFFFF"/>
                    </a:solid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64"/>
          <p:cNvSpPr txBox="1">
            <a:spLocks noGrp="1"/>
          </p:cNvSpPr>
          <p:nvPr>
            <p:ph type="title"/>
          </p:nvPr>
        </p:nvSpPr>
        <p:spPr>
          <a:xfrm>
            <a:off x="588263" y="457200"/>
            <a:ext cx="11018520" cy="615553"/>
          </a:xfrm>
          <a:prstGeom prst="rect">
            <a:avLst/>
          </a:prstGeom>
        </p:spPr>
        <p:txBody>
          <a:bodyPr/>
          <a:lstStyle>
            <a:lvl1pPr defTabSz="786384">
              <a:defRPr sz="2580"/>
            </a:lvl1pPr>
          </a:lstStyle>
          <a:p>
            <a:r>
              <a:rPr sz="4000" dirty="0"/>
              <a:t>Swapping Variables</a:t>
            </a:r>
          </a:p>
        </p:txBody>
      </p:sp>
      <p:sp>
        <p:nvSpPr>
          <p:cNvPr id="2" name="Content Placeholder 1">
            <a:extLst>
              <a:ext uri="{FF2B5EF4-FFF2-40B4-BE49-F238E27FC236}">
                <a16:creationId xmlns:a16="http://schemas.microsoft.com/office/drawing/2014/main" id="{D6B15A1E-B22A-4A88-A9AB-2C52A2E7A5AE}"/>
              </a:ext>
            </a:extLst>
          </p:cNvPr>
          <p:cNvSpPr>
            <a:spLocks noGrp="1"/>
          </p:cNvSpPr>
          <p:nvPr>
            <p:ph sz="quarter" idx="10"/>
          </p:nvPr>
        </p:nvSpPr>
        <p:spPr>
          <a:xfrm>
            <a:off x="1423685" y="2050654"/>
            <a:ext cx="10271949" cy="4050340"/>
          </a:xfrm>
        </p:spPr>
        <p:txBody>
          <a:bodyPr/>
          <a:lstStyle/>
          <a:p>
            <a:pPr marL="514350" indent="-514350">
              <a:buClr>
                <a:srgbClr val="FFC000"/>
              </a:buClr>
              <a:buFont typeface="+mj-lt"/>
              <a:buAutoNum type="arabicPeriod"/>
            </a:pPr>
            <a:r>
              <a:rPr lang="en-US" dirty="0">
                <a:latin typeface="Consolas" panose="020B0609020204030204" pitchFamily="49" charset="0"/>
              </a:rPr>
              <a:t>a = "This sentence should go second."</a:t>
            </a:r>
          </a:p>
          <a:p>
            <a:pPr marL="514350" indent="-514350">
              <a:buClr>
                <a:srgbClr val="FFC000"/>
              </a:buClr>
              <a:buFont typeface="+mj-lt"/>
              <a:buAutoNum type="arabicPeriod"/>
            </a:pPr>
            <a:r>
              <a:rPr lang="en-US" dirty="0">
                <a:latin typeface="Consolas" panose="020B0609020204030204" pitchFamily="49" charset="0"/>
              </a:rPr>
              <a:t>b = "This sentence should go first."  </a:t>
            </a:r>
          </a:p>
          <a:p>
            <a:pPr marL="514350" indent="-514350">
              <a:buClr>
                <a:srgbClr val="FFC000"/>
              </a:buClr>
              <a:buFont typeface="+mj-lt"/>
              <a:buAutoNum type="arabicPeriod"/>
            </a:pPr>
            <a:r>
              <a:rPr lang="en-US" dirty="0">
                <a:latin typeface="Consolas" panose="020B0609020204030204" pitchFamily="49" charset="0"/>
              </a:rPr>
              <a:t># your code starts here</a:t>
            </a:r>
          </a:p>
          <a:p>
            <a:pPr marL="514350" indent="-514350">
              <a:buClr>
                <a:srgbClr val="FFC000"/>
              </a:buClr>
              <a:buFont typeface="+mj-lt"/>
              <a:buAutoNum type="arabicPeriod"/>
            </a:pPr>
            <a:endParaRPr lang="en-US" dirty="0">
              <a:latin typeface="Consolas" panose="020B0609020204030204" pitchFamily="49" charset="0"/>
            </a:endParaRPr>
          </a:p>
          <a:p>
            <a:pPr marL="514350" indent="-514350">
              <a:buClr>
                <a:srgbClr val="FFC000"/>
              </a:buClr>
              <a:buFont typeface="+mj-lt"/>
              <a:buAutoNum type="arabicPeriod"/>
            </a:pPr>
            <a:r>
              <a:rPr lang="en-US" dirty="0">
                <a:latin typeface="Consolas" panose="020B0609020204030204" pitchFamily="49" charset="0"/>
              </a:rPr>
              <a:t># your code ends here</a:t>
            </a:r>
          </a:p>
          <a:p>
            <a:pPr marL="514350" indent="-514350">
              <a:buClr>
                <a:srgbClr val="FFC000"/>
              </a:buClr>
              <a:buFont typeface="+mj-lt"/>
              <a:buAutoNum type="arabicPeriod"/>
            </a:pPr>
            <a:r>
              <a:rPr lang="en-US" dirty="0">
                <a:latin typeface="Consolas" panose="020B0609020204030204" pitchFamily="49" charset="0"/>
              </a:rPr>
              <a:t>print(a)</a:t>
            </a:r>
          </a:p>
          <a:p>
            <a:pPr marL="514350" indent="-514350">
              <a:buClr>
                <a:srgbClr val="FFC000"/>
              </a:buClr>
              <a:buFont typeface="+mj-lt"/>
              <a:buAutoNum type="arabicPeriod"/>
            </a:pPr>
            <a:r>
              <a:rPr lang="en-US" dirty="0">
                <a:latin typeface="Consolas" panose="020B0609020204030204" pitchFamily="49" charset="0"/>
              </a:rPr>
              <a:t>print(b)</a:t>
            </a:r>
          </a:p>
          <a:p>
            <a:endParaRPr lang="en-US" dirty="0"/>
          </a:p>
        </p:txBody>
      </p:sp>
      <p:sp>
        <p:nvSpPr>
          <p:cNvPr id="245"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 xmlns:ma14="http://schemas.microsoft.com/office/mac/drawingml/2011/main"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8</a:t>
            </a:fld>
            <a:endParaRPr/>
          </a:p>
        </p:txBody>
      </p:sp>
      <p:sp>
        <p:nvSpPr>
          <p:cNvPr id="3" name="Rectangle 2">
            <a:extLst>
              <a:ext uri="{FF2B5EF4-FFF2-40B4-BE49-F238E27FC236}">
                <a16:creationId xmlns:a16="http://schemas.microsoft.com/office/drawing/2014/main" id="{4C0FD271-0857-4B0A-BE05-D55BF3C3C78D}"/>
              </a:ext>
            </a:extLst>
          </p:cNvPr>
          <p:cNvSpPr/>
          <p:nvPr/>
        </p:nvSpPr>
        <p:spPr>
          <a:xfrm>
            <a:off x="1096129" y="1330871"/>
            <a:ext cx="10599505" cy="461665"/>
          </a:xfrm>
          <a:prstGeom prst="rect">
            <a:avLst/>
          </a:prstGeom>
        </p:spPr>
        <p:txBody>
          <a:bodyPr wrap="none">
            <a:spAutoFit/>
          </a:bodyPr>
          <a:lstStyle/>
          <a:p>
            <a:r>
              <a:rPr lang="en-US" sz="2400" dirty="0">
                <a:solidFill>
                  <a:srgbClr val="000000"/>
                </a:solidFill>
              </a:rPr>
              <a:t>Add code between the comments to swap the contents of variables </a:t>
            </a:r>
            <a:r>
              <a:rPr lang="en-US" sz="2400" b="1" dirty="0">
                <a:solidFill>
                  <a:srgbClr val="000000"/>
                </a:solidFill>
              </a:rPr>
              <a:t>a</a:t>
            </a:r>
            <a:r>
              <a:rPr lang="en-US" sz="2400" dirty="0">
                <a:solidFill>
                  <a:srgbClr val="000000"/>
                </a:solidFill>
              </a:rPr>
              <a:t> and </a:t>
            </a:r>
            <a:r>
              <a:rPr lang="en-US" sz="2400" b="1" dirty="0">
                <a:solidFill>
                  <a:srgbClr val="000000"/>
                </a:solidFill>
              </a:rPr>
              <a:t>b</a:t>
            </a:r>
            <a:r>
              <a:rPr lang="en-US" sz="2400" dirty="0">
                <a:solidFill>
                  <a:srgbClr val="000000"/>
                </a:solidFill>
              </a:rPr>
              <a:t>:</a:t>
            </a:r>
            <a:endParaRPr lang="en-US" sz="2400" dirty="0"/>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64"/>
          <p:cNvSpPr txBox="1">
            <a:spLocks noGrp="1"/>
          </p:cNvSpPr>
          <p:nvPr>
            <p:ph type="title"/>
          </p:nvPr>
        </p:nvSpPr>
        <p:spPr>
          <a:xfrm>
            <a:off x="588263" y="457200"/>
            <a:ext cx="11018520" cy="553998"/>
          </a:xfrm>
          <a:prstGeom prst="rect">
            <a:avLst/>
          </a:prstGeom>
        </p:spPr>
        <p:txBody>
          <a:bodyPr/>
          <a:lstStyle>
            <a:lvl1pPr defTabSz="786384">
              <a:defRPr sz="2580"/>
            </a:lvl1pPr>
          </a:lstStyle>
          <a:p>
            <a:r>
              <a:rPr sz="3600" dirty="0"/>
              <a:t>Swapping Variables</a:t>
            </a:r>
            <a:r>
              <a:rPr lang="en-US" sz="3600" dirty="0"/>
              <a:t> – From The Do Now</a:t>
            </a:r>
            <a:endParaRPr sz="3600" dirty="0"/>
          </a:p>
        </p:txBody>
      </p:sp>
      <p:sp>
        <p:nvSpPr>
          <p:cNvPr id="2" name="Content Placeholder 1">
            <a:extLst>
              <a:ext uri="{FF2B5EF4-FFF2-40B4-BE49-F238E27FC236}">
                <a16:creationId xmlns:a16="http://schemas.microsoft.com/office/drawing/2014/main" id="{33C16E93-D4B7-458C-8322-A150B8EFCD6A}"/>
              </a:ext>
            </a:extLst>
          </p:cNvPr>
          <p:cNvSpPr>
            <a:spLocks noGrp="1"/>
          </p:cNvSpPr>
          <p:nvPr>
            <p:ph sz="quarter" idx="10"/>
          </p:nvPr>
        </p:nvSpPr>
        <p:spPr>
          <a:xfrm>
            <a:off x="1618410" y="1763552"/>
            <a:ext cx="11018838" cy="3914918"/>
          </a:xfrm>
        </p:spPr>
        <p:txBody>
          <a:bodyPr/>
          <a:lstStyle/>
          <a:p>
            <a:pPr marL="514350" indent="-514350">
              <a:buClr>
                <a:srgbClr val="FFC000"/>
              </a:buClr>
              <a:buFont typeface="+mj-lt"/>
              <a:buAutoNum type="arabicPeriod"/>
            </a:pPr>
            <a:r>
              <a:rPr lang="en-US" sz="2400" dirty="0">
                <a:latin typeface="Consolas" panose="020B0609020204030204" pitchFamily="49" charset="0"/>
              </a:rPr>
              <a:t>a = "This sentence should go second."</a:t>
            </a:r>
          </a:p>
          <a:p>
            <a:pPr marL="514350" indent="-514350">
              <a:buClr>
                <a:srgbClr val="FFC000"/>
              </a:buClr>
              <a:buFont typeface="+mj-lt"/>
              <a:buAutoNum type="arabicPeriod"/>
            </a:pPr>
            <a:r>
              <a:rPr lang="en-US" sz="2400" dirty="0">
                <a:latin typeface="Consolas" panose="020B0609020204030204" pitchFamily="49" charset="0"/>
              </a:rPr>
              <a:t>b = "This sentence should go first."  </a:t>
            </a:r>
          </a:p>
          <a:p>
            <a:pPr marL="514350" indent="-514350">
              <a:buClr>
                <a:srgbClr val="FFC000"/>
              </a:buClr>
              <a:buFont typeface="+mj-lt"/>
              <a:buAutoNum type="arabicPeriod"/>
            </a:pPr>
            <a:r>
              <a:rPr lang="en-US" sz="2400" dirty="0">
                <a:latin typeface="Consolas" panose="020B0609020204030204" pitchFamily="49" charset="0"/>
              </a:rPr>
              <a:t># your code starts here</a:t>
            </a:r>
          </a:p>
          <a:p>
            <a:pPr marL="514350" indent="-514350">
              <a:buClr>
                <a:srgbClr val="FFC000"/>
              </a:buClr>
              <a:buFont typeface="+mj-lt"/>
              <a:buAutoNum type="arabicPeriod"/>
            </a:pPr>
            <a:r>
              <a:rPr lang="en-US" sz="2400" dirty="0">
                <a:solidFill>
                  <a:srgbClr val="00B050"/>
                </a:solidFill>
                <a:latin typeface="Consolas" panose="020B0609020204030204" pitchFamily="49" charset="0"/>
              </a:rPr>
              <a:t>c = a</a:t>
            </a:r>
          </a:p>
          <a:p>
            <a:pPr marL="514350" indent="-514350">
              <a:buClr>
                <a:srgbClr val="FFC000"/>
              </a:buClr>
              <a:buFont typeface="+mj-lt"/>
              <a:buAutoNum type="arabicPeriod"/>
            </a:pPr>
            <a:r>
              <a:rPr lang="en-US" sz="2400" dirty="0">
                <a:solidFill>
                  <a:srgbClr val="00B050"/>
                </a:solidFill>
                <a:latin typeface="Consolas" panose="020B0609020204030204" pitchFamily="49" charset="0"/>
              </a:rPr>
              <a:t>a = b </a:t>
            </a:r>
          </a:p>
          <a:p>
            <a:pPr marL="514350" indent="-514350">
              <a:buClr>
                <a:srgbClr val="FFC000"/>
              </a:buClr>
              <a:buFont typeface="+mj-lt"/>
              <a:buAutoNum type="arabicPeriod"/>
            </a:pPr>
            <a:r>
              <a:rPr lang="en-US" sz="2400" dirty="0">
                <a:solidFill>
                  <a:srgbClr val="00B050"/>
                </a:solidFill>
                <a:latin typeface="Consolas" panose="020B0609020204030204" pitchFamily="49" charset="0"/>
              </a:rPr>
              <a:t>b = c</a:t>
            </a:r>
          </a:p>
          <a:p>
            <a:pPr marL="514350" indent="-514350">
              <a:buClr>
                <a:srgbClr val="FFC000"/>
              </a:buClr>
              <a:buFont typeface="+mj-lt"/>
              <a:buAutoNum type="arabicPeriod"/>
            </a:pPr>
            <a:r>
              <a:rPr lang="en-US" sz="2400" dirty="0">
                <a:latin typeface="Consolas" panose="020B0609020204030204" pitchFamily="49" charset="0"/>
              </a:rPr>
              <a:t># your code ends here</a:t>
            </a:r>
          </a:p>
          <a:p>
            <a:pPr marL="514350" indent="-514350">
              <a:buClr>
                <a:srgbClr val="FFC000"/>
              </a:buClr>
              <a:buFont typeface="+mj-lt"/>
              <a:buAutoNum type="arabicPeriod"/>
            </a:pPr>
            <a:r>
              <a:rPr lang="en-US" sz="2400" dirty="0">
                <a:latin typeface="Consolas" panose="020B0609020204030204" pitchFamily="49" charset="0"/>
              </a:rPr>
              <a:t>print(a)</a:t>
            </a:r>
          </a:p>
          <a:p>
            <a:pPr marL="514350" indent="-514350">
              <a:buClr>
                <a:srgbClr val="FFC000"/>
              </a:buClr>
              <a:buFont typeface="+mj-lt"/>
              <a:buAutoNum type="arabicPeriod"/>
            </a:pPr>
            <a:r>
              <a:rPr lang="en-US" sz="2400" dirty="0">
                <a:latin typeface="Consolas" panose="020B0609020204030204" pitchFamily="49" charset="0"/>
              </a:rPr>
              <a:t>print(b)</a:t>
            </a:r>
          </a:p>
        </p:txBody>
      </p:sp>
      <p:sp>
        <p:nvSpPr>
          <p:cNvPr id="252"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 xmlns:ma14="http://schemas.microsoft.com/office/mac/drawingml/2011/main"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9</a:t>
            </a:fld>
            <a:endParaRPr/>
          </a:p>
        </p:txBody>
      </p:sp>
      <p:sp>
        <p:nvSpPr>
          <p:cNvPr id="5" name="Rectangle 4">
            <a:extLst>
              <a:ext uri="{FF2B5EF4-FFF2-40B4-BE49-F238E27FC236}">
                <a16:creationId xmlns:a16="http://schemas.microsoft.com/office/drawing/2014/main" id="{DB0B1257-3AFB-468B-AD0E-E93F2341990A}"/>
              </a:ext>
            </a:extLst>
          </p:cNvPr>
          <p:cNvSpPr/>
          <p:nvPr/>
        </p:nvSpPr>
        <p:spPr>
          <a:xfrm>
            <a:off x="879415" y="1156542"/>
            <a:ext cx="9790052" cy="461665"/>
          </a:xfrm>
          <a:prstGeom prst="rect">
            <a:avLst/>
          </a:prstGeom>
        </p:spPr>
        <p:txBody>
          <a:bodyPr wrap="none">
            <a:spAutoFit/>
          </a:bodyPr>
          <a:lstStyle/>
          <a:p>
            <a:pPr>
              <a:buClr>
                <a:srgbClr val="FFC000"/>
              </a:buClr>
            </a:pPr>
            <a:r>
              <a:rPr lang="en-US" sz="2400" dirty="0"/>
              <a:t>One way is to use a temporary third variable to store one of the values:</a:t>
            </a:r>
          </a:p>
        </p:txBody>
      </p:sp>
      <p:sp>
        <p:nvSpPr>
          <p:cNvPr id="3" name="Rectangle 2">
            <a:extLst>
              <a:ext uri="{FF2B5EF4-FFF2-40B4-BE49-F238E27FC236}">
                <a16:creationId xmlns:a16="http://schemas.microsoft.com/office/drawing/2014/main" id="{8D86B45D-1A16-43A8-9C67-D0497981E7D5}"/>
              </a:ext>
            </a:extLst>
          </p:cNvPr>
          <p:cNvSpPr/>
          <p:nvPr/>
        </p:nvSpPr>
        <p:spPr>
          <a:xfrm>
            <a:off x="588263" y="5918483"/>
            <a:ext cx="11265600" cy="830997"/>
          </a:xfrm>
          <a:prstGeom prst="rect">
            <a:avLst/>
          </a:prstGeom>
        </p:spPr>
        <p:txBody>
          <a:bodyPr wrap="square">
            <a:spAutoFit/>
          </a:bodyPr>
          <a:lstStyle/>
          <a:p>
            <a:r>
              <a:rPr lang="en-US" sz="2400" dirty="0"/>
              <a:t>Python also supports a direct method of swapping the contents of variables, but this uses more advanced syntax. (The relevant Internet search term is "tuples").</a:t>
            </a: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945449-0B6F-4B2D-8ACE-223F63931ED8}">
  <ds:schemaRefs>
    <ds:schemaRef ds:uri="http://schemas.microsoft.com/sharepoint/v3/contenttype/forms"/>
  </ds:schemaRefs>
</ds:datastoreItem>
</file>

<file path=customXml/itemProps2.xml><?xml version="1.0" encoding="utf-8"?>
<ds:datastoreItem xmlns:ds="http://schemas.openxmlformats.org/officeDocument/2006/customXml" ds:itemID="{34FA82FB-BEB4-4E8E-96A1-BE39ADA8F6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F125FD-5DDE-4805-B07F-70870D5B0C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871</Words>
  <Application>Microsoft Office PowerPoint</Application>
  <PresentationFormat>Widescreen</PresentationFormat>
  <Paragraphs>148</Paragraphs>
  <Slides>14</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Consolas</vt:lpstr>
      <vt:lpstr>Courier</vt:lpstr>
      <vt:lpstr>Segoe UI</vt:lpstr>
      <vt:lpstr>Segoe UI Semibold</vt:lpstr>
      <vt:lpstr>Wingdings</vt:lpstr>
      <vt:lpstr>Microsoft Philanthropies TEALS</vt:lpstr>
      <vt:lpstr>Black Template</vt:lpstr>
      <vt:lpstr>Lesson 2.01: Data Types &amp; Casting</vt:lpstr>
      <vt:lpstr>Data Types &amp; Casting</vt:lpstr>
      <vt:lpstr>Today’s Plan </vt:lpstr>
      <vt:lpstr>Do Now</vt:lpstr>
      <vt:lpstr>Lesson</vt:lpstr>
      <vt:lpstr>Lesson</vt:lpstr>
      <vt:lpstr>Casting</vt:lpstr>
      <vt:lpstr>Swapping Variables</vt:lpstr>
      <vt:lpstr>Swapping Variables – From The Do Now</vt:lpstr>
      <vt:lpstr>Predict the following in your notebook </vt:lpstr>
      <vt:lpstr>How to get a random integer: randint(0, 10)</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2.01 Data Types &amp; Casting</dc:title>
  <dc:creator/>
  <cp:lastModifiedBy/>
  <cp:revision>3</cp:revision>
  <dcterms:created xsi:type="dcterms:W3CDTF">2019-12-20T16:55:53Z</dcterms:created>
  <dcterms:modified xsi:type="dcterms:W3CDTF">2021-02-26T22:45:20Z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36813DB8-CB87-4104-A2F6-5BCFDF1E6E2B</vt:lpwstr>
  </property>
  <property fmtid="{D5CDD505-2E9C-101B-9397-08002B2CF9AE}" pid="4" name="ArticulatePath">
    <vt:lpwstr>Intro Python 2.01 TEALS</vt:lpwstr>
  </property>
</Properties>
</file>