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70" r:id="rId6"/>
    <p:sldId id="1679" r:id="rId7"/>
    <p:sldId id="1680" r:id="rId8"/>
    <p:sldId id="1681" r:id="rId9"/>
    <p:sldId id="1686" r:id="rId10"/>
    <p:sldId id="1684" r:id="rId11"/>
    <p:sldId id="1683" r:id="rId12"/>
    <p:sldId id="1687"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645"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30T15:22:24.299" idx="6">
    <p:pos x="10" y="10"/>
    <p:text>This feels like a lot of text on a page, and I can't figue our what needs to be cut down.</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20:31:29.578" idx="9">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12/29/19</a:t>
            </a:r>
          </a:p>
          <a:p>
            <a:r>
              <a:rPr lang="en-US" dirty="0">
                <a:effectLst/>
              </a:rPr>
              <a:t>5 Minutes - Do Now: </a:t>
            </a:r>
            <a:r>
              <a:rPr lang="en-US" dirty="0"/>
              <a:t>https://tealsk12.gitbook.io/intro-cs-2/unit6/lesson-3/do_now</a:t>
            </a:r>
            <a:endParaRPr lang="en-US" dirty="0">
              <a:effectLst/>
            </a:endParaRPr>
          </a:p>
          <a:p>
            <a:r>
              <a:rPr lang="en-US" dirty="0">
                <a:effectLst/>
              </a:rPr>
              <a:t>10 Minutes – Lesson: </a:t>
            </a:r>
            <a:r>
              <a:rPr lang="en-US" dirty="0"/>
              <a:t>https://tealsk12.gitbook.io/intro-cs-2/unit6/lesson-3</a:t>
            </a:r>
            <a:endParaRPr lang="en-US" dirty="0">
              <a:effectLst/>
            </a:endParaRPr>
          </a:p>
          <a:p>
            <a:r>
              <a:rPr lang="en-US" dirty="0">
                <a:effectLst/>
              </a:rPr>
              <a:t>35 Minutes – Lab: </a:t>
            </a:r>
            <a:r>
              <a:rPr lang="en-US" dirty="0"/>
              <a:t>https://tealsk12.gitbook.io/intro-cs-2/unit6/lesson-3/lab</a:t>
            </a:r>
            <a:endParaRPr lang="en-US" dirty="0">
              <a:effectLst/>
            </a:endParaRP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a small number of students to write their solution on the board.</a:t>
            </a:r>
          </a:p>
          <a:p>
            <a:r>
              <a:rPr lang="en-US" dirty="0"/>
              <a:t>Discuss that it is possible to do just for key in my_dictionary:, but behind the scenes this is similar to calling the .keys() function.</a:t>
            </a:r>
          </a:p>
          <a:p>
            <a:r>
              <a:rPr lang="en-US" dirty="0"/>
              <a:t>Discuss that the order of the list is not exactly what was expected.</a:t>
            </a:r>
          </a:p>
          <a:p>
            <a:r>
              <a:rPr lang="en-US" dirty="0"/>
              <a:t>Unlike lists, dictionaries have no guaranteed order.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discuss any common areas of confusion or challenge that came up during the lab.</a:t>
            </a:r>
          </a:p>
          <a:p>
            <a:r>
              <a:rPr lang="en-US" dirty="0"/>
              <a:t>Talk about how in works for dictionaries for the bonus.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844528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7.xml"/><Relationship Id="rId5" Type="http://schemas.openxmlformats.org/officeDocument/2006/relationships/comments" Target="../comments/commen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6.04 Dictionaries and Loops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Dictionaries and Loops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669536" y="585788"/>
            <a:ext cx="6938437"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Use loops to traverse through key/value pairs in a dictionary</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p:txBody>
          <a:bodyPr/>
          <a:lstStyle/>
          <a:p>
            <a:pPr algn="ctr"/>
            <a:r>
              <a:rPr lang="en-US"/>
              <a:t>6.04 </a:t>
            </a:r>
            <a:r>
              <a:rPr lang="en-US" dirty="0"/>
              <a:t>– Do Now</a:t>
            </a:r>
          </a:p>
        </p:txBody>
      </p:sp>
      <p:sp>
        <p:nvSpPr>
          <p:cNvPr id="17" name="Rectangle 2">
            <a:extLst>
              <a:ext uri="{FF2B5EF4-FFF2-40B4-BE49-F238E27FC236}">
                <a16:creationId xmlns:a16="http://schemas.microsoft.com/office/drawing/2014/main" id="{53FC8CCF-1AFB-4875-8E75-C299B978B46E}"/>
              </a:ext>
            </a:extLst>
          </p:cNvPr>
          <p:cNvSpPr>
            <a:spLocks noGrp="1" noChangeArrowheads="1"/>
          </p:cNvSpPr>
          <p:nvPr>
            <p:ph sz="quarter" idx="13"/>
          </p:nvPr>
        </p:nvSpPr>
        <p:spPr bwMode="auto">
          <a:xfrm>
            <a:off x="6391976" y="1566295"/>
            <a:ext cx="503510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SzTx/>
              <a:buNone/>
            </a:pPr>
            <a:r>
              <a:rPr lang="en-US" altLang="en-US" sz="1800" b="1" dirty="0"/>
              <a:t>In your notebook:</a:t>
            </a:r>
          </a:p>
          <a:p>
            <a:pPr marL="342900" lvl="0" indent="-342900" defTabSz="914400" eaLnBrk="0" fontAlgn="base" hangingPunct="0">
              <a:spcBef>
                <a:spcPct val="0"/>
              </a:spcBef>
              <a:spcAft>
                <a:spcPct val="0"/>
              </a:spcAft>
              <a:buSzTx/>
              <a:buFont typeface="+mj-lt"/>
              <a:buAutoNum type="arabicPeriod"/>
            </a:pPr>
            <a:r>
              <a:rPr lang="en-US" altLang="en-US" sz="1800" dirty="0"/>
              <a:t>Write down what </a:t>
            </a:r>
            <a:r>
              <a:rPr lang="en-US" altLang="en-US" sz="1800" dirty="0">
                <a:latin typeface="Consolas" panose="020B0609020204030204" pitchFamily="49" charset="0"/>
              </a:rPr>
              <a:t>list()</a:t>
            </a:r>
            <a:r>
              <a:rPr lang="en-US" altLang="en-US" sz="1800" dirty="0"/>
              <a:t> does when given a dictionary.</a:t>
            </a:r>
          </a:p>
          <a:p>
            <a:pPr marL="342900" lvl="0" indent="-342900" defTabSz="914400" eaLnBrk="0" fontAlgn="base" hangingPunct="0">
              <a:spcBef>
                <a:spcPct val="0"/>
              </a:spcBef>
              <a:spcAft>
                <a:spcPct val="0"/>
              </a:spcAft>
              <a:buSzTx/>
              <a:buFont typeface="+mj-lt"/>
              <a:buAutoNum type="arabicPeriod"/>
            </a:pPr>
            <a:r>
              <a:rPr lang="en-US" altLang="en-US" sz="1800" dirty="0"/>
              <a:t>2. What type does </a:t>
            </a:r>
            <a:r>
              <a:rPr lang="en-US" altLang="en-US" sz="1800" dirty="0">
                <a:latin typeface="Consolas" panose="020B0609020204030204" pitchFamily="49" charset="0"/>
              </a:rPr>
              <a:t>list()</a:t>
            </a:r>
            <a:r>
              <a:rPr lang="en-US" altLang="en-US" sz="1800" dirty="0"/>
              <a:t> return?</a:t>
            </a:r>
          </a:p>
          <a:p>
            <a:pPr marL="342900" lvl="0" indent="-342900" defTabSz="914400" eaLnBrk="0" fontAlgn="base" hangingPunct="0">
              <a:spcBef>
                <a:spcPct val="0"/>
              </a:spcBef>
              <a:spcAft>
                <a:spcPct val="0"/>
              </a:spcAft>
              <a:buSzTx/>
              <a:buFont typeface="+mj-lt"/>
              <a:buAutoNum type="arabicPeriod"/>
            </a:pPr>
            <a:r>
              <a:rPr lang="en-US" altLang="en-US" sz="1800" dirty="0"/>
              <a:t>3. Write down how you might use a </a:t>
            </a:r>
            <a:r>
              <a:rPr lang="en-US" altLang="en-US" sz="1800" dirty="0">
                <a:latin typeface="Consolas" panose="020B0609020204030204" pitchFamily="49" charset="0"/>
              </a:rPr>
              <a:t>for</a:t>
            </a:r>
            <a:r>
              <a:rPr lang="en-US" altLang="en-US" sz="1800" dirty="0"/>
              <a:t> loop to go through and print the values of </a:t>
            </a:r>
            <a:r>
              <a:rPr lang="en-US" altLang="en-US" sz="1800" dirty="0" err="1">
                <a:latin typeface="Consolas" panose="020B0609020204030204" pitchFamily="49" charset="0"/>
              </a:rPr>
              <a:t>my_dictionary</a:t>
            </a:r>
            <a:r>
              <a:rPr lang="en-US" altLang="en-US" sz="1800"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68D422D9-B208-4D2F-A43E-165B6593AC18}"/>
              </a:ext>
            </a:extLst>
          </p:cNvPr>
          <p:cNvSpPr>
            <a:spLocks noGrp="1"/>
          </p:cNvSpPr>
          <p:nvPr>
            <p:ph sz="quarter" idx="12"/>
          </p:nvPr>
        </p:nvSpPr>
        <p:spPr>
          <a:xfrm>
            <a:off x="588263" y="1478642"/>
            <a:ext cx="5211763" cy="3262432"/>
          </a:xfrm>
        </p:spPr>
        <p:txBody>
          <a:bodyPr/>
          <a:lstStyle/>
          <a:p>
            <a:pPr marL="0" indent="0">
              <a:buNone/>
            </a:pPr>
            <a:r>
              <a:rPr lang="en-US" sz="2000" dirty="0">
                <a:latin typeface="+mj-lt"/>
              </a:rPr>
              <a:t>In the Console, Type the Following,</a:t>
            </a:r>
          </a:p>
          <a:p>
            <a:pPr marL="457200" indent="-457200">
              <a:buFont typeface="+mj-lt"/>
              <a:buAutoNum type="arabicPeriod"/>
            </a:pPr>
            <a:r>
              <a:rPr lang="en-US" sz="2000" dirty="0" err="1">
                <a:latin typeface="Consolas" panose="020B0609020204030204" pitchFamily="49" charset="0"/>
              </a:rPr>
              <a:t>my_dictionary</a:t>
            </a:r>
            <a:r>
              <a:rPr lang="en-US" sz="2000" dirty="0">
                <a:latin typeface="Consolas" panose="020B0609020204030204" pitchFamily="49" charset="0"/>
              </a:rPr>
              <a:t> = {</a:t>
            </a:r>
          </a:p>
          <a:p>
            <a:pPr marL="457200" indent="-457200">
              <a:buFont typeface="+mj-lt"/>
              <a:buAutoNum type="arabicPeriod"/>
            </a:pPr>
            <a:r>
              <a:rPr lang="en-US" sz="2000" dirty="0">
                <a:latin typeface="Consolas" panose="020B0609020204030204" pitchFamily="49" charset="0"/>
              </a:rPr>
              <a:t>'a': 1,</a:t>
            </a:r>
          </a:p>
          <a:p>
            <a:pPr marL="457200" indent="-457200">
              <a:buFont typeface="+mj-lt"/>
              <a:buAutoNum type="arabicPeriod"/>
            </a:pPr>
            <a:r>
              <a:rPr lang="en-US" sz="2000" dirty="0">
                <a:latin typeface="Consolas" panose="020B0609020204030204" pitchFamily="49" charset="0"/>
              </a:rPr>
              <a:t>'b': 2,</a:t>
            </a:r>
          </a:p>
          <a:p>
            <a:pPr marL="457200" indent="-457200">
              <a:buFont typeface="+mj-lt"/>
              <a:buAutoNum type="arabicPeriod"/>
            </a:pPr>
            <a:r>
              <a:rPr lang="en-US" sz="2000" dirty="0">
                <a:latin typeface="Consolas" panose="020B0609020204030204" pitchFamily="49" charset="0"/>
              </a:rPr>
              <a:t>'c': 3,</a:t>
            </a:r>
          </a:p>
          <a:p>
            <a:pPr marL="457200" indent="-457200">
              <a:buFont typeface="+mj-lt"/>
              <a:buAutoNum type="arabicPeriod"/>
            </a:pPr>
            <a:r>
              <a:rPr lang="en-US" sz="2000" dirty="0">
                <a:latin typeface="Consolas" panose="020B0609020204030204" pitchFamily="49" charset="0"/>
              </a:rPr>
              <a:t>'d': 4,</a:t>
            </a:r>
          </a:p>
          <a:p>
            <a:pPr marL="457200" indent="-457200">
              <a:buFont typeface="+mj-lt"/>
              <a:buAutoNum type="arabicPeriod"/>
            </a:pPr>
            <a:r>
              <a:rPr lang="en-US" sz="2000" dirty="0">
                <a:latin typeface="Consolas" panose="020B0609020204030204" pitchFamily="49" charset="0"/>
              </a:rPr>
              <a:t>'e': 5</a:t>
            </a:r>
          </a:p>
          <a:p>
            <a:pPr marL="457200" indent="-457200">
              <a:buFont typeface="+mj-lt"/>
              <a:buAutoNum type="arabicPeriod"/>
            </a:pPr>
            <a:r>
              <a:rPr lang="en-US" sz="2000" dirty="0">
                <a:latin typeface="Consolas" panose="020B0609020204030204" pitchFamily="49" charset="0"/>
              </a:rPr>
              <a:t>}</a:t>
            </a:r>
          </a:p>
          <a:p>
            <a:pPr marL="457200" indent="-457200">
              <a:buFont typeface="+mj-lt"/>
              <a:buAutoNum type="arabicPeriod"/>
            </a:pPr>
            <a:r>
              <a:rPr lang="en-US" sz="2000" dirty="0">
                <a:latin typeface="Consolas" panose="020B0609020204030204" pitchFamily="49" charset="0"/>
              </a:rPr>
              <a:t>print(list(</a:t>
            </a:r>
            <a:r>
              <a:rPr lang="en-US" sz="2000" dirty="0" err="1">
                <a:latin typeface="Consolas" panose="020B0609020204030204" pitchFamily="49" charset="0"/>
              </a:rPr>
              <a:t>my_dictionary</a:t>
            </a:r>
            <a:r>
              <a:rPr lang="en-US" sz="2000" dirty="0">
                <a:latin typeface="Consolas" panose="020B0609020204030204" pitchFamily="49" charset="0"/>
              </a:rPr>
              <a:t>))</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8BD81A-9581-4078-879A-4CD172A60129}"/>
              </a:ext>
            </a:extLst>
          </p:cNvPr>
          <p:cNvSpPr>
            <a:spLocks noGrp="1" noChangeArrowheads="1"/>
          </p:cNvSpPr>
          <p:nvPr>
            <p:ph type="body" sz="quarter" idx="10"/>
          </p:nvPr>
        </p:nvSpPr>
        <p:spPr bwMode="auto">
          <a:xfrm>
            <a:off x="4657344" y="365760"/>
            <a:ext cx="6950629" cy="59032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2500" lnSpcReduction="10000"/>
          </a:bodyPr>
          <a:lstStyle/>
          <a:p>
            <a:pPr marL="0" marR="0" lvl="0" indent="0" defTabSz="914400" rtl="0" eaLnBrk="0" fontAlgn="base" latinLnBrk="0" hangingPunct="0">
              <a:lnSpc>
                <a:spcPct val="90000"/>
              </a:lnSpc>
              <a:spcBef>
                <a:spcPct val="0"/>
              </a:spcBef>
              <a:spcAft>
                <a:spcPts val="600"/>
              </a:spcAft>
              <a:buClrTx/>
              <a:buSzTx/>
              <a:tabLst/>
            </a:pPr>
            <a:r>
              <a:rPr kumimoji="0" lang="en-US" altLang="en-US" sz="1800" b="0" i="0" u="none" strike="noStrike" cap="none" normalizeH="0" baseline="0" dirty="0">
                <a:ln>
                  <a:noFill/>
                </a:ln>
                <a:effectLst/>
              </a:rPr>
              <a:t>1. Repackage some of your code from Lab 6.02 to make two functions: </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lang="en-US" altLang="en-US" sz="1800" dirty="0">
                <a:latin typeface="Consolas" panose="020B0609020204030204" pitchFamily="49" charset="0"/>
                <a:cs typeface="Segoe UI" panose="020B0502040204020203" pitchFamily="34" charset="0"/>
              </a:rPr>
              <a:t>Text_to_word_list()</a:t>
            </a:r>
            <a:r>
              <a:rPr kumimoji="0" lang="en-US" altLang="en-US" sz="1800" b="0" i="0" u="none" strike="noStrike" cap="none" normalizeH="0" baseline="0" dirty="0">
                <a:ln>
                  <a:noFill/>
                </a:ln>
                <a:effectLst/>
              </a:rPr>
              <a:t>, that takes a single passage of text and splits into a list of words</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lang="en-US" altLang="en-US" sz="1800" dirty="0">
                <a:latin typeface="Consolas" panose="020B0609020204030204" pitchFamily="49" charset="0"/>
                <a:cs typeface="Segoe UI" panose="020B0502040204020203" pitchFamily="34" charset="0"/>
              </a:rPr>
              <a:t>Count_frequencies()</a:t>
            </a:r>
            <a:r>
              <a:rPr kumimoji="0" lang="en-US" altLang="en-US" sz="1800" b="0" i="0" u="none" strike="noStrike" cap="none" normalizeH="0" baseline="0" dirty="0">
                <a:ln>
                  <a:noFill/>
                </a:ln>
                <a:effectLst/>
              </a:rPr>
              <a:t>, that takes in a list of words and returns a dictionary of word frequencies</a:t>
            </a:r>
          </a:p>
          <a:p>
            <a:pPr marL="228600" lvl="1" indent="0" defTabSz="914400" eaLnBrk="0" fontAlgn="base" hangingPunct="0">
              <a:lnSpc>
                <a:spcPct val="90000"/>
              </a:lnSpc>
              <a:spcBef>
                <a:spcPct val="0"/>
              </a:spcBef>
              <a:spcAft>
                <a:spcPts val="600"/>
              </a:spcAft>
              <a:buSzTx/>
              <a:buNone/>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sz="1800" b="0" i="0" u="none" strike="noStrike" cap="none" normalizeH="0" baseline="0" dirty="0">
                <a:ln>
                  <a:noFill/>
                </a:ln>
                <a:effectLst/>
              </a:rPr>
              <a:t> Write a new function, </a:t>
            </a:r>
            <a:r>
              <a:rPr kumimoji="0" lang="en-US" altLang="en-US" sz="1800" b="0" i="0" u="none" strike="noStrike" cap="none" normalizeH="0" baseline="0" dirty="0" err="1">
                <a:ln>
                  <a:noFill/>
                </a:ln>
                <a:effectLst/>
                <a:latin typeface="Consolas" panose="020B0609020204030204" pitchFamily="49" charset="0"/>
              </a:rPr>
              <a:t>find_max_valued_key</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that takes a dictionary as an argument, and returns the </a:t>
            </a:r>
            <a:r>
              <a:rPr kumimoji="0" lang="en-US" altLang="en-US" sz="1800" b="1" i="0" u="none" strike="noStrike" cap="none" normalizeH="0" baseline="0" dirty="0">
                <a:ln>
                  <a:noFill/>
                </a:ln>
                <a:effectLst/>
              </a:rPr>
              <a:t>key</a:t>
            </a:r>
            <a:r>
              <a:rPr kumimoji="0" lang="en-US" altLang="en-US" sz="1800" b="0" i="0" u="none" strike="noStrike" cap="none" normalizeH="0" baseline="0" dirty="0">
                <a:ln>
                  <a:noFill/>
                </a:ln>
                <a:effectLst/>
              </a:rPr>
              <a:t> that is associated with the largest value in that dictionary. Internally, this function loops through the dictionary while keeping track of the largest value it's seen so far and the key that goes along with that value.</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sz="1800" b="0" i="0" u="none" strike="noStrike" cap="none" normalizeH="0" baseline="0" dirty="0">
                <a:ln>
                  <a:noFill/>
                </a:ln>
                <a:effectLst/>
              </a:rPr>
              <a:t> Run </a:t>
            </a:r>
            <a:r>
              <a:rPr lang="en-US" altLang="en-US" sz="1800" dirty="0" err="1">
                <a:latin typeface="Consolas" panose="020B0609020204030204" pitchFamily="49" charset="0"/>
              </a:rPr>
              <a:t>find_max_valued_key</a:t>
            </a:r>
            <a:r>
              <a:rPr lang="en-US" altLang="en-US" sz="1800" dirty="0">
                <a:latin typeface="Consolas" panose="020B0609020204030204" pitchFamily="49" charset="0"/>
              </a:rPr>
              <a:t>() </a:t>
            </a:r>
            <a:r>
              <a:rPr kumimoji="0" lang="en-US" altLang="en-US" sz="1800" b="0" i="0" u="none" strike="noStrike" cap="none" normalizeH="0" baseline="0" dirty="0">
                <a:ln>
                  <a:noFill/>
                </a:ln>
                <a:effectLst/>
              </a:rPr>
              <a:t>once on the dictionary of word counts, print out the key/value of word it returns.</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sz="1800" b="0" i="0" u="none" strike="noStrike" cap="none" normalizeH="0" baseline="0" dirty="0">
                <a:ln>
                  <a:noFill/>
                </a:ln>
                <a:effectLst/>
              </a:rPr>
              <a:t> Remove that key from the dictionary.</a:t>
            </a:r>
          </a:p>
          <a:p>
            <a:pPr marL="0" marR="0" lvl="0" indent="0" defTabSz="914400" rtl="0" eaLnBrk="0" fontAlgn="base" latinLnBrk="0" hangingPunct="0">
              <a:lnSpc>
                <a:spcPct val="90000"/>
              </a:lnSpc>
              <a:spcBef>
                <a:spcPct val="0"/>
              </a:spcBef>
              <a:spcAft>
                <a:spcPts val="600"/>
              </a:spcAft>
              <a:buClrTx/>
              <a:buSzTx/>
              <a:buNone/>
              <a:tabLst/>
            </a:pPr>
            <a:endParaRPr lang="en-US" altLang="en-US" sz="1800" dirty="0">
              <a:latin typeface="Consolas" panose="020B0609020204030204" pitchFamily="49" charset="0"/>
            </a:endParaRPr>
          </a:p>
          <a:p>
            <a:pPr marL="0" marR="0" lvl="0" indent="0" defTabSz="914400" rtl="0" eaLnBrk="0" fontAlgn="base" latinLnBrk="0" hangingPunct="0">
              <a:lnSpc>
                <a:spcPct val="90000"/>
              </a:lnSpc>
              <a:spcBef>
                <a:spcPct val="0"/>
              </a:spcBef>
              <a:spcAft>
                <a:spcPts val="600"/>
              </a:spcAft>
              <a:buClrTx/>
              <a:buSzTx/>
              <a:buFontTx/>
              <a:buAutoNum type="arabicPeriod" startAt="5"/>
              <a:tabLst/>
            </a:pPr>
            <a:r>
              <a:rPr kumimoji="0" lang="en-US" altLang="en-US" sz="1800" b="0" i="0" u="none" strike="noStrike" cap="none" normalizeH="0" baseline="0" dirty="0">
                <a:ln>
                  <a:noFill/>
                </a:ln>
                <a:effectLst/>
              </a:rPr>
              <a:t> Repeat steps 3-4 four more times: Call </a:t>
            </a:r>
            <a:r>
              <a:rPr lang="en-US" altLang="en-US" sz="1800" dirty="0" err="1">
                <a:latin typeface="Consolas" panose="020B0609020204030204" pitchFamily="49" charset="0"/>
              </a:rPr>
              <a:t>find_max_valued_key</a:t>
            </a:r>
            <a:r>
              <a:rPr lang="en-US" altLang="en-US" sz="1800" dirty="0">
                <a:latin typeface="Consolas" panose="020B0609020204030204" pitchFamily="49" charset="0"/>
              </a:rPr>
              <a:t>()</a:t>
            </a:r>
            <a:r>
              <a:rPr kumimoji="0" lang="en-US" altLang="en-US" sz="1800" b="0" i="0" u="none" strike="noStrike" cap="none" normalizeH="0" baseline="0" dirty="0">
                <a:ln>
                  <a:noFill/>
                </a:ln>
                <a:effectLst/>
              </a:rPr>
              <a:t>, print out the key/value pair, and remove the key.</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800" b="0" i="0" u="none" strike="noStrike" cap="none" normalizeH="0" baseline="0" dirty="0">
                <a:ln>
                  <a:noFill/>
                </a:ln>
                <a:effectLst/>
              </a:rPr>
              <a:t>If there is a tie within </a:t>
            </a:r>
            <a:r>
              <a:rPr lang="en-US" altLang="en-US" sz="1800" dirty="0" err="1">
                <a:latin typeface="Consolas" panose="020B0609020204030204" pitchFamily="49" charset="0"/>
              </a:rPr>
              <a:t>find_max_valued_key</a:t>
            </a:r>
            <a:r>
              <a:rPr lang="en-US" altLang="en-US" sz="1800" dirty="0">
                <a:latin typeface="Consolas" panose="020B0609020204030204" pitchFamily="49" charset="0"/>
              </a:rPr>
              <a:t>() </a:t>
            </a:r>
            <a:r>
              <a:rPr kumimoji="0" lang="en-US" altLang="en-US" sz="1800" b="0" i="0" u="none" strike="noStrike" cap="none" normalizeH="0" baseline="0" dirty="0">
                <a:ln>
                  <a:noFill/>
                </a:ln>
                <a:effectLst/>
              </a:rPr>
              <a:t>choose among the tied items however you like and return just one of them.</a:t>
            </a:r>
          </a:p>
        </p:txBody>
      </p:sp>
      <p:sp>
        <p:nvSpPr>
          <p:cNvPr id="2" name="Title 1">
            <a:extLst>
              <a:ext uri="{FF2B5EF4-FFF2-40B4-BE49-F238E27FC236}">
                <a16:creationId xmlns:a16="http://schemas.microsoft.com/office/drawing/2014/main" id="{32CE69C1-7E6D-4BAC-8F34-4733F4EBEB18}"/>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Lab – 6.04 Strategy</a:t>
            </a:r>
          </a:p>
        </p:txBody>
      </p:sp>
    </p:spTree>
    <p:extLst>
      <p:ext uri="{BB962C8B-B14F-4D97-AF65-F5344CB8AC3E}">
        <p14:creationId xmlns:p14="http://schemas.microsoft.com/office/powerpoint/2010/main" val="12366933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p:txBody>
          <a:bodyPr/>
          <a:lstStyle/>
          <a:p>
            <a:r>
              <a:rPr lang="en-US" dirty="0"/>
              <a:t>Lab – 6.04</a:t>
            </a:r>
          </a:p>
        </p:txBody>
      </p:sp>
      <p:sp>
        <p:nvSpPr>
          <p:cNvPr id="3" name="Text Placeholder 2">
            <a:extLst>
              <a:ext uri="{FF2B5EF4-FFF2-40B4-BE49-F238E27FC236}">
                <a16:creationId xmlns:a16="http://schemas.microsoft.com/office/drawing/2014/main" id="{93596A49-8765-4749-97AF-2FFBEAC055D9}"/>
              </a:ext>
            </a:extLst>
          </p:cNvPr>
          <p:cNvSpPr>
            <a:spLocks noGrp="1"/>
          </p:cNvSpPr>
          <p:nvPr>
            <p:ph type="body" sz="quarter" idx="10"/>
          </p:nvPr>
        </p:nvSpPr>
        <p:spPr>
          <a:xfrm>
            <a:off x="586390" y="1434370"/>
            <a:ext cx="11018520" cy="4739759"/>
          </a:xfrm>
        </p:spPr>
        <p:txBody>
          <a:bodyPr/>
          <a:lstStyle/>
          <a:p>
            <a:r>
              <a:rPr lang="en-US" dirty="0"/>
              <a:t>In this lab we will use our word-counting code from Lab 6.02 to create a program that determines the top 5 most commonly used words in a passage of text. </a:t>
            </a:r>
          </a:p>
          <a:p>
            <a:endParaRPr lang="en-US" dirty="0"/>
          </a:p>
          <a:p>
            <a:r>
              <a:rPr lang="en-US" dirty="0"/>
              <a:t>After processing the passage, it prints the top 5 words and the number of times each occurs.</a:t>
            </a:r>
          </a:p>
          <a:p>
            <a:endParaRPr lang="en-US" dirty="0">
              <a:gradFill>
                <a:gsLst>
                  <a:gs pos="2917">
                    <a:schemeClr val="tx1"/>
                  </a:gs>
                  <a:gs pos="30000">
                    <a:schemeClr val="tx1"/>
                  </a:gs>
                </a:gsLst>
                <a:lin ang="5400000" scaled="0"/>
              </a:gradFill>
            </a:endParaRPr>
          </a:p>
          <a:p>
            <a:r>
              <a:rPr lang="en-US" dirty="0">
                <a:gradFill>
                  <a:gsLst>
                    <a:gs pos="2917">
                      <a:schemeClr val="tx1"/>
                    </a:gs>
                    <a:gs pos="30000">
                      <a:schemeClr val="tx1"/>
                    </a:gs>
                  </a:gsLst>
                  <a:lin ang="5400000" scaled="0"/>
                </a:gradFill>
              </a:rPr>
              <a:t>You can see an example using the text from Dr. </a:t>
            </a:r>
            <a:r>
              <a:rPr lang="en-US" dirty="0" err="1">
                <a:gradFill>
                  <a:gsLst>
                    <a:gs pos="2917">
                      <a:schemeClr val="tx1"/>
                    </a:gs>
                    <a:gs pos="30000">
                      <a:schemeClr val="tx1"/>
                    </a:gs>
                  </a:gsLst>
                  <a:lin ang="5400000" scaled="0"/>
                </a:gradFill>
              </a:rPr>
              <a:t>Suess’s</a:t>
            </a:r>
            <a:r>
              <a:rPr lang="en-US" dirty="0">
                <a:gradFill>
                  <a:gsLst>
                    <a:gs pos="2917">
                      <a:schemeClr val="tx1"/>
                    </a:gs>
                    <a:gs pos="30000">
                      <a:schemeClr val="tx1"/>
                    </a:gs>
                  </a:gsLst>
                  <a:lin ang="5400000" scaled="0"/>
                </a:gradFill>
              </a:rPr>
              <a:t> “Green Eggs and Ham”</a:t>
            </a:r>
          </a:p>
          <a:p>
            <a:endParaRPr lang="en-US" dirty="0"/>
          </a:p>
        </p:txBody>
      </p:sp>
    </p:spTree>
    <p:extLst>
      <p:ext uri="{BB962C8B-B14F-4D97-AF65-F5344CB8AC3E}">
        <p14:creationId xmlns:p14="http://schemas.microsoft.com/office/powerpoint/2010/main" val="71546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215569" y="457200"/>
            <a:ext cx="6391213" cy="553998"/>
          </a:xfrm>
        </p:spPr>
        <p:txBody>
          <a:bodyPr/>
          <a:lstStyle/>
          <a:p>
            <a:pPr algn="ctr"/>
            <a:r>
              <a:rPr lang="en-US" dirty="0"/>
              <a:t>Lab 6.04 </a:t>
            </a:r>
          </a:p>
        </p:txBody>
      </p:sp>
      <p:sp>
        <p:nvSpPr>
          <p:cNvPr id="7" name="TextBox 6">
            <a:extLst>
              <a:ext uri="{FF2B5EF4-FFF2-40B4-BE49-F238E27FC236}">
                <a16:creationId xmlns:a16="http://schemas.microsoft.com/office/drawing/2014/main" id="{3954B128-FD9A-46F3-B2B0-C68741DD9CAC}"/>
              </a:ext>
            </a:extLst>
          </p:cNvPr>
          <p:cNvSpPr txBox="1"/>
          <p:nvPr/>
        </p:nvSpPr>
        <p:spPr>
          <a:xfrm>
            <a:off x="5485356" y="1170682"/>
            <a:ext cx="6324119" cy="2769989"/>
          </a:xfrm>
          <a:prstGeom prst="rect">
            <a:avLst/>
          </a:prstGeom>
          <a:noFill/>
        </p:spPr>
        <p:txBody>
          <a:bodyPr wrap="square" lIns="0" tIns="0" rIns="0" bIns="0" rtlCol="0">
            <a:spAutoFit/>
          </a:bodyPr>
          <a:lstStyle/>
          <a:p>
            <a:r>
              <a:rPr lang="en-US" sz="2000" dirty="0"/>
              <a:t>In this lab we will use our word-counting code from Lab 6.02 to create a program that determines the top 5 most commonly used words in a passage of text. </a:t>
            </a:r>
          </a:p>
          <a:p>
            <a:endParaRPr lang="en-US" sz="2000" dirty="0"/>
          </a:p>
          <a:p>
            <a:r>
              <a:rPr lang="en-US" sz="2000" dirty="0"/>
              <a:t>After processing the passage, it prints the top 5 words and the number of times each occurs.</a:t>
            </a:r>
          </a:p>
          <a:p>
            <a:endParaRPr lang="en-US" sz="2000" dirty="0">
              <a:gradFill>
                <a:gsLst>
                  <a:gs pos="2917">
                    <a:schemeClr val="tx1"/>
                  </a:gs>
                  <a:gs pos="30000">
                    <a:schemeClr val="tx1"/>
                  </a:gs>
                </a:gsLst>
                <a:lin ang="5400000" scaled="0"/>
              </a:gradFill>
            </a:endParaRPr>
          </a:p>
          <a:p>
            <a:r>
              <a:rPr lang="en-US" sz="2000" dirty="0">
                <a:gradFill>
                  <a:gsLst>
                    <a:gs pos="2917">
                      <a:schemeClr val="tx1"/>
                    </a:gs>
                    <a:gs pos="30000">
                      <a:schemeClr val="tx1"/>
                    </a:gs>
                  </a:gsLst>
                  <a:lin ang="5400000" scaled="0"/>
                </a:gradFill>
              </a:rPr>
              <a:t>You can see an example using the text from Dr. </a:t>
            </a:r>
            <a:r>
              <a:rPr lang="en-US" sz="2000">
                <a:gradFill>
                  <a:gsLst>
                    <a:gs pos="2917">
                      <a:schemeClr val="tx1"/>
                    </a:gs>
                    <a:gs pos="30000">
                      <a:schemeClr val="tx1"/>
                    </a:gs>
                  </a:gsLst>
                  <a:lin ang="5400000" scaled="0"/>
                </a:gradFill>
              </a:rPr>
              <a:t>Seuss</a:t>
            </a:r>
            <a:r>
              <a:rPr lang="en-US" sz="2000" dirty="0">
                <a:gradFill>
                  <a:gsLst>
                    <a:gs pos="2917">
                      <a:schemeClr val="tx1"/>
                    </a:gs>
                    <a:gs pos="30000">
                      <a:schemeClr val="tx1"/>
                    </a:gs>
                  </a:gsLst>
                  <a:lin ang="5400000" scaled="0"/>
                </a:gradFill>
              </a:rPr>
              <a:t>’ “Green Eggs and Ham”</a:t>
            </a:r>
          </a:p>
        </p:txBody>
      </p:sp>
      <p:sp>
        <p:nvSpPr>
          <p:cNvPr id="4" name="TextBox 3">
            <a:extLst>
              <a:ext uri="{FF2B5EF4-FFF2-40B4-BE49-F238E27FC236}">
                <a16:creationId xmlns:a16="http://schemas.microsoft.com/office/drawing/2014/main" id="{5759DF97-10E8-445F-BD6A-929447C4782E}"/>
              </a:ext>
            </a:extLst>
          </p:cNvPr>
          <p:cNvSpPr txBox="1"/>
          <p:nvPr/>
        </p:nvSpPr>
        <p:spPr>
          <a:xfrm>
            <a:off x="163286" y="457200"/>
            <a:ext cx="4963885" cy="6503319"/>
          </a:xfrm>
          <a:prstGeom prst="rect">
            <a:avLst/>
          </a:prstGeom>
          <a:noFill/>
        </p:spPr>
        <p:txBody>
          <a:bodyPr wrap="square" lIns="0" tIns="0" rIns="0" bIns="0" rtlCol="0">
            <a:spAutoFit/>
          </a:bodyPr>
          <a:lstStyle/>
          <a:p>
            <a:r>
              <a:rPr lang="en-US" sz="1600" dirty="0">
                <a:latin typeface="Consolas" panose="020B0609020204030204" pitchFamily="49" charset="0"/>
              </a:rPr>
              <a:t>I am Sam. I am Sam. Sam I am.</a:t>
            </a:r>
          </a:p>
          <a:p>
            <a:br>
              <a:rPr lang="en-US" sz="1600" dirty="0">
                <a:latin typeface="Consolas" panose="020B0609020204030204" pitchFamily="49" charset="0"/>
              </a:rPr>
            </a:br>
            <a:r>
              <a:rPr lang="en-US" sz="1600" dirty="0">
                <a:latin typeface="Consolas" panose="020B0609020204030204" pitchFamily="49" charset="0"/>
              </a:rPr>
              <a:t>That Sam I am! That Sam I am!</a:t>
            </a:r>
          </a:p>
          <a:p>
            <a:r>
              <a:rPr lang="en-US" sz="1600" dirty="0">
                <a:latin typeface="Consolas" panose="020B0609020204030204" pitchFamily="49" charset="0"/>
              </a:rPr>
              <a:t>I do not like that Sam I am!</a:t>
            </a:r>
          </a:p>
          <a:p>
            <a:br>
              <a:rPr lang="en-US" sz="1600" dirty="0">
                <a:latin typeface="Consolas" panose="020B0609020204030204" pitchFamily="49" charset="0"/>
              </a:rPr>
            </a:br>
            <a:r>
              <a:rPr lang="en-US" sz="1600" dirty="0">
                <a:latin typeface="Consolas" panose="020B0609020204030204" pitchFamily="49" charset="0"/>
              </a:rPr>
              <a:t>Would you like green eggs and ham?</a:t>
            </a:r>
          </a:p>
          <a:p>
            <a:br>
              <a:rPr lang="en-US" sz="1600" dirty="0">
                <a:latin typeface="Consolas" panose="020B0609020204030204" pitchFamily="49" charset="0"/>
              </a:rPr>
            </a:br>
            <a:r>
              <a:rPr lang="en-US" sz="1600" dirty="0">
                <a:latin typeface="Consolas" panose="020B0609020204030204" pitchFamily="49" charset="0"/>
              </a:rPr>
              <a:t>I do not like them, Sam I am.</a:t>
            </a:r>
          </a:p>
          <a:p>
            <a:r>
              <a:rPr lang="en-US" sz="1600" dirty="0">
                <a:latin typeface="Consolas" panose="020B0609020204030204" pitchFamily="49" charset="0"/>
              </a:rPr>
              <a:t>I do not like green eggs and ham.</a:t>
            </a:r>
          </a:p>
          <a:p>
            <a:br>
              <a:rPr lang="en-US" sz="1600" dirty="0">
                <a:latin typeface="Consolas" panose="020B0609020204030204" pitchFamily="49" charset="0"/>
              </a:rPr>
            </a:br>
            <a:r>
              <a:rPr lang="en-US" sz="1600" dirty="0">
                <a:latin typeface="Consolas" panose="020B0609020204030204" pitchFamily="49" charset="0"/>
              </a:rPr>
              <a:t>Would you like them here or there?</a:t>
            </a:r>
          </a:p>
          <a:p>
            <a:br>
              <a:rPr lang="en-US" sz="1600" dirty="0">
                <a:latin typeface="Consolas" panose="020B0609020204030204" pitchFamily="49" charset="0"/>
              </a:rPr>
            </a:br>
            <a:r>
              <a:rPr lang="en-US" sz="1600" dirty="0">
                <a:latin typeface="Consolas" panose="020B0609020204030204" pitchFamily="49" charset="0"/>
              </a:rPr>
              <a:t>I would not like them here or there.</a:t>
            </a:r>
          </a:p>
          <a:p>
            <a:r>
              <a:rPr lang="en-US" sz="1600" dirty="0">
                <a:latin typeface="Consolas" panose="020B0609020204030204" pitchFamily="49" charset="0"/>
              </a:rPr>
              <a:t>I would not like them anywhere.</a:t>
            </a:r>
          </a:p>
          <a:p>
            <a:r>
              <a:rPr lang="en-US" sz="1600" dirty="0">
                <a:latin typeface="Consolas" panose="020B0609020204030204" pitchFamily="49" charset="0"/>
              </a:rPr>
              <a:t>I do not like green eggs and ham.</a:t>
            </a:r>
          </a:p>
          <a:p>
            <a:r>
              <a:rPr lang="en-US" sz="1600" dirty="0">
                <a:latin typeface="Consolas" panose="020B0609020204030204" pitchFamily="49" charset="0"/>
              </a:rPr>
              <a:t>I do not like them, Sam I am.</a:t>
            </a:r>
          </a:p>
          <a:p>
            <a:br>
              <a:rPr lang="en-US" sz="1600" dirty="0">
                <a:latin typeface="Consolas" panose="020B0609020204030204" pitchFamily="49" charset="0"/>
              </a:rPr>
            </a:br>
            <a:r>
              <a:rPr lang="en-US" sz="1600" dirty="0">
                <a:latin typeface="Consolas" panose="020B0609020204030204" pitchFamily="49" charset="0"/>
              </a:rPr>
              <a:t>Would you like them in a house?</a:t>
            </a:r>
          </a:p>
          <a:p>
            <a:r>
              <a:rPr lang="en-US" sz="1600" dirty="0">
                <a:latin typeface="Consolas" panose="020B0609020204030204" pitchFamily="49" charset="0"/>
              </a:rPr>
              <a:t>Would you like them with a mouse?</a:t>
            </a:r>
          </a:p>
          <a:p>
            <a:br>
              <a:rPr lang="en-US" sz="1600" dirty="0">
                <a:latin typeface="Consolas" panose="020B0609020204030204" pitchFamily="49" charset="0"/>
              </a:rPr>
            </a:br>
            <a:r>
              <a:rPr lang="en-US" sz="1600" dirty="0">
                <a:latin typeface="Consolas" panose="020B0609020204030204" pitchFamily="49" charset="0"/>
              </a:rPr>
              <a:t>I do not like them in a house.</a:t>
            </a:r>
          </a:p>
          <a:p>
            <a:r>
              <a:rPr lang="en-US" sz="1600" dirty="0">
                <a:latin typeface="Consolas" panose="020B0609020204030204" pitchFamily="49" charset="0"/>
              </a:rPr>
              <a:t>I do not like them with a mouse.</a:t>
            </a:r>
          </a:p>
          <a:p>
            <a:r>
              <a:rPr lang="en-US" sz="1600" dirty="0">
                <a:latin typeface="Consolas" panose="020B0609020204030204" pitchFamily="49" charset="0"/>
              </a:rPr>
              <a:t>I do not like them here or there.</a:t>
            </a:r>
          </a:p>
          <a:p>
            <a:r>
              <a:rPr lang="en-US" sz="1600" dirty="0">
                <a:latin typeface="Consolas" panose="020B0609020204030204" pitchFamily="49" charset="0"/>
              </a:rPr>
              <a:t>I do not like them anywhere.</a:t>
            </a:r>
          </a:p>
          <a:p>
            <a:r>
              <a:rPr lang="en-US" sz="1600" dirty="0">
                <a:latin typeface="Consolas" panose="020B0609020204030204" pitchFamily="49" charset="0"/>
              </a:rPr>
              <a:t>I do not like green eggs and ham.</a:t>
            </a:r>
          </a:p>
          <a:p>
            <a:r>
              <a:rPr lang="en-US" sz="1600" dirty="0">
                <a:latin typeface="Consolas" panose="020B0609020204030204" pitchFamily="49" charset="0"/>
              </a:rPr>
              <a:t>I do not like them, Sam I am.</a:t>
            </a:r>
          </a:p>
        </p:txBody>
      </p:sp>
      <p:sp>
        <p:nvSpPr>
          <p:cNvPr id="9" name="Content Placeholder 8">
            <a:extLst>
              <a:ext uri="{FF2B5EF4-FFF2-40B4-BE49-F238E27FC236}">
                <a16:creationId xmlns:a16="http://schemas.microsoft.com/office/drawing/2014/main" id="{95968BD1-8C12-4C85-9A1F-A7312AC88004}"/>
              </a:ext>
            </a:extLst>
          </p:cNvPr>
          <p:cNvSpPr>
            <a:spLocks noGrp="1"/>
          </p:cNvSpPr>
          <p:nvPr>
            <p:ph sz="quarter" idx="13"/>
          </p:nvPr>
        </p:nvSpPr>
        <p:spPr>
          <a:xfrm>
            <a:off x="5485356" y="4332514"/>
            <a:ext cx="6124032" cy="2154436"/>
          </a:xfrm>
        </p:spPr>
        <p:txBody>
          <a:bodyPr/>
          <a:lstStyle/>
          <a:p>
            <a:pPr marL="0" indent="0">
              <a:buNone/>
            </a:pPr>
            <a:r>
              <a:rPr lang="en-US" sz="2000" dirty="0">
                <a:latin typeface="Consolas" panose="020B0609020204030204" pitchFamily="49" charset="0"/>
              </a:rPr>
              <a:t>&gt;&gt;&gt; python3 most_frequent_words.py</a:t>
            </a:r>
          </a:p>
          <a:p>
            <a:pPr marL="0" indent="0">
              <a:buNone/>
            </a:pPr>
            <a:r>
              <a:rPr lang="en-US" sz="2000" dirty="0">
                <a:latin typeface="Consolas" panose="020B0609020204030204" pitchFamily="49" charset="0"/>
              </a:rPr>
              <a:t>I, 22</a:t>
            </a:r>
          </a:p>
          <a:p>
            <a:pPr marL="0" indent="0">
              <a:buNone/>
            </a:pPr>
            <a:r>
              <a:rPr lang="en-US" sz="2000" dirty="0">
                <a:latin typeface="Consolas" panose="020B0609020204030204" pitchFamily="49" charset="0"/>
              </a:rPr>
              <a:t>like, 17</a:t>
            </a:r>
          </a:p>
          <a:p>
            <a:pPr marL="0" indent="0">
              <a:buNone/>
            </a:pPr>
            <a:r>
              <a:rPr lang="en-US" sz="2000" dirty="0">
                <a:latin typeface="Consolas" panose="020B0609020204030204" pitchFamily="49" charset="0"/>
              </a:rPr>
              <a:t>not, 13</a:t>
            </a:r>
          </a:p>
          <a:p>
            <a:pPr marL="0" indent="0">
              <a:buNone/>
            </a:pPr>
            <a:r>
              <a:rPr lang="en-US" sz="2000" dirty="0">
                <a:latin typeface="Consolas" panose="020B0609020204030204" pitchFamily="49" charset="0"/>
              </a:rPr>
              <a:t>do, 11</a:t>
            </a:r>
          </a:p>
          <a:p>
            <a:pPr marL="0" indent="0">
              <a:buNone/>
            </a:pPr>
            <a:r>
              <a:rPr lang="en-US" sz="2000" dirty="0">
                <a:latin typeface="Consolas" panose="020B0609020204030204" pitchFamily="49" charset="0"/>
              </a:rPr>
              <a:t>them, 12</a:t>
            </a:r>
          </a:p>
        </p:txBody>
      </p:sp>
    </p:spTree>
    <p:extLst>
      <p:ext uri="{BB962C8B-B14F-4D97-AF65-F5344CB8AC3E}">
        <p14:creationId xmlns:p14="http://schemas.microsoft.com/office/powerpoint/2010/main" val="7154799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effectLst/>
              </a:rPr>
              <a:t>Dictionaries and Loops – Debrief  </a:t>
            </a:r>
          </a:p>
        </p:txBody>
      </p:sp>
      <p:pic>
        <p:nvPicPr>
          <p:cNvPr id="4" name="Graphic 3" descr="Line arrow Rotate left">
            <a:extLst>
              <a:ext uri="{FF2B5EF4-FFF2-40B4-BE49-F238E27FC236}">
                <a16:creationId xmlns:a16="http://schemas.microsoft.com/office/drawing/2014/main" id="{3EDE5A10-2B97-4859-89F7-ADEFF89402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7872" y="2821800"/>
            <a:ext cx="914400" cy="914400"/>
          </a:xfrm>
          <a:prstGeom prst="rect">
            <a:avLst/>
          </a:prstGeom>
        </p:spPr>
      </p:pic>
    </p:spTree>
    <p:extLst>
      <p:ext uri="{BB962C8B-B14F-4D97-AF65-F5344CB8AC3E}">
        <p14:creationId xmlns:p14="http://schemas.microsoft.com/office/powerpoint/2010/main" val="202696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3.xml><?xml version="1.0" encoding="utf-8"?>
<ds:datastoreItem xmlns:ds="http://schemas.openxmlformats.org/officeDocument/2006/customXml" ds:itemID="{7CE18CA7-44CF-4043-90B8-F6B845B2C02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5ede4c79-bc9c-4fdf-9f95-32ff416e077f"/>
    <ds:schemaRef ds:uri="e6fa56e8-bdb9-4d95-8d0f-ea72d8c26dbd"/>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706</Words>
  <Application>Microsoft Office PowerPoint</Application>
  <PresentationFormat>Widescreen</PresentationFormat>
  <Paragraphs>93</Paragraphs>
  <Slides>8</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6.04 Dictionaries and Loops </vt:lpstr>
      <vt:lpstr>Dictionaries and Loops </vt:lpstr>
      <vt:lpstr>Today’s Plan</vt:lpstr>
      <vt:lpstr>6.04 – Do Now</vt:lpstr>
      <vt:lpstr>Lab – 6.04 Strategy</vt:lpstr>
      <vt:lpstr>Lab – 6.04</vt:lpstr>
      <vt:lpstr>Lab 6.04 </vt:lpstr>
      <vt:lpstr>Dictionaries and Loops – Debrief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2019-12-31T04:14:35Z</dcterms:created>
  <dcterms:modified xsi:type="dcterms:W3CDTF">2020-02-06T17:53:39Z</dcterms:modified>
</cp:coreProperties>
</file>