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1"/>
    <p:sldMasterId id="2147483715" r:id="rId2"/>
  </p:sldMasterIdLst>
  <p:notesMasterIdLst>
    <p:notesMasterId r:id="rId13"/>
  </p:notesMasterIdLst>
  <p:sldIdLst>
    <p:sldId id="1670" r:id="rId3"/>
    <p:sldId id="1679" r:id="rId4"/>
    <p:sldId id="1680" r:id="rId5"/>
    <p:sldId id="257" r:id="rId6"/>
    <p:sldId id="258" r:id="rId7"/>
    <p:sldId id="259" r:id="rId8"/>
    <p:sldId id="260" r:id="rId9"/>
    <p:sldId id="261" r:id="rId10"/>
    <p:sldId id="262" r:id="rId11"/>
    <p:sldId id="1697" r:id="rId12"/>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E5D0"/>
    <a:srgbClr val="274B47"/>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BF76A4-B0DD-4308-AA7A-44DA3D882709}" v="123" dt="2019-11-12T20:23:24.1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60165" autoAdjust="0"/>
  </p:normalViewPr>
  <p:slideViewPr>
    <p:cSldViewPr snapToGrid="0">
      <p:cViewPr varScale="1">
        <p:scale>
          <a:sx n="65" d="100"/>
          <a:sy n="65" d="100"/>
        </p:scale>
        <p:origin x="954" y="6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customXml" Target="../customXml/item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2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19"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commentAuthors" Target="commentAuthors.xml"/><Relationship Id="rId22"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11/12/2019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10 Minutes Do Now</a:t>
            </a:r>
          </a:p>
          <a:p>
            <a:r>
              <a:rPr lang="en-US" dirty="0">
                <a:effectLst/>
              </a:rPr>
              <a:t>10 Minutes Lesson</a:t>
            </a:r>
          </a:p>
          <a:p>
            <a:r>
              <a:rPr lang="en-US" dirty="0">
                <a:effectLst/>
              </a:rPr>
              <a:t>30 Minutes Lab</a:t>
            </a:r>
          </a:p>
          <a:p>
            <a:r>
              <a:rPr lang="en-US" dirty="0">
                <a:effectLst/>
              </a:rPr>
              <a:t>5 Minutes Debrief</a:t>
            </a:r>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This loop traverses the list and updates each element. </a:t>
            </a:r>
            <a:r>
              <a:rPr lang="en-US" sz="1200" kern="1200" dirty="0" err="1">
                <a:solidFill>
                  <a:schemeClr val="tx1"/>
                </a:solidFill>
                <a:latin typeface="+mn-lt"/>
                <a:ea typeface="+mn-ea"/>
                <a:cs typeface="+mn-cs"/>
              </a:rPr>
              <a:t>len</a:t>
            </a:r>
            <a:r>
              <a:rPr lang="en-US" sz="1200" kern="1200" dirty="0">
                <a:solidFill>
                  <a:schemeClr val="tx1"/>
                </a:solidFill>
                <a:latin typeface="+mn-lt"/>
                <a:ea typeface="+mn-ea"/>
                <a:cs typeface="+mn-cs"/>
              </a:rPr>
              <a:t> returns the number of elements in the list.</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 range returns a list of indices from 0 to n−1, where </a:t>
            </a:r>
            <a:r>
              <a:rPr lang="en-US" sz="1200" kern="1200" dirty="0" err="1">
                <a:solidFill>
                  <a:schemeClr val="tx1"/>
                </a:solidFill>
                <a:latin typeface="+mn-lt"/>
                <a:ea typeface="+mn-ea"/>
                <a:cs typeface="+mn-cs"/>
              </a:rPr>
              <a:t>n</a:t>
            </a:r>
            <a:r>
              <a:rPr lang="en-US" sz="1200" kern="1200" dirty="0">
                <a:solidFill>
                  <a:schemeClr val="tx1"/>
                </a:solidFill>
                <a:latin typeface="+mn-lt"/>
                <a:ea typeface="+mn-ea"/>
                <a:cs typeface="+mn-cs"/>
              </a:rPr>
              <a:t> is the length of the list.</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 Each time through the loop </a:t>
            </a:r>
            <a:r>
              <a:rPr lang="en-US" sz="1200" kern="1200" dirty="0" err="1">
                <a:solidFill>
                  <a:schemeClr val="tx1"/>
                </a:solidFill>
                <a:latin typeface="+mn-lt"/>
                <a:ea typeface="+mn-ea"/>
                <a:cs typeface="+mn-cs"/>
              </a:rPr>
              <a:t>i</a:t>
            </a:r>
            <a:r>
              <a:rPr lang="en-US" sz="1200" kern="1200" dirty="0">
                <a:solidFill>
                  <a:schemeClr val="tx1"/>
                </a:solidFill>
                <a:latin typeface="+mn-lt"/>
                <a:ea typeface="+mn-ea"/>
                <a:cs typeface="+mn-cs"/>
              </a:rPr>
              <a:t> gets the index of the next element.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The assignment statement in the body uses </a:t>
            </a:r>
            <a:r>
              <a:rPr lang="en-US" sz="1200" kern="1200" dirty="0" err="1">
                <a:solidFill>
                  <a:schemeClr val="tx1"/>
                </a:solidFill>
                <a:latin typeface="+mn-lt"/>
                <a:ea typeface="+mn-ea"/>
                <a:cs typeface="+mn-cs"/>
              </a:rPr>
              <a:t>i</a:t>
            </a:r>
            <a:r>
              <a:rPr lang="en-US" sz="1200" kern="1200" dirty="0">
                <a:solidFill>
                  <a:schemeClr val="tx1"/>
                </a:solidFill>
                <a:latin typeface="+mn-lt"/>
                <a:ea typeface="+mn-ea"/>
                <a:cs typeface="+mn-cs"/>
              </a:rPr>
              <a:t> to read the old value of the element and to assign the new value. </a:t>
            </a:r>
            <a:endParaRPr lang="en-US" dirty="0"/>
          </a:p>
          <a:p>
            <a:endParaRPr lang="en-US" dirty="0"/>
          </a:p>
        </p:txBody>
      </p:sp>
      <p:sp>
        <p:nvSpPr>
          <p:cNvPr id="4" name="Slide Number Placeholder 3"/>
          <p:cNvSpPr>
            <a:spLocks noGrp="1"/>
          </p:cNvSpPr>
          <p:nvPr>
            <p:ph type="sldNum" sz="quarter" idx="10"/>
          </p:nvPr>
        </p:nvSpPr>
        <p:spPr/>
        <p:txBody>
          <a:bodyPr/>
          <a:lstStyle/>
          <a:p>
            <a:fld id="{33AA91FB-2452-2747-9BA8-E8C1DD5949BA}"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We expect the return value True, but we get an </a:t>
            </a:r>
            <a:r>
              <a:rPr lang="en-US" sz="1200" kern="1200" dirty="0" err="1">
                <a:solidFill>
                  <a:schemeClr val="tx1"/>
                </a:solidFill>
                <a:latin typeface="+mn-lt"/>
                <a:ea typeface="+mn-ea"/>
                <a:cs typeface="+mn-cs"/>
              </a:rPr>
              <a:t>IndexError</a:t>
            </a:r>
            <a:r>
              <a:rPr lang="en-US" sz="1200" kern="1200" dirty="0">
                <a:solidFill>
                  <a:schemeClr val="tx1"/>
                </a:solidFill>
                <a:latin typeface="+mn-lt"/>
                <a:ea typeface="+mn-ea"/>
                <a:cs typeface="+mn-cs"/>
              </a:rPr>
              <a:t>:  print the values of the indices immediately before the line where the error appears (right after while statement).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he index of the last character is 3, so the initial value for </a:t>
            </a:r>
            <a:r>
              <a:rPr lang="en-US" sz="1200" kern="1200" dirty="0" err="1">
                <a:solidFill>
                  <a:schemeClr val="tx1"/>
                </a:solidFill>
                <a:latin typeface="+mn-lt"/>
                <a:ea typeface="+mn-ea"/>
                <a:cs typeface="+mn-cs"/>
              </a:rPr>
              <a:t>j</a:t>
            </a:r>
            <a:r>
              <a:rPr lang="en-US" sz="1200" kern="1200" dirty="0">
                <a:solidFill>
                  <a:schemeClr val="tx1"/>
                </a:solidFill>
                <a:latin typeface="+mn-lt"/>
                <a:ea typeface="+mn-ea"/>
                <a:cs typeface="+mn-cs"/>
              </a:rPr>
              <a:t> should be len(word2)-1.   (first error)</a:t>
            </a: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We need j = 0, so while j &gt;= 0  (second error)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  </a:t>
            </a:r>
            <a:endParaRPr lang="en-US" dirty="0"/>
          </a:p>
          <a:p>
            <a:endParaRPr lang="en-US" dirty="0"/>
          </a:p>
        </p:txBody>
      </p:sp>
      <p:sp>
        <p:nvSpPr>
          <p:cNvPr id="4" name="Slide Number Placeholder 3"/>
          <p:cNvSpPr>
            <a:spLocks noGrp="1"/>
          </p:cNvSpPr>
          <p:nvPr>
            <p:ph type="sldNum" sz="quarter" idx="10"/>
          </p:nvPr>
        </p:nvSpPr>
        <p:spPr/>
        <p:txBody>
          <a:bodyPr/>
          <a:lstStyle/>
          <a:p>
            <a:fld id="{33AA91FB-2452-2747-9BA8-E8C1DD5949BA}" type="slidenum">
              <a:rPr lang="en-US" smtClean="0"/>
              <a:pPr/>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contract goes here</a:t>
            </a:r>
          </a:p>
          <a:p>
            <a:r>
              <a:rPr lang="en-US" dirty="0"/>
              <a:t>def </a:t>
            </a:r>
            <a:r>
              <a:rPr lang="en-US" dirty="0" err="1"/>
              <a:t>fruit_pluralizer(list_of_strings</a:t>
            </a:r>
            <a:r>
              <a:rPr lang="en-US" dirty="0"/>
              <a:t>):</a:t>
            </a:r>
          </a:p>
          <a:p>
            <a:r>
              <a:rPr lang="en-US" dirty="0"/>
              <a:t>    # your code goes here</a:t>
            </a:r>
          </a:p>
          <a:p>
            <a:r>
              <a:rPr lang="en-US" dirty="0" err="1"/>
              <a:t>fruit_list</a:t>
            </a:r>
            <a:r>
              <a:rPr lang="en-US" dirty="0"/>
              <a:t> = ['apple', 'berry', 'melon']</a:t>
            </a:r>
          </a:p>
          <a:p>
            <a:r>
              <a:rPr lang="en-US" dirty="0" err="1"/>
              <a:t>print("Single</a:t>
            </a:r>
            <a:r>
              <a:rPr lang="en-US" dirty="0"/>
              <a:t> Fruit: " + </a:t>
            </a:r>
            <a:r>
              <a:rPr lang="en-US" dirty="0" err="1"/>
              <a:t>str(fruit_list</a:t>
            </a:r>
            <a:r>
              <a:rPr lang="en-US" dirty="0"/>
              <a:t>))</a:t>
            </a:r>
          </a:p>
          <a:p>
            <a:r>
              <a:rPr lang="en-US" dirty="0" err="1"/>
              <a:t>fruit_pluralizer(fruit_list</a:t>
            </a:r>
            <a:r>
              <a:rPr lang="en-US" dirty="0"/>
              <a:t>)</a:t>
            </a:r>
          </a:p>
          <a:p>
            <a:r>
              <a:rPr lang="en-US" dirty="0" err="1"/>
              <a:t>print("No</a:t>
            </a:r>
            <a:r>
              <a:rPr lang="en-US" dirty="0"/>
              <a:t> longer single Fruit: " + </a:t>
            </a:r>
            <a:r>
              <a:rPr lang="en-US" dirty="0" err="1"/>
              <a:t>str(fruit_list</a:t>
            </a:r>
            <a:r>
              <a:rPr lang="en-US" dirty="0"/>
              <a:t>))</a:t>
            </a:r>
          </a:p>
          <a:p>
            <a:r>
              <a:rPr lang="en-US" dirty="0"/>
              <a:t># examples go here</a:t>
            </a:r>
          </a:p>
        </p:txBody>
      </p:sp>
      <p:sp>
        <p:nvSpPr>
          <p:cNvPr id="4" name="Slide Number Placeholder 3"/>
          <p:cNvSpPr>
            <a:spLocks noGrp="1"/>
          </p:cNvSpPr>
          <p:nvPr>
            <p:ph type="sldNum" sz="quarter" idx="10"/>
          </p:nvPr>
        </p:nvSpPr>
        <p:spPr/>
        <p:txBody>
          <a:bodyPr/>
          <a:lstStyle/>
          <a:p>
            <a:fld id="{33AA91FB-2452-2747-9BA8-E8C1DD5949BA}" type="slidenum">
              <a:rPr lang="en-US" smtClean="0"/>
              <a:pPr/>
              <a:t>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a:solidFill>
                  <a:schemeClr val="tx1"/>
                </a:solidFill>
                <a:latin typeface="+mn-lt"/>
                <a:ea typeface="+mn-ea"/>
                <a:cs typeface="+mn-cs"/>
              </a:rPr>
              <a:t>Hint To </a:t>
            </a:r>
            <a:r>
              <a:rPr lang="en-US" sz="1200" kern="1200" dirty="0">
                <a:solidFill>
                  <a:schemeClr val="tx1"/>
                </a:solidFill>
                <a:latin typeface="+mn-lt"/>
                <a:ea typeface="+mn-ea"/>
                <a:cs typeface="+mn-cs"/>
              </a:rPr>
              <a:t>get the last element: (</a:t>
            </a:r>
            <a:r>
              <a:rPr lang="en-US" sz="1200" kern="1200" dirty="0" err="1">
                <a:solidFill>
                  <a:schemeClr val="tx1"/>
                </a:solidFill>
                <a:latin typeface="+mn-lt"/>
                <a:ea typeface="+mn-ea"/>
                <a:cs typeface="+mn-cs"/>
              </a:rPr>
              <a:t>len(my_list</a:t>
            </a:r>
            <a:r>
              <a:rPr lang="en-US" sz="1200" kern="1200" dirty="0">
                <a:solidFill>
                  <a:schemeClr val="tx1"/>
                </a:solidFill>
                <a:latin typeface="+mn-lt"/>
                <a:ea typeface="+mn-ea"/>
                <a:cs typeface="+mn-cs"/>
              </a:rPr>
              <a:t>) -1) - 0</a:t>
            </a:r>
            <a:br>
              <a:rPr lang="en-US" sz="1200" kern="1200" dirty="0">
                <a:solidFill>
                  <a:schemeClr val="tx1"/>
                </a:solidFill>
                <a:latin typeface="+mn-lt"/>
                <a:ea typeface="+mn-ea"/>
                <a:cs typeface="+mn-cs"/>
              </a:rPr>
            </a:br>
            <a:r>
              <a:rPr lang="en-US" sz="1200" kern="1200" dirty="0">
                <a:solidFill>
                  <a:schemeClr val="tx1"/>
                </a:solidFill>
                <a:latin typeface="+mn-lt"/>
                <a:ea typeface="+mn-ea"/>
                <a:cs typeface="+mn-cs"/>
              </a:rPr>
              <a:t>To get the second to last element: (len(my_list)-1 ) - 1 To get the third to last element: (len(my_list)-1) - 2 </a:t>
            </a:r>
            <a:endParaRPr lang="en-US" dirty="0"/>
          </a:p>
          <a:p>
            <a:endParaRPr lang="en-US" dirty="0"/>
          </a:p>
        </p:txBody>
      </p:sp>
      <p:sp>
        <p:nvSpPr>
          <p:cNvPr id="4" name="Slide Number Placeholder 3"/>
          <p:cNvSpPr>
            <a:spLocks noGrp="1"/>
          </p:cNvSpPr>
          <p:nvPr>
            <p:ph type="sldNum" sz="quarter" idx="10"/>
          </p:nvPr>
        </p:nvSpPr>
        <p:spPr/>
        <p:txBody>
          <a:bodyPr/>
          <a:lstStyle/>
          <a:p>
            <a:fld id="{33AA91FB-2452-2747-9BA8-E8C1DD5949BA}" type="slidenum">
              <a:rPr lang="en-US" smtClean="0"/>
              <a:pPr/>
              <a:t>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Talk about any issues the students had with the lab today. Discuss how lists are mutable, so you don't have to return a new value. Instead, the list is just updated as the loop runs. </a:t>
            </a:r>
            <a:endParaRPr lang="en-US" b="1" dirty="0"/>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10</a:t>
            </a:fld>
            <a:endParaRPr lang="en-US"/>
          </a:p>
        </p:txBody>
      </p:sp>
    </p:spTree>
    <p:extLst>
      <p:ext uri="{BB962C8B-B14F-4D97-AF65-F5344CB8AC3E}">
        <p14:creationId xmlns:p14="http://schemas.microsoft.com/office/powerpoint/2010/main" val="16759653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11/12/2019</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11/12/2019</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video" Target="https://www.youtube.com/embed/_y3PqL4lIzw?start=182&amp;feature=oembed" TargetMode="External"/><Relationship Id="rId4" Type="http://schemas.openxmlformats.org/officeDocument/2006/relationships/image" Target="../media/image21.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a:xfrm>
            <a:off x="584200" y="2979778"/>
            <a:ext cx="9144000" cy="553998"/>
          </a:xfrm>
        </p:spPr>
        <p:txBody>
          <a:bodyPr/>
          <a:lstStyle/>
          <a:p>
            <a:r>
              <a:rPr lang="en-US" dirty="0"/>
              <a:t>Lesson 4.02: For Loops</a:t>
            </a:r>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199" y="3962400"/>
            <a:ext cx="11244007" cy="1015663"/>
          </a:xfrm>
        </p:spPr>
        <p:txBody>
          <a:bodyPr/>
          <a:lstStyle/>
          <a:p>
            <a:r>
              <a:rPr lang="en-US" dirty="0">
                <a:cs typeface="Segoe UI"/>
              </a:rPr>
              <a:t>Microsoft Philanthropies TEALS Program</a:t>
            </a:r>
          </a:p>
          <a:p>
            <a:r>
              <a:rPr lang="en-US" dirty="0">
                <a:cs typeface="Segoe UI"/>
              </a:rPr>
              <a:t>Introduction to Computer Science</a:t>
            </a:r>
          </a:p>
          <a:p>
            <a:r>
              <a:rPr lang="en-US" dirty="0">
                <a:cs typeface="Segoe UI"/>
              </a:rPr>
              <a:t>Semester 2</a:t>
            </a:r>
          </a:p>
        </p:txBody>
      </p:sp>
      <p:pic>
        <p:nvPicPr>
          <p:cNvPr id="4" name="Picture 3" descr="Creative Commons License prohibiting commercial use of this PowerPoint Presentation by th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2"/>
          <a:stretch>
            <a:fillRect/>
          </a:stretch>
        </p:blipFill>
        <p:spPr>
          <a:xfrm>
            <a:off x="9086850" y="6338272"/>
            <a:ext cx="3105150" cy="390525"/>
          </a:xfrm>
          <a:prstGeom prst="rect">
            <a:avLst/>
          </a:prstGeom>
        </p:spPr>
      </p:pic>
    </p:spTree>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5EE87-7F46-46D4-AA1C-C512028A2EFA}"/>
              </a:ext>
            </a:extLst>
          </p:cNvPr>
          <p:cNvSpPr>
            <a:spLocks noGrp="1"/>
          </p:cNvSpPr>
          <p:nvPr>
            <p:ph type="title"/>
          </p:nvPr>
        </p:nvSpPr>
        <p:spPr/>
        <p:txBody>
          <a:bodyPr/>
          <a:lstStyle/>
          <a:p>
            <a:r>
              <a:rPr lang="en-US" dirty="0"/>
              <a:t>Exit Ticket/Reflection</a:t>
            </a:r>
          </a:p>
        </p:txBody>
      </p:sp>
      <p:sp>
        <p:nvSpPr>
          <p:cNvPr id="5" name="Content Placeholder 4">
            <a:extLst>
              <a:ext uri="{FF2B5EF4-FFF2-40B4-BE49-F238E27FC236}">
                <a16:creationId xmlns:a16="http://schemas.microsoft.com/office/drawing/2014/main" id="{5A837A64-1402-4581-AE25-989051C4C52E}"/>
              </a:ext>
            </a:extLst>
          </p:cNvPr>
          <p:cNvSpPr>
            <a:spLocks noGrp="1"/>
          </p:cNvSpPr>
          <p:nvPr>
            <p:ph sz="quarter" idx="12"/>
          </p:nvPr>
        </p:nvSpPr>
        <p:spPr/>
        <p:txBody>
          <a:bodyPr/>
          <a:lstStyle/>
          <a:p>
            <a:pPr marL="0" indent="0">
              <a:buNone/>
            </a:pPr>
            <a:r>
              <a:rPr lang="en-US" b="1" dirty="0"/>
              <a:t>In your Notebook,</a:t>
            </a:r>
          </a:p>
          <a:p>
            <a:r>
              <a:rPr lang="en-US" dirty="0"/>
              <a:t>Write down an example of how you could use a for loop in a computer program.</a:t>
            </a:r>
          </a:p>
          <a:p>
            <a:pPr marL="0" indent="0">
              <a:buNone/>
            </a:pPr>
            <a:endParaRPr lang="en-US" b="1" dirty="0"/>
          </a:p>
          <a:p>
            <a:pPr marL="0" indent="0">
              <a:buNone/>
            </a:pPr>
            <a:r>
              <a:rPr lang="en-US" b="1" dirty="0"/>
              <a:t>Discussion</a:t>
            </a:r>
          </a:p>
          <a:p>
            <a:pPr marL="0" indent="0">
              <a:buNone/>
            </a:pPr>
            <a:r>
              <a:rPr lang="en-US" dirty="0"/>
              <a:t>What are some issues you had in today’s lab?</a:t>
            </a:r>
          </a:p>
          <a:p>
            <a:pPr marL="0" indent="0">
              <a:buNone/>
            </a:pPr>
            <a:r>
              <a:rPr lang="en-US" dirty="0"/>
              <a:t>Instructor - Lists are Mutable</a:t>
            </a:r>
          </a:p>
        </p:txBody>
      </p:sp>
      <p:pic>
        <p:nvPicPr>
          <p:cNvPr id="4" name="Online Media 3" title="A Python list is Mutable">
            <a:hlinkClick r:id="" action="ppaction://media"/>
            <a:extLst>
              <a:ext uri="{FF2B5EF4-FFF2-40B4-BE49-F238E27FC236}">
                <a16:creationId xmlns:a16="http://schemas.microsoft.com/office/drawing/2014/main" id="{30E9CB76-0E63-4F65-A81E-2D516ED6C283}"/>
              </a:ext>
            </a:extLst>
          </p:cNvPr>
          <p:cNvPicPr>
            <a:picLocks noGrp="1" noRot="1" noChangeAspect="1"/>
          </p:cNvPicPr>
          <p:nvPr>
            <p:ph sz="quarter" idx="13"/>
            <a:videoFile r:link="rId1"/>
          </p:nvPr>
        </p:nvPicPr>
        <p:blipFill>
          <a:blip r:embed="rId4"/>
          <a:stretch>
            <a:fillRect/>
          </a:stretch>
        </p:blipFill>
        <p:spPr>
          <a:xfrm>
            <a:off x="6260958" y="1808905"/>
            <a:ext cx="5758781" cy="3240190"/>
          </a:xfrm>
          <a:prstGeom prst="rect">
            <a:avLst/>
          </a:prstGeom>
        </p:spPr>
      </p:pic>
    </p:spTree>
    <p:extLst>
      <p:ext uri="{BB962C8B-B14F-4D97-AF65-F5344CB8AC3E}">
        <p14:creationId xmlns:p14="http://schemas.microsoft.com/office/powerpoint/2010/main" val="13945800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a:xfrm>
            <a:off x="588263" y="457200"/>
            <a:ext cx="11018520" cy="1661993"/>
          </a:xfrm>
        </p:spPr>
        <p:txBody>
          <a:bodyPr/>
          <a:lstStyle/>
          <a:p>
            <a:r>
              <a:rPr lang="en-US" dirty="0"/>
              <a:t>Looping Basics</a:t>
            </a:r>
            <a:br>
              <a:rPr lang="en-US" b="1" dirty="0"/>
            </a:br>
            <a:br>
              <a:rPr lang="en-US" b="1" dirty="0"/>
            </a:br>
            <a:endParaRPr lang="en-US" dirty="0">
              <a:effectLst/>
            </a:endParaRPr>
          </a:p>
        </p:txBody>
      </p:sp>
      <p:sp>
        <p:nvSpPr>
          <p:cNvPr id="5" name="Content Placeholder 4">
            <a:extLst>
              <a:ext uri="{FF2B5EF4-FFF2-40B4-BE49-F238E27FC236}">
                <a16:creationId xmlns:a16="http://schemas.microsoft.com/office/drawing/2014/main" id="{62C2D0F1-B994-40A8-BCDD-1D1B1B374804}"/>
              </a:ext>
            </a:extLst>
          </p:cNvPr>
          <p:cNvSpPr>
            <a:spLocks noGrp="1"/>
          </p:cNvSpPr>
          <p:nvPr>
            <p:ph sz="quarter" idx="10"/>
          </p:nvPr>
        </p:nvSpPr>
        <p:spPr>
          <a:xfrm>
            <a:off x="584899" y="1533096"/>
            <a:ext cx="11018838" cy="2412968"/>
          </a:xfrm>
        </p:spPr>
        <p:txBody>
          <a:bodyPr/>
          <a:lstStyle/>
          <a:p>
            <a:pPr marL="0" indent="0">
              <a:buNone/>
            </a:pPr>
            <a:r>
              <a:rPr lang="en-US" b="1" dirty="0"/>
              <a:t>After this lesson, you will be able to...</a:t>
            </a:r>
          </a:p>
          <a:p>
            <a:pPr marL="342900" indent="-342900">
              <a:buFont typeface="Arial" panose="020B0604020202020204" pitchFamily="34" charset="0"/>
              <a:buChar char="•"/>
            </a:pPr>
            <a:r>
              <a:rPr lang="en-US" dirty="0"/>
              <a:t>Define and identify </a:t>
            </a:r>
            <a:r>
              <a:rPr lang="en-US" b="1" dirty="0"/>
              <a:t>for loop, item, iteration, scope</a:t>
            </a:r>
          </a:p>
          <a:p>
            <a:pPr marL="342900" indent="-342900">
              <a:buFont typeface="Arial" panose="020B0604020202020204" pitchFamily="34" charset="0"/>
              <a:buChar char="•"/>
            </a:pPr>
            <a:r>
              <a:rPr lang="en-US" dirty="0"/>
              <a:t>Recall looping in Snap! and reapply the concept in Python Loop through (traverse) the items in a list</a:t>
            </a:r>
          </a:p>
          <a:p>
            <a:pPr marL="342900" indent="-342900">
              <a:buFont typeface="Arial" panose="020B0604020202020204" pitchFamily="34" charset="0"/>
              <a:buChar char="•"/>
            </a:pPr>
            <a:r>
              <a:rPr lang="en-US" dirty="0"/>
              <a:t>Be aware of the scope of variables during iteration </a:t>
            </a:r>
          </a:p>
        </p:txBody>
      </p:sp>
    </p:spTree>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2222147"/>
          </a:xfrm>
        </p:spPr>
        <p:txBody>
          <a:bodyPr/>
          <a:lstStyle/>
          <a:p>
            <a:r>
              <a:rPr lang="en-US" sz="1800" b="1" dirty="0"/>
              <a:t>Day 1</a:t>
            </a:r>
          </a:p>
          <a:p>
            <a:r>
              <a:rPr lang="en-US" sz="1800" dirty="0"/>
              <a:t>Do Now</a:t>
            </a:r>
          </a:p>
          <a:p>
            <a:r>
              <a:rPr lang="en-US" sz="1800" dirty="0"/>
              <a:t>Lesson</a:t>
            </a:r>
          </a:p>
          <a:p>
            <a:r>
              <a:rPr lang="en-US" sz="1800" dirty="0"/>
              <a:t>Lab</a:t>
            </a:r>
          </a:p>
          <a:p>
            <a:r>
              <a:rPr lang="en-US" sz="1800" dirty="0"/>
              <a:t>Debrief</a:t>
            </a:r>
          </a:p>
        </p:txBody>
      </p:sp>
    </p:spTree>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Do Now</a:t>
            </a:r>
          </a:p>
        </p:txBody>
      </p:sp>
      <p:sp>
        <p:nvSpPr>
          <p:cNvPr id="3" name="Content Placeholder 2"/>
          <p:cNvSpPr>
            <a:spLocks noGrp="1"/>
          </p:cNvSpPr>
          <p:nvPr>
            <p:ph sz="quarter" idx="10"/>
          </p:nvPr>
        </p:nvSpPr>
        <p:spPr>
          <a:xfrm>
            <a:off x="584200" y="1435100"/>
            <a:ext cx="11018838" cy="3844823"/>
          </a:xfrm>
        </p:spPr>
        <p:txBody>
          <a:bodyPr>
            <a:normAutofit/>
          </a:bodyPr>
          <a:lstStyle/>
          <a:p>
            <a:pPr marL="0" indent="0">
              <a:buNone/>
            </a:pPr>
            <a:r>
              <a:rPr lang="en-US" dirty="0"/>
              <a:t>Copy and run the following code into the interpreter. </a:t>
            </a:r>
          </a:p>
          <a:p>
            <a:pPr marL="285750" indent="-514350">
              <a:spcBef>
                <a:spcPts val="0"/>
              </a:spcBef>
              <a:buClr>
                <a:schemeClr val="tx1"/>
              </a:buClr>
              <a:buFont typeface="+mj-lt"/>
              <a:buAutoNum type="arabicPeriod"/>
            </a:pP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for</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in</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range</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0</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10</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dirty="0"/>
              <a:t>Write down what the </a:t>
            </a:r>
            <a:r>
              <a:rPr lang="en-US" dirty="0">
                <a:latin typeface="Consolas" panose="020B0609020204030204" pitchFamily="49" charset="0"/>
                <a:ea typeface="Courier" charset="0"/>
                <a:cs typeface="Courier" charset="0"/>
              </a:rPr>
              <a:t>range</a:t>
            </a:r>
            <a:r>
              <a:rPr lang="en-US" dirty="0"/>
              <a:t> function does. </a:t>
            </a:r>
          </a:p>
          <a:p>
            <a:pPr marL="0" indent="0">
              <a:buNone/>
            </a:pPr>
            <a:r>
              <a:rPr lang="en-US" dirty="0"/>
              <a:t>Use the </a:t>
            </a:r>
            <a:r>
              <a:rPr lang="en-US" dirty="0">
                <a:latin typeface="Consolas" panose="020B0609020204030204" pitchFamily="49" charset="0"/>
                <a:ea typeface="Courier" charset="0"/>
                <a:cs typeface="Courier" charset="0"/>
              </a:rPr>
              <a:t>range</a:t>
            </a:r>
            <a:r>
              <a:rPr lang="en-US" i="1" dirty="0">
                <a:latin typeface="Courier" charset="0"/>
                <a:ea typeface="Courier" charset="0"/>
                <a:cs typeface="Courier" charset="0"/>
              </a:rPr>
              <a:t> </a:t>
            </a:r>
            <a:r>
              <a:rPr lang="en-US" dirty="0"/>
              <a:t>and </a:t>
            </a:r>
            <a:r>
              <a:rPr lang="en-US" dirty="0" err="1">
                <a:latin typeface="Consolas" panose="020B0609020204030204" pitchFamily="49" charset="0"/>
                <a:ea typeface="Courier" charset="0"/>
                <a:cs typeface="Courier" charset="0"/>
              </a:rPr>
              <a:t>len</a:t>
            </a:r>
            <a:r>
              <a:rPr lang="en-US" dirty="0"/>
              <a:t> functions to make a </a:t>
            </a:r>
            <a:r>
              <a:rPr lang="en-US" dirty="0">
                <a:latin typeface="Consolas" panose="020B0609020204030204" pitchFamily="49" charset="0"/>
                <a:ea typeface="Courier" charset="0"/>
                <a:cs typeface="Courier" charset="0"/>
              </a:rPr>
              <a:t>for</a:t>
            </a:r>
            <a:r>
              <a:rPr lang="en-US" dirty="0"/>
              <a:t> loop that loops through a . </a:t>
            </a:r>
          </a:p>
          <a:p>
            <a:pPr marL="285750" indent="-514350">
              <a:spcBef>
                <a:spcPts val="0"/>
              </a:spcBef>
              <a:buFont typeface="+mj-lt"/>
              <a:buAutoNum type="arabicPeriod"/>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 = [</a:t>
            </a:r>
            <a:r>
              <a:rPr lang="en-US"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'apples'</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'oranges'</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'pears'</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'grapes'</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dirty="0"/>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onsolas" panose="020B0609020204030204" pitchFamily="49" charset="0"/>
              </a:rPr>
              <a:t>Range</a:t>
            </a:r>
            <a:r>
              <a:rPr lang="en-US" dirty="0"/>
              <a:t> and Indices </a:t>
            </a:r>
            <a:r>
              <a:rPr lang="en-US" dirty="0">
                <a:latin typeface="Consolas" panose="020B0609020204030204" pitchFamily="49" charset="0"/>
                <a:ea typeface="Courier" charset="0"/>
                <a:cs typeface="Courier" charset="0"/>
              </a:rPr>
              <a:t>[]</a:t>
            </a:r>
          </a:p>
        </p:txBody>
      </p:sp>
      <p:sp>
        <p:nvSpPr>
          <p:cNvPr id="3" name="Content Placeholder 2"/>
          <p:cNvSpPr>
            <a:spLocks noGrp="1"/>
          </p:cNvSpPr>
          <p:nvPr>
            <p:ph sz="quarter" idx="10"/>
          </p:nvPr>
        </p:nvSpPr>
        <p:spPr/>
        <p:txBody>
          <a:bodyPr>
            <a:normAutofit/>
          </a:bodyPr>
          <a:lstStyle/>
          <a:p>
            <a:r>
              <a:rPr lang="en-US" dirty="0"/>
              <a:t>Most common way to traverse the elements of a list is with a </a:t>
            </a:r>
            <a:r>
              <a:rPr lang="en-US" dirty="0">
                <a:latin typeface="Consolas" panose="020B0609020204030204" pitchFamily="49" charset="0"/>
              </a:rPr>
              <a:t>for</a:t>
            </a:r>
            <a:r>
              <a:rPr lang="en-US" dirty="0"/>
              <a:t> loop. </a:t>
            </a:r>
          </a:p>
          <a:p>
            <a:r>
              <a:rPr lang="en-US" dirty="0"/>
              <a:t>To write or update the elements, use indices. </a:t>
            </a:r>
          </a:p>
          <a:p>
            <a:r>
              <a:rPr lang="en-US" dirty="0"/>
              <a:t>A common way to do that is to combine the functions </a:t>
            </a:r>
            <a:r>
              <a:rPr lang="en-US" dirty="0">
                <a:latin typeface="Consolas" panose="020B0609020204030204" pitchFamily="49" charset="0"/>
              </a:rPr>
              <a:t>range</a:t>
            </a:r>
            <a:r>
              <a:rPr lang="en-US" dirty="0"/>
              <a:t> and </a:t>
            </a:r>
            <a:r>
              <a:rPr lang="en-US" dirty="0" err="1">
                <a:latin typeface="Consolas" panose="020B0609020204030204" pitchFamily="49" charset="0"/>
              </a:rPr>
              <a:t>len</a:t>
            </a: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285750" indent="-514350">
              <a:spcBef>
                <a:spcPts val="0"/>
              </a:spcBef>
              <a:buClr>
                <a:schemeClr val="tx1"/>
              </a:buClr>
              <a:buFont typeface="+mj-lt"/>
              <a:buAutoNum type="arabicPeriod"/>
            </a:pP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for</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in</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range</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len</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(numbers)):</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marL="285750" indent="-514350">
              <a:spcBef>
                <a:spcPts val="0"/>
              </a:spcBef>
              <a:buClr>
                <a:schemeClr val="tx1"/>
              </a:buClr>
              <a:buFont typeface="+mj-lt"/>
              <a:buAutoNum type="arabicPeriod"/>
            </a:pP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numbers[</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numbers[</a:t>
            </a:r>
            <a:r>
              <a:rPr lang="en-US"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a:t>
            </a:r>
            <a:r>
              <a:rPr lang="en-US"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2</a:t>
            </a:r>
            <a:endParaRPr lang="en-US" sz="3200" dirty="0">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Debugging</a:t>
            </a:r>
          </a:p>
        </p:txBody>
      </p:sp>
      <p:sp>
        <p:nvSpPr>
          <p:cNvPr id="3" name="Content Placeholder 2"/>
          <p:cNvSpPr>
            <a:spLocks noGrp="1"/>
          </p:cNvSpPr>
          <p:nvPr>
            <p:ph sz="quarter" idx="10"/>
          </p:nvPr>
        </p:nvSpPr>
        <p:spPr/>
        <p:txBody>
          <a:bodyPr>
            <a:normAutofit/>
          </a:bodyPr>
          <a:lstStyle/>
          <a:p>
            <a:r>
              <a:rPr lang="en-US" sz="3200" dirty="0"/>
              <a:t>Tricky to get the beginning and end of the traversal correct. </a:t>
            </a:r>
          </a:p>
          <a:p>
            <a:r>
              <a:rPr lang="en-US" sz="3200" dirty="0"/>
              <a:t>Here is a function that is supposed to compare two words and return True if one of the words is the reverse of the other, but it contains two errors:</a:t>
            </a: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Function Contains Two Errors</a:t>
            </a:r>
          </a:p>
        </p:txBody>
      </p:sp>
      <p:sp>
        <p:nvSpPr>
          <p:cNvPr id="4" name="TextBox 3"/>
          <p:cNvSpPr txBox="1"/>
          <p:nvPr/>
        </p:nvSpPr>
        <p:spPr>
          <a:xfrm>
            <a:off x="988142" y="1336799"/>
            <a:ext cx="9837174" cy="5262979"/>
          </a:xfrm>
          <a:prstGeom prst="rect">
            <a:avLst/>
          </a:prstGeom>
          <a:noFill/>
        </p:spPr>
        <p:txBody>
          <a:bodyPr wrap="square" rtlCol="0">
            <a:spAutoFit/>
          </a:bodyPr>
          <a:lstStyle/>
          <a:p>
            <a:pPr marL="514350" indent="-514350">
              <a:buClr>
                <a:schemeClr val="tx1"/>
              </a:buClr>
              <a:buFont typeface="+mj-lt"/>
              <a:buAutoNum type="arabicPeriod"/>
            </a:pPr>
            <a:r>
              <a:rPr lang="en-US" sz="2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def</a:t>
            </a: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is_reverse</a:t>
            </a: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(word1, word2):</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marL="514350" indent="-514350">
              <a:buClr>
                <a:schemeClr val="tx1"/>
              </a:buClr>
              <a:buFont typeface="+mj-lt"/>
              <a:buAutoNum type="arabicPeriod"/>
            </a:pP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if</a:t>
            </a: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800"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len</a:t>
            </a: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(word1) != </a:t>
            </a:r>
            <a:r>
              <a:rPr lang="en-US" sz="2800"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len</a:t>
            </a: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(word2):</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marL="514350" indent="-514350">
              <a:buClr>
                <a:schemeClr val="tx1"/>
              </a:buClr>
              <a:buFont typeface="+mj-lt"/>
              <a:buAutoNum type="arabicPeriod"/>
            </a:pP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return</a:t>
            </a: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False</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marL="514350" indent="-514350">
              <a:buClr>
                <a:schemeClr val="tx1"/>
              </a:buClr>
              <a:buFont typeface="+mj-lt"/>
              <a:buAutoNum type="arabicPeriod"/>
            </a:pP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a:t>
            </a: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8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0</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marL="514350" indent="-514350">
              <a:buClr>
                <a:schemeClr val="tx1"/>
              </a:buClr>
              <a:buFont typeface="+mj-lt"/>
              <a:buAutoNum type="arabicPeriod"/>
            </a:pP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j = </a:t>
            </a:r>
            <a:r>
              <a:rPr lang="en-US" sz="2800"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len</a:t>
            </a: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(word2)</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marL="514350" indent="-514350">
              <a:buClr>
                <a:schemeClr val="tx1"/>
              </a:buClr>
              <a:buFont typeface="+mj-lt"/>
              <a:buAutoNum type="arabicPeriod"/>
            </a:pP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while</a:t>
            </a: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j &gt; </a:t>
            </a:r>
            <a:r>
              <a:rPr lang="en-US" sz="28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0</a:t>
            </a: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marL="514350" indent="-514350">
              <a:buClr>
                <a:schemeClr val="tx1"/>
              </a:buClr>
              <a:buFont typeface="+mj-lt"/>
              <a:buAutoNum type="arabicPeriod"/>
            </a:pP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if</a:t>
            </a: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word1[</a:t>
            </a:r>
            <a:r>
              <a:rPr lang="en-US" sz="2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a:t>
            </a: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word2[j]:</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marL="514350" indent="-514350">
              <a:buClr>
                <a:schemeClr val="tx1"/>
              </a:buClr>
              <a:buFont typeface="+mj-lt"/>
              <a:buAutoNum type="arabicPeriod"/>
            </a:pP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return</a:t>
            </a: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False</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marL="514350" indent="-514350">
              <a:buClr>
                <a:schemeClr val="tx1"/>
              </a:buClr>
              <a:buFont typeface="+mj-lt"/>
              <a:buAutoNum type="arabicPeriod"/>
            </a:pP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a:t>
            </a: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i+</a:t>
            </a:r>
            <a:r>
              <a:rPr lang="en-US" sz="28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1</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marL="514350" indent="-514350">
              <a:buClr>
                <a:schemeClr val="tx1"/>
              </a:buClr>
              <a:buFont typeface="+mj-lt"/>
              <a:buAutoNum type="arabicPeriod"/>
            </a:pP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j = j</a:t>
            </a:r>
            <a:r>
              <a:rPr lang="en-US" sz="28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-1</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marL="514350" indent="-514350">
              <a:buClr>
                <a:schemeClr val="tx1"/>
              </a:buClr>
              <a:buFont typeface="+mj-lt"/>
              <a:buAutoNum type="arabicPeriod"/>
            </a:pP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return</a:t>
            </a: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True</a:t>
            </a: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marL="514350" indent="-514350">
              <a:buClr>
                <a:schemeClr val="tx1"/>
              </a:buClr>
              <a:buFont typeface="+mj-lt"/>
              <a:buAutoNum type="arabicPeriod"/>
            </a:pPr>
            <a:r>
              <a:rPr lang="en-US" sz="28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is_reverse</a:t>
            </a: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8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'pots'</a:t>
            </a: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8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'stop'</a:t>
            </a:r>
            <a:r>
              <a:rPr lang="en-US" sz="28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3200" dirty="0">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Lab </a:t>
            </a:r>
            <a:r>
              <a:rPr lang="en-US" dirty="0" err="1">
                <a:latin typeface="Consolas" panose="020B0609020204030204" pitchFamily="49" charset="0"/>
              </a:rPr>
              <a:t>fruit_pluralizer</a:t>
            </a:r>
            <a:endParaRPr lang="en-US" dirty="0">
              <a:latin typeface="Consolas" panose="020B0609020204030204" pitchFamily="49" charset="0"/>
            </a:endParaRPr>
          </a:p>
        </p:txBody>
      </p:sp>
      <p:sp>
        <p:nvSpPr>
          <p:cNvPr id="3" name="Content Placeholder 2"/>
          <p:cNvSpPr>
            <a:spLocks noGrp="1"/>
          </p:cNvSpPr>
          <p:nvPr>
            <p:ph sz="quarter" idx="10"/>
          </p:nvPr>
        </p:nvSpPr>
        <p:spPr>
          <a:xfrm>
            <a:off x="586581" y="1169629"/>
            <a:ext cx="11018838" cy="5231171"/>
          </a:xfrm>
        </p:spPr>
        <p:txBody>
          <a:bodyPr>
            <a:noAutofit/>
          </a:bodyPr>
          <a:lstStyle/>
          <a:p>
            <a:pPr marL="0" indent="0">
              <a:buNone/>
            </a:pPr>
            <a:r>
              <a:rPr lang="en-US" sz="2400" b="1" dirty="0"/>
              <a:t>Function</a:t>
            </a:r>
          </a:p>
          <a:p>
            <a:pPr marL="457200" indent="-457200">
              <a:buFont typeface="+mj-lt"/>
              <a:buAutoNum type="arabicPeriod"/>
            </a:pPr>
            <a:r>
              <a:rPr lang="en-US" sz="2400" dirty="0"/>
              <a:t>Write a function </a:t>
            </a:r>
            <a:r>
              <a:rPr lang="en-US" sz="2400" dirty="0" err="1">
                <a:latin typeface="Consolas" panose="020B0609020204030204" pitchFamily="49" charset="0"/>
              </a:rPr>
              <a:t>pluralize_words</a:t>
            </a:r>
            <a:endParaRPr lang="en-US" sz="2400" dirty="0"/>
          </a:p>
          <a:p>
            <a:pPr marL="457200" indent="-457200">
              <a:buFont typeface="+mj-lt"/>
              <a:buAutoNum type="arabicPeriod"/>
            </a:pPr>
            <a:r>
              <a:rPr lang="en-US" sz="2400" dirty="0"/>
              <a:t>takes in a list of words and updates the values to make each one plural. </a:t>
            </a:r>
          </a:p>
          <a:p>
            <a:pPr marL="457200" indent="-457200">
              <a:buFont typeface="+mj-lt"/>
              <a:buAutoNum type="arabicPeriod"/>
            </a:pPr>
            <a:r>
              <a:rPr lang="en-US" sz="2400" dirty="0"/>
              <a:t>Due to plurals in English having several special </a:t>
            </a:r>
            <a:r>
              <a:rPr lang="en-US" sz="2400" dirty="0" err="1"/>
              <a:t>cases,This</a:t>
            </a:r>
            <a:r>
              <a:rPr lang="en-US" sz="2400" dirty="0"/>
              <a:t> lab we'll use a simple rule:</a:t>
            </a:r>
          </a:p>
          <a:p>
            <a:pPr lvl="1"/>
            <a:r>
              <a:rPr lang="en-US" dirty="0"/>
              <a:t>if the word ends in a 'y' remove the 'y' and add '</a:t>
            </a:r>
            <a:r>
              <a:rPr lang="en-US" dirty="0" err="1"/>
              <a:t>ies</a:t>
            </a:r>
            <a:r>
              <a:rPr lang="en-US" dirty="0"/>
              <a:t>'; otherwise add an ‘s’.</a:t>
            </a:r>
          </a:p>
          <a:p>
            <a:pPr marL="0" indent="0">
              <a:buNone/>
            </a:pPr>
            <a:r>
              <a:rPr lang="en-US" sz="2400" b="1" dirty="0"/>
              <a:t>Function Contract</a:t>
            </a:r>
          </a:p>
          <a:p>
            <a:pPr marL="457200" indent="-457200">
              <a:buFont typeface="+mj-lt"/>
              <a:buAutoNum type="arabicPeriod"/>
            </a:pPr>
            <a:r>
              <a:rPr lang="en-US" sz="2400" dirty="0"/>
              <a:t>Create the function contract for </a:t>
            </a:r>
            <a:r>
              <a:rPr lang="en-US" sz="2400" dirty="0" err="1">
                <a:latin typeface="Consolas" panose="020B0609020204030204" pitchFamily="49" charset="0"/>
              </a:rPr>
              <a:t>fruit_pluralizer</a:t>
            </a:r>
            <a:r>
              <a:rPr lang="en-US" sz="2400" dirty="0"/>
              <a:t>.</a:t>
            </a:r>
          </a:p>
          <a:p>
            <a:pPr marL="457200" indent="-457200">
              <a:buFont typeface="+mj-lt"/>
              <a:buAutoNum type="arabicPeriod"/>
            </a:pPr>
            <a:r>
              <a:rPr lang="en-US" sz="2400" dirty="0"/>
              <a:t>Provide a few examples that confirm </a:t>
            </a:r>
            <a:r>
              <a:rPr lang="en-US" sz="2400" dirty="0" err="1">
                <a:latin typeface="Consolas" panose="020B0609020204030204" pitchFamily="49" charset="0"/>
              </a:rPr>
              <a:t>fruit_pluralizer</a:t>
            </a:r>
            <a:r>
              <a:rPr lang="en-US" sz="2400" dirty="0">
                <a:latin typeface="Consolas" panose="020B0609020204030204" pitchFamily="49" charset="0"/>
              </a:rPr>
              <a:t> </a:t>
            </a:r>
            <a:r>
              <a:rPr lang="en-US" sz="2400" dirty="0"/>
              <a:t>works as expected: </a:t>
            </a:r>
          </a:p>
          <a:p>
            <a:pPr lvl="1"/>
            <a:r>
              <a:rPr lang="en-US" sz="1800" dirty="0"/>
              <a:t>Include examples with 'berry’ </a:t>
            </a:r>
          </a:p>
          <a:p>
            <a:pPr lvl="1"/>
            <a:r>
              <a:rPr lang="en-US" sz="1800" dirty="0"/>
              <a:t>What if the list is empty? </a:t>
            </a:r>
          </a:p>
          <a:p>
            <a:pPr lvl="1"/>
            <a:r>
              <a:rPr lang="en-US" sz="1800" dirty="0"/>
              <a:t>What if the fruit ends in 's’?</a:t>
            </a:r>
          </a:p>
          <a:p>
            <a:pPr marL="0" indent="0">
              <a:buNone/>
            </a:pPr>
            <a:r>
              <a:rPr lang="en-US" sz="2400" b="1" dirty="0"/>
              <a:t>Tip: Remember that you can index into the string and get the length of a string. Use that to get the last letter of each word. </a:t>
            </a:r>
          </a:p>
          <a:p>
            <a:pPr>
              <a:buFont typeface="Wingdings" charset="2"/>
              <a:buChar char="ü"/>
            </a:pPr>
            <a:endParaRPr lang="en-US" sz="2000" dirty="0"/>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a:t>
            </a:r>
            <a:r>
              <a:rPr lang="en-US" dirty="0" err="1">
                <a:latin typeface="Consolas" panose="020B0609020204030204" pitchFamily="49" charset="0"/>
              </a:rPr>
              <a:t>my_reverse</a:t>
            </a:r>
            <a:endParaRPr lang="en-US" dirty="0">
              <a:latin typeface="Consolas" panose="020B0609020204030204" pitchFamily="49" charset="0"/>
            </a:endParaRPr>
          </a:p>
        </p:txBody>
      </p:sp>
      <p:sp>
        <p:nvSpPr>
          <p:cNvPr id="3" name="Content Placeholder 2"/>
          <p:cNvSpPr>
            <a:spLocks noGrp="1"/>
          </p:cNvSpPr>
          <p:nvPr>
            <p:ph sz="quarter" idx="10"/>
          </p:nvPr>
        </p:nvSpPr>
        <p:spPr/>
        <p:txBody>
          <a:bodyPr>
            <a:normAutofit fontScale="62500" lnSpcReduction="20000"/>
          </a:bodyPr>
          <a:lstStyle/>
          <a:p>
            <a:pPr marL="742950" indent="-742950">
              <a:buFont typeface="+mj-lt"/>
              <a:buAutoNum type="arabicPeriod"/>
            </a:pPr>
            <a:r>
              <a:rPr lang="en-US" sz="3800" dirty="0"/>
              <a:t>Function </a:t>
            </a:r>
            <a:r>
              <a:rPr lang="en-US" sz="3800" dirty="0" err="1">
                <a:latin typeface="Consolas" panose="020B0609020204030204" pitchFamily="49" charset="0"/>
              </a:rPr>
              <a:t>my_reverse</a:t>
            </a:r>
            <a:r>
              <a:rPr lang="en-US" sz="3800" dirty="0"/>
              <a:t>, which will return a reversed string</a:t>
            </a:r>
          </a:p>
          <a:p>
            <a:pPr marL="742950" indent="-742950">
              <a:buFont typeface="+mj-lt"/>
              <a:buAutoNum type="arabicPeriod"/>
            </a:pPr>
            <a:r>
              <a:rPr lang="en-US" sz="3800" dirty="0"/>
              <a:t>Create the function contract for </a:t>
            </a:r>
            <a:r>
              <a:rPr lang="en-US" sz="3800" dirty="0" err="1">
                <a:latin typeface="Consolas" panose="020B0609020204030204" pitchFamily="49" charset="0"/>
              </a:rPr>
              <a:t>my_reverse</a:t>
            </a:r>
            <a:r>
              <a:rPr lang="en-US" sz="3800" dirty="0">
                <a:latin typeface="Consolas" panose="020B0609020204030204" pitchFamily="49" charset="0"/>
              </a:rPr>
              <a:t> </a:t>
            </a:r>
            <a:r>
              <a:rPr lang="en-US" sz="3800" dirty="0"/>
              <a:t>.</a:t>
            </a:r>
          </a:p>
          <a:p>
            <a:pPr marL="742950" indent="-742950">
              <a:buFont typeface="+mj-lt"/>
              <a:buAutoNum type="arabicPeriod"/>
            </a:pPr>
            <a:r>
              <a:rPr lang="en-US" sz="3800" dirty="0"/>
              <a:t>Provide a few examples to confirm that </a:t>
            </a:r>
            <a:r>
              <a:rPr lang="en-US" sz="3800" dirty="0" err="1">
                <a:latin typeface="Consolas" panose="020B0609020204030204" pitchFamily="49" charset="0"/>
              </a:rPr>
              <a:t>my_reverse</a:t>
            </a:r>
            <a:r>
              <a:rPr lang="en-US" sz="3800" dirty="0">
                <a:latin typeface="Consolas" panose="020B0609020204030204" pitchFamily="49" charset="0"/>
              </a:rPr>
              <a:t> </a:t>
            </a:r>
            <a:r>
              <a:rPr lang="en-US" sz="3800" dirty="0"/>
              <a:t>works:</a:t>
            </a:r>
          </a:p>
          <a:p>
            <a:pPr lvl="2" indent="287338"/>
            <a:r>
              <a:rPr lang="en-US" sz="3800" dirty="0"/>
              <a:t>An empty string                          </a:t>
            </a:r>
          </a:p>
          <a:p>
            <a:pPr lvl="2" indent="287338"/>
            <a:r>
              <a:rPr lang="en-US" sz="3800" dirty="0"/>
              <a:t>A string of even length</a:t>
            </a:r>
          </a:p>
          <a:p>
            <a:pPr lvl="2" indent="287338"/>
            <a:r>
              <a:rPr lang="en-US" sz="3800" dirty="0"/>
              <a:t>A string of odd length &gt; 1          </a:t>
            </a:r>
          </a:p>
          <a:p>
            <a:pPr lvl="2" indent="287338"/>
            <a:r>
              <a:rPr lang="en-US" sz="3800" dirty="0"/>
              <a:t>A string of length 1</a:t>
            </a:r>
          </a:p>
          <a:p>
            <a:pPr marL="0" indent="0">
              <a:buNone/>
            </a:pPr>
            <a:r>
              <a:rPr lang="en-US" sz="3800" b="1" dirty="0"/>
              <a:t>Example</a:t>
            </a:r>
          </a:p>
          <a:p>
            <a:pPr marL="514350" indent="-742950">
              <a:lnSpc>
                <a:spcPct val="120000"/>
              </a:lnSpc>
              <a:spcBef>
                <a:spcPts val="0"/>
              </a:spcBef>
              <a:buClr>
                <a:schemeClr val="tx1"/>
              </a:buClr>
              <a:buFont typeface="+mj-lt"/>
              <a:buAutoNum type="arabicPeriod"/>
            </a:pPr>
            <a:r>
              <a:rPr lang="en-US" sz="40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contract goes here </a:t>
            </a:r>
            <a:endParaRPr lang="en-US" sz="4400" dirty="0">
              <a:latin typeface="Calibri" panose="020F0502020204030204" pitchFamily="34" charset="0"/>
              <a:ea typeface="Calibri" panose="020F0502020204030204" pitchFamily="34" charset="0"/>
              <a:cs typeface="Times New Roman" panose="02020603050405020304" pitchFamily="18" charset="0"/>
            </a:endParaRPr>
          </a:p>
          <a:p>
            <a:pPr marL="514350" indent="-742950">
              <a:lnSpc>
                <a:spcPct val="120000"/>
              </a:lnSpc>
              <a:spcBef>
                <a:spcPts val="0"/>
              </a:spcBef>
              <a:buClr>
                <a:schemeClr val="tx1"/>
              </a:buClr>
              <a:buFont typeface="+mj-lt"/>
              <a:buAutoNum type="arabicPeriod"/>
            </a:pPr>
            <a:r>
              <a:rPr lang="en-US" sz="4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def</a:t>
            </a:r>
            <a:r>
              <a:rPr lang="en-US" sz="4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4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my_reverse</a:t>
            </a:r>
            <a:r>
              <a:rPr lang="en-US" sz="4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4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string_to_reverse</a:t>
            </a:r>
            <a:r>
              <a:rPr lang="en-US" sz="4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4400" dirty="0">
              <a:latin typeface="Calibri" panose="020F0502020204030204" pitchFamily="34" charset="0"/>
              <a:ea typeface="Calibri" panose="020F0502020204030204" pitchFamily="34" charset="0"/>
              <a:cs typeface="Times New Roman" panose="02020603050405020304" pitchFamily="18" charset="0"/>
            </a:endParaRPr>
          </a:p>
          <a:p>
            <a:pPr marL="514350" indent="-742950">
              <a:lnSpc>
                <a:spcPct val="120000"/>
              </a:lnSpc>
              <a:spcBef>
                <a:spcPts val="0"/>
              </a:spcBef>
              <a:buClr>
                <a:schemeClr val="tx1"/>
              </a:buClr>
              <a:buFont typeface="+mj-lt"/>
              <a:buAutoNum type="arabicPeriod"/>
            </a:pPr>
            <a:r>
              <a:rPr lang="en-US" sz="40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your code goes here </a:t>
            </a:r>
            <a:endParaRPr lang="en-US" sz="4400" dirty="0">
              <a:latin typeface="Calibri" panose="020F0502020204030204" pitchFamily="34" charset="0"/>
              <a:ea typeface="Calibri" panose="020F0502020204030204" pitchFamily="34" charset="0"/>
              <a:cs typeface="Times New Roman" panose="02020603050405020304" pitchFamily="18" charset="0"/>
            </a:endParaRPr>
          </a:p>
          <a:p>
            <a:pPr marL="514350" indent="-742950">
              <a:lnSpc>
                <a:spcPct val="120000"/>
              </a:lnSpc>
              <a:spcBef>
                <a:spcPts val="0"/>
              </a:spcBef>
              <a:buClr>
                <a:schemeClr val="tx1"/>
              </a:buClr>
              <a:buFont typeface="+mj-lt"/>
              <a:buAutoNum type="arabicPeriod"/>
            </a:pPr>
            <a:r>
              <a:rPr lang="en-US" sz="4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reversed</a:t>
            </a:r>
            <a:r>
              <a:rPr lang="en-US" sz="4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 </a:t>
            </a:r>
            <a:r>
              <a:rPr lang="en-US" sz="4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my_reverse</a:t>
            </a:r>
            <a:r>
              <a:rPr lang="en-US" sz="4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4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"apples"</a:t>
            </a:r>
            <a:r>
              <a:rPr lang="en-US" sz="4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4400" dirty="0">
              <a:latin typeface="Calibri" panose="020F0502020204030204" pitchFamily="34" charset="0"/>
              <a:ea typeface="Calibri" panose="020F0502020204030204" pitchFamily="34" charset="0"/>
              <a:cs typeface="Times New Roman" panose="02020603050405020304" pitchFamily="18" charset="0"/>
            </a:endParaRPr>
          </a:p>
          <a:p>
            <a:pPr marL="514350" indent="-742950">
              <a:lnSpc>
                <a:spcPct val="120000"/>
              </a:lnSpc>
              <a:spcBef>
                <a:spcPts val="0"/>
              </a:spcBef>
              <a:buClr>
                <a:schemeClr val="tx1"/>
              </a:buClr>
              <a:buFont typeface="+mj-lt"/>
              <a:buAutoNum type="arabicPeriod"/>
            </a:pPr>
            <a:r>
              <a:rPr lang="en-US" sz="4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4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4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reversed</a:t>
            </a:r>
            <a:r>
              <a:rPr lang="en-US" sz="4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4000" dirty="0">
                <a:solidFill>
                  <a:srgbClr val="AAAAAA"/>
                </a:solidFill>
                <a:latin typeface="Consolas" panose="020B0609020204030204" pitchFamily="49" charset="0"/>
                <a:ea typeface="Times New Roman" panose="02020603050405020304" pitchFamily="18" charset="0"/>
                <a:cs typeface="Times New Roman" panose="02020603050405020304" pitchFamily="18" charset="0"/>
              </a:rPr>
              <a:t># examples go here</a:t>
            </a:r>
            <a:endParaRPr lang="en-US" sz="44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cSld>
  <p:clrMapOvr>
    <a:masterClrMapping/>
  </p:clrMapOvr>
  <p:transition>
    <p:fade/>
  </p:transition>
</p:sld>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0" ma:contentTypeDescription="Create a new document." ma:contentTypeScope="" ma:versionID="b1e0872ea19ca402d18dfcbfa4ac0224">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53d9005cc528755bb2b3c22c0f435dc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2938FDD-9ED0-4890-AEA4-73A88C1FF7B8}"/>
</file>

<file path=customXml/itemProps2.xml><?xml version="1.0" encoding="utf-8"?>
<ds:datastoreItem xmlns:ds="http://schemas.openxmlformats.org/officeDocument/2006/customXml" ds:itemID="{DFDC2CD1-0CAF-4450-B970-471287308F48}"/>
</file>

<file path=customXml/itemProps3.xml><?xml version="1.0" encoding="utf-8"?>
<ds:datastoreItem xmlns:ds="http://schemas.openxmlformats.org/officeDocument/2006/customXml" ds:itemID="{8D66BD72-7979-43F6-A56F-D08228E906AA}"/>
</file>

<file path=docProps/app.xml><?xml version="1.0" encoding="utf-8"?>
<Properties xmlns="http://schemas.openxmlformats.org/officeDocument/2006/extended-properties" xmlns:vt="http://schemas.openxmlformats.org/officeDocument/2006/docPropsVTypes">
  <Template>Microsoft Philanthropies TEALS</Template>
  <TotalTime>0</TotalTime>
  <Words>952</Words>
  <Application>Microsoft Office PowerPoint</Application>
  <PresentationFormat>Widescreen</PresentationFormat>
  <Paragraphs>109</Paragraphs>
  <Slides>10</Slides>
  <Notes>7</Notes>
  <HiddenSlides>0</HiddenSlides>
  <MMClips>1</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10</vt:i4>
      </vt:variant>
    </vt:vector>
  </HeadingPairs>
  <TitlesOfParts>
    <vt:vector size="19" baseType="lpstr">
      <vt:lpstr>Arial</vt:lpstr>
      <vt:lpstr>Calibri</vt:lpstr>
      <vt:lpstr>Consolas</vt:lpstr>
      <vt:lpstr>Courier</vt:lpstr>
      <vt:lpstr>Segoe UI</vt:lpstr>
      <vt:lpstr>Segoe UI Semibold</vt:lpstr>
      <vt:lpstr>Wingdings</vt:lpstr>
      <vt:lpstr>Microsoft Philanthropies TEALS</vt:lpstr>
      <vt:lpstr>Black Template</vt:lpstr>
      <vt:lpstr>Lesson 4.02: For Loops</vt:lpstr>
      <vt:lpstr>Looping Basics  </vt:lpstr>
      <vt:lpstr>Today’s Plan</vt:lpstr>
      <vt:lpstr>Do Now</vt:lpstr>
      <vt:lpstr>Range and Indices []</vt:lpstr>
      <vt:lpstr> Debugging</vt:lpstr>
      <vt:lpstr>Function Contains Two Errors</vt:lpstr>
      <vt:lpstr>Lab fruit_pluralizer</vt:lpstr>
      <vt:lpstr>Lab my_reverse</vt:lpstr>
      <vt:lpstr>Exit Ticket/Reflection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2019-11-12T20:23:24Z</dcterms:created>
  <dcterms:modified xsi:type="dcterms:W3CDTF">2019-11-12T20:24:10Z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ies>
</file>