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 id="2147483715" r:id="rId2"/>
  </p:sldMasterIdLst>
  <p:notesMasterIdLst>
    <p:notesMasterId r:id="rId19"/>
  </p:notesMasterIdLst>
  <p:sldIdLst>
    <p:sldId id="1670" r:id="rId3"/>
    <p:sldId id="1679" r:id="rId4"/>
    <p:sldId id="1680" r:id="rId5"/>
    <p:sldId id="257" r:id="rId6"/>
    <p:sldId id="1701" r:id="rId7"/>
    <p:sldId id="267" r:id="rId8"/>
    <p:sldId id="259" r:id="rId9"/>
    <p:sldId id="1698" r:id="rId10"/>
    <p:sldId id="1699" r:id="rId11"/>
    <p:sldId id="1700" r:id="rId12"/>
    <p:sldId id="261" r:id="rId13"/>
    <p:sldId id="262" r:id="rId14"/>
    <p:sldId id="263" r:id="rId15"/>
    <p:sldId id="264" r:id="rId16"/>
    <p:sldId id="265" r:id="rId17"/>
    <p:sldId id="1697" r:id="rId1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BF76A4-B0DD-4308-AA7A-44DA3D882709}" v="123" dt="2019-11-12T20:23:24.180"/>
    <p1510:client id="{9AE096F1-B2B0-4CC7-A2E4-55B76598CE4D}" v="76" dt="2019-11-13T15:59:42.3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autoAdjust="0"/>
    <p:restoredTop sz="96357" autoAdjust="0"/>
  </p:normalViewPr>
  <p:slideViewPr>
    <p:cSldViewPr snapToGrid="0">
      <p:cViewPr varScale="1">
        <p:scale>
          <a:sx n="87" d="100"/>
          <a:sy n="87" d="100"/>
        </p:scale>
        <p:origin x="-588" y="55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ustomXml" Target="../customXml/item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28" Type="http://schemas.openxmlformats.org/officeDocument/2006/relationships/customXml" Target="../customXml/item3.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Day 1</a:t>
            </a:r>
          </a:p>
          <a:p>
            <a:r>
              <a:rPr lang="en-US" b="1" dirty="0">
                <a:effectLst/>
              </a:rPr>
              <a:t>Duration Description</a:t>
            </a:r>
            <a:endParaRPr lang="en-US" dirty="0">
              <a:effectLst/>
            </a:endParaRPr>
          </a:p>
          <a:p>
            <a:r>
              <a:rPr lang="en-US" dirty="0">
                <a:effectLst/>
              </a:rPr>
              <a:t>5 Minutes Do Now</a:t>
            </a:r>
          </a:p>
          <a:p>
            <a:r>
              <a:rPr lang="en-US" dirty="0">
                <a:effectLst/>
              </a:rPr>
              <a:t>10 Minutes Lesson</a:t>
            </a:r>
          </a:p>
          <a:p>
            <a:r>
              <a:rPr lang="en-US" dirty="0">
                <a:effectLst/>
              </a:rPr>
              <a:t>35 Minutes Lab</a:t>
            </a:r>
          </a:p>
          <a:p>
            <a:r>
              <a:rPr lang="en-US" dirty="0">
                <a:effectLst/>
              </a:rPr>
              <a:t>5 Minutes Debrief</a:t>
            </a:r>
          </a:p>
          <a:p>
            <a:r>
              <a:rPr lang="en-US" b="1" dirty="0"/>
              <a:t>Day 2</a:t>
            </a:r>
          </a:p>
          <a:p>
            <a:r>
              <a:rPr lang="en-US" b="1" dirty="0">
                <a:effectLst/>
              </a:rPr>
              <a:t>Duration Description</a:t>
            </a:r>
            <a:endParaRPr lang="en-US" dirty="0">
              <a:effectLst/>
            </a:endParaRPr>
          </a:p>
          <a:p>
            <a:r>
              <a:rPr lang="en-US" dirty="0">
                <a:effectLst/>
              </a:rPr>
              <a:t>5 Minutes Do Now</a:t>
            </a:r>
          </a:p>
          <a:p>
            <a:r>
              <a:rPr lang="en-US" dirty="0">
                <a:effectLst/>
              </a:rPr>
              <a:t>10 Minutes Review</a:t>
            </a:r>
          </a:p>
          <a:p>
            <a:r>
              <a:rPr lang="en-US" dirty="0">
                <a:effectLst/>
              </a:rPr>
              <a:t>35 Minutes Lab</a:t>
            </a:r>
          </a:p>
          <a:p>
            <a:r>
              <a:rPr lang="en-US" dirty="0">
                <a:effectLst/>
              </a:rPr>
              <a:t>5 Minutes Debrief</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mn-cs"/>
              </a:rPr>
              <a:t> * * * * * *</a:t>
            </a: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write</a:t>
            </a:r>
            <a:r>
              <a:rPr lang="en-US" baseline="0" dirty="0"/>
              <a:t> it as a loop within a loop or a loop calling a function that loops producing the line of stars.</a:t>
            </a: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6</a:t>
            </a:fld>
            <a:endParaRPr lang="en-US"/>
          </a:p>
        </p:txBody>
      </p:sp>
    </p:spTree>
    <p:extLst>
      <p:ext uri="{BB962C8B-B14F-4D97-AF65-F5344CB8AC3E}">
        <p14:creationId xmlns:p14="http://schemas.microsoft.com/office/powerpoint/2010/main" val="1805545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90604938a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90604938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90604938a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90604938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90604938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90604938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16</a:t>
            </a:fld>
            <a:endParaRPr lang="en-US"/>
          </a:p>
        </p:txBody>
      </p:sp>
    </p:spTree>
    <p:extLst>
      <p:ext uri="{BB962C8B-B14F-4D97-AF65-F5344CB8AC3E}">
        <p14:creationId xmlns:p14="http://schemas.microsoft.com/office/powerpoint/2010/main" val="1675965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11/13/2019</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11/13/2019</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5.xml"/><Relationship Id="rId1" Type="http://schemas.openxmlformats.org/officeDocument/2006/relationships/video" Target="https://www.youtube.com/embed/fyP4SXpkYG4?feature=oembed"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4.03: Nested For Loops</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2"/>
          <a:stretch>
            <a:fillRect/>
          </a:stretch>
        </p:blipFill>
        <p:spPr>
          <a:xfrm>
            <a:off x="9086850" y="633827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t>Alternative Activity – </a:t>
            </a:r>
            <a:r>
              <a:rPr lang="en-US" b="1" dirty="0" err="1">
                <a:latin typeface="Consolas" panose="020B0609020204030204" pitchFamily="49" charset="0"/>
              </a:rPr>
              <a:t>len</a:t>
            </a:r>
            <a:r>
              <a:rPr lang="en-US" b="1" dirty="0">
                <a:latin typeface="Consolas" panose="020B0609020204030204" pitchFamily="49" charset="0"/>
              </a:rPr>
              <a:t>() and range ()</a:t>
            </a:r>
            <a:endParaRPr b="1" dirty="0">
              <a:latin typeface="Consolas" panose="020B0609020204030204" pitchFamily="49" charset="0"/>
            </a:endParaRPr>
          </a:p>
        </p:txBody>
      </p:sp>
      <p:sp>
        <p:nvSpPr>
          <p:cNvPr id="104" name="Google Shape;104;p20"/>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285750" indent="-514350">
              <a:spcBef>
                <a:spcPts val="0"/>
              </a:spcBef>
              <a:buClr>
                <a:schemeClr val="tx1"/>
              </a:buClr>
              <a:buFont typeface="+mj-lt"/>
              <a:buAutoNum type="arabicPeriod"/>
            </a:pPr>
            <a:r>
              <a:rPr lang="en-US" sz="16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Nested Loops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tens =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'twenty'</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'thirty'</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'forty'</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'fifty'</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'sixty'</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'seventy'</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'eighty'</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'ninety’</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ones =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'one'</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'two'</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'three'</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'four'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'five'</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'six'</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'seven'</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'eight'</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'nine’</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marL="285750" indent="-514350">
              <a:spcBef>
                <a:spcPts val="0"/>
              </a:spcBef>
              <a:buClr>
                <a:schemeClr val="tx1"/>
              </a:buClr>
              <a:buFont typeface="+mj-lt"/>
              <a:buAutoNum type="arabicPeriod"/>
            </a:pP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range</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len</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(tens)):</a:t>
            </a: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j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range</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len</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(ones)):</a:t>
            </a: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(tens[</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ones[j])</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514350" indent="-514350">
              <a:spcBef>
                <a:spcPts val="2133"/>
              </a:spcBef>
              <a:spcAft>
                <a:spcPts val="2133"/>
              </a:spcAft>
              <a:buFont typeface="+mj-lt"/>
              <a:buAutoNum type="arabicPeriod"/>
            </a:pPr>
            <a:endParaRPr dirty="0"/>
          </a:p>
        </p:txBody>
      </p:sp>
      <p:sp>
        <p:nvSpPr>
          <p:cNvPr id="105" name="Google Shape;105;p20"/>
          <p:cNvSpPr txBox="1">
            <a:spLocks noGrp="1"/>
          </p:cNvSpPr>
          <p:nvPr>
            <p:ph type="sldNum" idx="4294967295"/>
          </p:nvPr>
        </p:nvSpPr>
        <p:spPr>
          <a:xfrm>
            <a:off x="11460163" y="6218238"/>
            <a:ext cx="731837" cy="523875"/>
          </a:xfrm>
          <a:prstGeom prst="rect">
            <a:avLst/>
          </a:prstGeom>
        </p:spPr>
        <p:txBody>
          <a:bodyPr spcFirstLastPara="1" wrap="square" lIns="121900" tIns="121900" rIns="121900" bIns="121900" anchor="ctr" anchorCtr="0">
            <a:noAutofit/>
          </a:bodyPr>
          <a:lstStyle/>
          <a:p>
            <a:pPr algn="r"/>
            <a:fld id="{00000000-1234-1234-1234-123412341234}" type="slidenum">
              <a:rPr lang="en"/>
              <a:pPr algn="r"/>
              <a:t>10</a:t>
            </a:fld>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dirty="0"/>
              <a:t>Labs - Drawing images using nested for loops</a:t>
            </a:r>
          </a:p>
        </p:txBody>
      </p:sp>
      <p:sp>
        <p:nvSpPr>
          <p:cNvPr id="3" name="Content Placeholder 2"/>
          <p:cNvSpPr>
            <a:spLocks noGrp="1"/>
          </p:cNvSpPr>
          <p:nvPr>
            <p:ph type="body" sz="quarter" idx="10"/>
          </p:nvPr>
        </p:nvSpPr>
        <p:spPr/>
        <p:txBody>
          <a:bodyPr>
            <a:normAutofit/>
          </a:bodyPr>
          <a:lstStyle/>
          <a:p>
            <a:pPr marL="514350" indent="-514350">
              <a:buFont typeface="+mj-lt"/>
              <a:buAutoNum type="arabicPeriod"/>
            </a:pPr>
            <a:r>
              <a:rPr lang="en-US" sz="3200" dirty="0"/>
              <a:t>For each of the following labs, write a function that will draw the desired output. </a:t>
            </a:r>
          </a:p>
          <a:p>
            <a:pPr marL="514350" indent="-514350">
              <a:buFont typeface="+mj-lt"/>
              <a:buAutoNum type="arabicPeriod"/>
            </a:pPr>
            <a:r>
              <a:rPr lang="en-US" sz="3200" dirty="0"/>
              <a:t>You may use an extra function if you find it helpful</a:t>
            </a:r>
            <a:r>
              <a:rPr lang="en-US" dirty="0"/>
              <a:t>.</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1</a:t>
            </a:r>
          </a:p>
        </p:txBody>
      </p:sp>
      <p:sp>
        <p:nvSpPr>
          <p:cNvPr id="3" name="Content Placeholder 2"/>
          <p:cNvSpPr>
            <a:spLocks noGrp="1"/>
          </p:cNvSpPr>
          <p:nvPr>
            <p:ph type="body" sz="quarter" idx="10"/>
          </p:nvPr>
        </p:nvSpPr>
        <p:spPr>
          <a:xfrm>
            <a:off x="586390" y="1434370"/>
            <a:ext cx="11018520" cy="5027390"/>
          </a:xfrm>
        </p:spPr>
        <p:txBody>
          <a:bodyPr>
            <a:normAutofit lnSpcReduction="10000"/>
          </a:bodyPr>
          <a:lstStyle/>
          <a:p>
            <a:pPr marL="514350" indent="-514350">
              <a:buFont typeface="+mj-lt"/>
              <a:buAutoNum type="arabicPeriod"/>
            </a:pPr>
            <a:r>
              <a:rPr lang="en-US" sz="3200" dirty="0"/>
              <a:t>Write a function, </a:t>
            </a:r>
            <a:r>
              <a:rPr lang="en-US" sz="3200" dirty="0">
                <a:latin typeface="Consolas" panose="020B0609020204030204" pitchFamily="49" charset="0"/>
                <a:ea typeface="Courier" charset="0"/>
                <a:cs typeface="Courier" charset="0"/>
              </a:rPr>
              <a:t>draw_7()</a:t>
            </a:r>
            <a:r>
              <a:rPr lang="en-US" sz="3200" dirty="0"/>
              <a:t>, to draw the 7x7 square</a:t>
            </a:r>
          </a:p>
          <a:p>
            <a:pPr algn="ctr">
              <a:buNone/>
            </a:pPr>
            <a:r>
              <a:rPr lang="en-US" sz="3600" dirty="0">
                <a:latin typeface="Consolas" panose="020B0609020204030204" pitchFamily="49" charset="0"/>
              </a:rPr>
              <a:t>* * * * * * * </a:t>
            </a:r>
          </a:p>
          <a:p>
            <a:pPr algn="ctr">
              <a:buNone/>
            </a:pPr>
            <a:r>
              <a:rPr lang="en-US" sz="3600" dirty="0">
                <a:latin typeface="Consolas" panose="020B0609020204030204" pitchFamily="49" charset="0"/>
              </a:rPr>
              <a:t>* * * * * * * </a:t>
            </a:r>
          </a:p>
          <a:p>
            <a:pPr algn="ctr">
              <a:buNone/>
            </a:pPr>
            <a:r>
              <a:rPr lang="en-US" sz="3600" dirty="0">
                <a:latin typeface="Consolas" panose="020B0609020204030204" pitchFamily="49" charset="0"/>
              </a:rPr>
              <a:t>* * * * * * * </a:t>
            </a:r>
          </a:p>
          <a:p>
            <a:pPr algn="ctr">
              <a:buNone/>
            </a:pPr>
            <a:r>
              <a:rPr lang="en-US" sz="3600" dirty="0">
                <a:latin typeface="Consolas" panose="020B0609020204030204" pitchFamily="49" charset="0"/>
              </a:rPr>
              <a:t>* * * * * * * </a:t>
            </a:r>
          </a:p>
          <a:p>
            <a:pPr algn="ctr">
              <a:buNone/>
            </a:pPr>
            <a:r>
              <a:rPr lang="en-US" sz="3600" dirty="0">
                <a:latin typeface="Consolas" panose="020B0609020204030204" pitchFamily="49" charset="0"/>
              </a:rPr>
              <a:t>* * * * * * * </a:t>
            </a:r>
          </a:p>
          <a:p>
            <a:pPr algn="ctr">
              <a:buNone/>
            </a:pPr>
            <a:r>
              <a:rPr lang="en-US" sz="3600" dirty="0">
                <a:latin typeface="Consolas" panose="020B0609020204030204" pitchFamily="49" charset="0"/>
              </a:rPr>
              <a:t>* * * * * * * </a:t>
            </a:r>
          </a:p>
          <a:p>
            <a:pPr algn="ctr">
              <a:buNone/>
            </a:pPr>
            <a:r>
              <a:rPr lang="en-US" sz="3600" dirty="0">
                <a:latin typeface="Consolas" panose="020B0609020204030204" pitchFamily="49" charset="0"/>
              </a:rPr>
              <a:t>* * * * * * * </a:t>
            </a:r>
          </a:p>
          <a:p>
            <a:endParaRPr lang="en-US"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a:t>
            </a:r>
          </a:p>
        </p:txBody>
      </p:sp>
      <p:sp>
        <p:nvSpPr>
          <p:cNvPr id="3" name="Content Placeholder 2"/>
          <p:cNvSpPr>
            <a:spLocks noGrp="1"/>
          </p:cNvSpPr>
          <p:nvPr>
            <p:ph sz="quarter" idx="10"/>
          </p:nvPr>
        </p:nvSpPr>
        <p:spPr/>
        <p:txBody>
          <a:bodyPr>
            <a:normAutofit lnSpcReduction="10000"/>
          </a:bodyPr>
          <a:lstStyle/>
          <a:p>
            <a:pPr marL="514350" indent="-514350">
              <a:buFont typeface="+mj-lt"/>
              <a:buAutoNum type="arabicPeriod"/>
            </a:pPr>
            <a:r>
              <a:rPr lang="en-US" sz="3200" dirty="0"/>
              <a:t>Write a function </a:t>
            </a:r>
            <a:r>
              <a:rPr lang="en-US" sz="3200" dirty="0" err="1">
                <a:latin typeface="Consolas" panose="020B0609020204030204" pitchFamily="49" charset="0"/>
                <a:ea typeface="Courier" charset="0"/>
                <a:cs typeface="Courier" charset="0"/>
              </a:rPr>
              <a:t>stars_and_stripes</a:t>
            </a:r>
            <a:r>
              <a:rPr lang="en-US" sz="3200" dirty="0">
                <a:latin typeface="Consolas" panose="020B0609020204030204" pitchFamily="49" charset="0"/>
                <a:ea typeface="Courier" charset="0"/>
                <a:cs typeface="Courier" charset="0"/>
              </a:rPr>
              <a:t>()</a:t>
            </a:r>
            <a:r>
              <a:rPr lang="en-US" sz="3200" dirty="0"/>
              <a:t>, that will draw a 3 sets of rows. </a:t>
            </a:r>
          </a:p>
          <a:p>
            <a:pPr marL="514350" indent="-514350">
              <a:buFont typeface="+mj-lt"/>
              <a:buAutoNum type="arabicPeriod"/>
            </a:pPr>
            <a:r>
              <a:rPr lang="en-US" sz="3200" dirty="0"/>
              <a:t>1</a:t>
            </a:r>
            <a:r>
              <a:rPr lang="en-US" sz="3200" baseline="30000" dirty="0"/>
              <a:t>st</a:t>
            </a:r>
            <a:r>
              <a:rPr lang="en-US" sz="3200" dirty="0"/>
              <a:t>  a row of 7 stars followed by a row of 7 dashes </a:t>
            </a:r>
          </a:p>
          <a:p>
            <a:pPr algn="ctr">
              <a:buNone/>
            </a:pPr>
            <a:r>
              <a:rPr lang="en-US" sz="3200" dirty="0">
                <a:latin typeface="Courier"/>
              </a:rPr>
              <a:t>* * * * * * * </a:t>
            </a:r>
          </a:p>
          <a:p>
            <a:pPr algn="ctr">
              <a:buNone/>
            </a:pPr>
            <a:r>
              <a:rPr lang="en-US" sz="3200" dirty="0">
                <a:latin typeface="Courier"/>
              </a:rPr>
              <a:t>- - - - - - -</a:t>
            </a:r>
          </a:p>
          <a:p>
            <a:pPr algn="ctr">
              <a:buNone/>
            </a:pPr>
            <a:r>
              <a:rPr lang="en-US" sz="3200" dirty="0">
                <a:latin typeface="Courier"/>
              </a:rPr>
              <a:t>* * * * * * * </a:t>
            </a:r>
          </a:p>
          <a:p>
            <a:pPr algn="ctr">
              <a:buNone/>
            </a:pPr>
            <a:r>
              <a:rPr lang="en-US" sz="3200" dirty="0">
                <a:latin typeface="Courier"/>
              </a:rPr>
              <a:t>- - - - - - -</a:t>
            </a:r>
          </a:p>
          <a:p>
            <a:pPr algn="ctr">
              <a:buNone/>
            </a:pPr>
            <a:r>
              <a:rPr lang="en-US" sz="3200" dirty="0">
                <a:latin typeface="Courier"/>
              </a:rPr>
              <a:t>* * * * * * * </a:t>
            </a:r>
          </a:p>
          <a:p>
            <a:pPr algn="ctr">
              <a:buNone/>
            </a:pPr>
            <a:r>
              <a:rPr lang="en-US" sz="3200" dirty="0">
                <a:latin typeface="Courier"/>
              </a:rPr>
              <a:t>- - - - - - -</a:t>
            </a:r>
          </a:p>
          <a:p>
            <a:endParaRPr lang="en-US" dirty="0">
              <a:latin typeface="Courier"/>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a:t>
            </a:r>
          </a:p>
        </p:txBody>
      </p:sp>
      <p:sp>
        <p:nvSpPr>
          <p:cNvPr id="3" name="Content Placeholder 2"/>
          <p:cNvSpPr>
            <a:spLocks noGrp="1"/>
          </p:cNvSpPr>
          <p:nvPr>
            <p:ph type="body" sz="quarter" idx="10"/>
          </p:nvPr>
        </p:nvSpPr>
        <p:spPr>
          <a:xfrm>
            <a:off x="682185" y="1390826"/>
            <a:ext cx="11018520" cy="5375733"/>
          </a:xfrm>
        </p:spPr>
        <p:txBody>
          <a:bodyPr>
            <a:normAutofit/>
          </a:bodyPr>
          <a:lstStyle/>
          <a:p>
            <a:pPr marL="514350" indent="-514350">
              <a:buFont typeface="+mj-lt"/>
              <a:buAutoNum type="arabicPeriod"/>
            </a:pPr>
            <a:r>
              <a:rPr lang="en-US" sz="3200" dirty="0">
                <a:latin typeface="Calibri"/>
              </a:rPr>
              <a:t>Write a function, </a:t>
            </a:r>
            <a:r>
              <a:rPr lang="en-US" dirty="0" err="1">
                <a:latin typeface="Consolas" panose="020B0609020204030204" pitchFamily="49" charset="0"/>
                <a:ea typeface="Courier" charset="0"/>
                <a:cs typeface="Courier" charset="0"/>
              </a:rPr>
              <a:t>increasing_triangle</a:t>
            </a:r>
            <a:r>
              <a:rPr lang="en-US" dirty="0">
                <a:latin typeface="Consolas" panose="020B0609020204030204" pitchFamily="49" charset="0"/>
                <a:ea typeface="Courier" charset="0"/>
                <a:cs typeface="Courier" charset="0"/>
              </a:rPr>
              <a:t>() </a:t>
            </a:r>
            <a:r>
              <a:rPr lang="en-US" sz="3200" dirty="0">
                <a:latin typeface="Calibri"/>
              </a:rPr>
              <a:t>that will print out following:</a:t>
            </a:r>
          </a:p>
          <a:p>
            <a:endParaRPr lang="en-US" sz="3200" dirty="0">
              <a:latin typeface="Calibri"/>
            </a:endParaRPr>
          </a:p>
          <a:p>
            <a:pPr>
              <a:buNone/>
            </a:pPr>
            <a:r>
              <a:rPr lang="en-US" dirty="0">
                <a:latin typeface="Calibri"/>
              </a:rPr>
              <a:t>1</a:t>
            </a:r>
          </a:p>
          <a:p>
            <a:pPr>
              <a:buNone/>
            </a:pPr>
            <a:r>
              <a:rPr lang="en-US" dirty="0">
                <a:latin typeface="Calibri"/>
              </a:rPr>
              <a:t>12</a:t>
            </a:r>
          </a:p>
          <a:p>
            <a:pPr>
              <a:buNone/>
            </a:pPr>
            <a:r>
              <a:rPr lang="en-US" dirty="0">
                <a:latin typeface="Calibri"/>
              </a:rPr>
              <a:t>123 </a:t>
            </a:r>
          </a:p>
          <a:p>
            <a:pPr>
              <a:buNone/>
            </a:pPr>
            <a:r>
              <a:rPr lang="en-US" dirty="0">
                <a:latin typeface="Calibri"/>
              </a:rPr>
              <a:t>1234 </a:t>
            </a:r>
          </a:p>
          <a:p>
            <a:pPr>
              <a:buNone/>
            </a:pPr>
            <a:r>
              <a:rPr lang="en-US" dirty="0">
                <a:latin typeface="Calibri"/>
              </a:rPr>
              <a:t>12345 </a:t>
            </a:r>
          </a:p>
          <a:p>
            <a:pPr>
              <a:buNone/>
            </a:pPr>
            <a:r>
              <a:rPr lang="en-US" dirty="0">
                <a:latin typeface="Calibri"/>
              </a:rPr>
              <a:t>123456 </a:t>
            </a:r>
          </a:p>
          <a:p>
            <a:pPr>
              <a:buNone/>
            </a:pPr>
            <a:r>
              <a:rPr lang="en-US" dirty="0">
                <a:latin typeface="Calibri"/>
              </a:rPr>
              <a:t>1234567</a:t>
            </a:r>
          </a:p>
          <a:p>
            <a:endParaRPr lang="en-US" dirty="0">
              <a:latin typeface="Courier"/>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a:t>
            </a:r>
          </a:p>
        </p:txBody>
      </p:sp>
      <p:sp>
        <p:nvSpPr>
          <p:cNvPr id="3" name="Content Placeholder 2"/>
          <p:cNvSpPr>
            <a:spLocks noGrp="1"/>
          </p:cNvSpPr>
          <p:nvPr>
            <p:ph type="body" sz="quarter" idx="10"/>
          </p:nvPr>
        </p:nvSpPr>
        <p:spPr>
          <a:xfrm>
            <a:off x="586390" y="1434370"/>
            <a:ext cx="11018520" cy="5149310"/>
          </a:xfrm>
        </p:spPr>
        <p:txBody>
          <a:bodyPr>
            <a:noAutofit/>
          </a:bodyPr>
          <a:lstStyle/>
          <a:p>
            <a:r>
              <a:rPr lang="en-US" sz="3200" dirty="0">
                <a:latin typeface="Calibri"/>
              </a:rPr>
              <a:t>Use a function to Create your own drawing</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Ticket/Reflection</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10"/>
          </p:nvPr>
        </p:nvSpPr>
        <p:spPr>
          <a:xfrm>
            <a:off x="584200" y="1435100"/>
            <a:ext cx="11018838" cy="3016210"/>
          </a:xfrm>
        </p:spPr>
        <p:txBody>
          <a:bodyPr/>
          <a:lstStyle/>
          <a:p>
            <a:pPr marL="0" indent="0">
              <a:buNone/>
            </a:pPr>
            <a:r>
              <a:rPr lang="en-US" b="1" dirty="0"/>
              <a:t>Day 1</a:t>
            </a:r>
          </a:p>
          <a:p>
            <a:r>
              <a:rPr lang="en-US" dirty="0"/>
              <a:t>Inform students that there will be a Unit 4 Quiz after Lesson 4.04. </a:t>
            </a:r>
          </a:p>
          <a:p>
            <a:r>
              <a:rPr lang="en-US" dirty="0"/>
              <a:t>Go over common questions the students have.</a:t>
            </a:r>
          </a:p>
          <a:p>
            <a:pPr marL="0" indent="0">
              <a:buNone/>
            </a:pPr>
            <a:endParaRPr lang="en-US" b="1" dirty="0"/>
          </a:p>
          <a:p>
            <a:pPr marL="0" indent="0">
              <a:buNone/>
            </a:pPr>
            <a:r>
              <a:rPr lang="en-US" b="1" dirty="0"/>
              <a:t>Day 2</a:t>
            </a:r>
          </a:p>
          <a:p>
            <a:pPr marL="0" indent="0">
              <a:buNone/>
            </a:pPr>
            <a:r>
              <a:rPr lang="en-US" dirty="0"/>
              <a:t>Share out your Bonus attempts with the class</a:t>
            </a:r>
          </a:p>
        </p:txBody>
      </p:sp>
    </p:spTree>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553998"/>
          </a:xfrm>
        </p:spPr>
        <p:txBody>
          <a:bodyPr/>
          <a:lstStyle/>
          <a:p>
            <a:r>
              <a:rPr lang="en-US" dirty="0"/>
              <a:t>Nested For Loops</a:t>
            </a:r>
            <a:endParaRPr lang="en-US" b="1" dirty="0"/>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899" y="1533096"/>
            <a:ext cx="11018838" cy="2499146"/>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nested </a:t>
            </a:r>
            <a:r>
              <a:rPr lang="en-US" b="1" dirty="0">
                <a:latin typeface="Consolas" panose="020B0609020204030204" pitchFamily="49" charset="0"/>
              </a:rPr>
              <a:t>For</a:t>
            </a:r>
            <a:r>
              <a:rPr lang="en-US" b="1" dirty="0"/>
              <a:t> Loops, stack trace</a:t>
            </a:r>
          </a:p>
          <a:p>
            <a:pPr marL="342900" indent="-342900">
              <a:buFont typeface="Arial" panose="020B0604020202020204" pitchFamily="34" charset="0"/>
              <a:buChar char="•"/>
            </a:pPr>
            <a:r>
              <a:rPr lang="en-US" dirty="0"/>
              <a:t>Demonstrate </a:t>
            </a:r>
            <a:r>
              <a:rPr lang="en-US" dirty="0">
                <a:latin typeface="Consolas" panose="020B0609020204030204" pitchFamily="49" charset="0"/>
              </a:rPr>
              <a:t>for</a:t>
            </a:r>
            <a:r>
              <a:rPr lang="en-US" dirty="0"/>
              <a:t> loops using a function and a for loop</a:t>
            </a:r>
          </a:p>
          <a:p>
            <a:pPr marL="342900" indent="-342900">
              <a:buFont typeface="Arial" panose="020B0604020202020204" pitchFamily="34" charset="0"/>
              <a:buChar char="•"/>
            </a:pPr>
            <a:r>
              <a:rPr lang="en-US" dirty="0"/>
              <a:t>Demonstrate nested </a:t>
            </a:r>
            <a:r>
              <a:rPr lang="en-US" dirty="0">
                <a:latin typeface="Consolas" panose="020B0609020204030204" pitchFamily="49" charset="0"/>
              </a:rPr>
              <a:t>for</a:t>
            </a:r>
            <a:r>
              <a:rPr lang="en-US" dirty="0"/>
              <a:t> loops using two loops nested</a:t>
            </a:r>
          </a:p>
          <a:p>
            <a:pPr marL="342900" indent="-342900">
              <a:buFont typeface="Arial" panose="020B0604020202020204" pitchFamily="34" charset="0"/>
              <a:buChar char="•"/>
            </a:pPr>
            <a:r>
              <a:rPr lang="en-US" dirty="0"/>
              <a:t>Use stack trace to demonstrate the flow of nested for loops</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3961084"/>
          </a:xfrm>
        </p:spPr>
        <p:txBody>
          <a:bodyPr/>
          <a:lstStyle/>
          <a:p>
            <a:pPr>
              <a:spcAft>
                <a:spcPts val="600"/>
              </a:spcAft>
            </a:pPr>
            <a:r>
              <a:rPr lang="en-US" sz="1800" b="1" dirty="0"/>
              <a:t>Day 1 </a:t>
            </a:r>
          </a:p>
          <a:p>
            <a:pPr>
              <a:spcAft>
                <a:spcPts val="600"/>
              </a:spcAft>
            </a:pPr>
            <a:r>
              <a:rPr lang="en-US" sz="1800" dirty="0"/>
              <a:t>Do Now</a:t>
            </a:r>
          </a:p>
          <a:p>
            <a:pPr>
              <a:spcAft>
                <a:spcPts val="600"/>
              </a:spcAft>
            </a:pPr>
            <a:r>
              <a:rPr lang="en-US" sz="1800" dirty="0"/>
              <a:t>Lesson</a:t>
            </a:r>
          </a:p>
          <a:p>
            <a:pPr>
              <a:spcAft>
                <a:spcPts val="600"/>
              </a:spcAft>
            </a:pPr>
            <a:r>
              <a:rPr lang="en-US" sz="1800" dirty="0"/>
              <a:t>Lab</a:t>
            </a:r>
          </a:p>
          <a:p>
            <a:pPr>
              <a:spcAft>
                <a:spcPts val="600"/>
              </a:spcAft>
            </a:pPr>
            <a:r>
              <a:rPr lang="en-US" sz="1800" dirty="0"/>
              <a:t>Debrief</a:t>
            </a:r>
          </a:p>
          <a:p>
            <a:pPr>
              <a:spcAft>
                <a:spcPts val="600"/>
              </a:spcAft>
            </a:pPr>
            <a:r>
              <a:rPr lang="en-US" sz="1800" b="1" dirty="0"/>
              <a:t>Day 2</a:t>
            </a:r>
          </a:p>
          <a:p>
            <a:pPr>
              <a:spcAft>
                <a:spcPts val="600"/>
              </a:spcAft>
            </a:pPr>
            <a:r>
              <a:rPr lang="en-US" sz="1800" dirty="0"/>
              <a:t>Do Now</a:t>
            </a:r>
          </a:p>
          <a:p>
            <a:pPr>
              <a:spcAft>
                <a:spcPts val="600"/>
              </a:spcAft>
            </a:pPr>
            <a:r>
              <a:rPr lang="en-US" sz="1800" dirty="0"/>
              <a:t>Review</a:t>
            </a:r>
          </a:p>
          <a:p>
            <a:pPr>
              <a:spcAft>
                <a:spcPts val="600"/>
              </a:spcAft>
            </a:pPr>
            <a:r>
              <a:rPr lang="en-US" sz="1800" dirty="0"/>
              <a:t>Lab</a:t>
            </a:r>
          </a:p>
          <a:p>
            <a:pPr>
              <a:spcAft>
                <a:spcPts val="600"/>
              </a:spcAft>
            </a:pPr>
            <a:r>
              <a:rPr lang="en-US" sz="1800" dirty="0"/>
              <a:t>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 Part 1</a:t>
            </a:r>
          </a:p>
        </p:txBody>
      </p:sp>
      <p:sp>
        <p:nvSpPr>
          <p:cNvPr id="3" name="Content Placeholder 2"/>
          <p:cNvSpPr>
            <a:spLocks noGrp="1"/>
          </p:cNvSpPr>
          <p:nvPr>
            <p:ph type="body" sz="quarter" idx="10"/>
          </p:nvPr>
        </p:nvSpPr>
        <p:spPr>
          <a:xfrm>
            <a:off x="586390" y="1434370"/>
            <a:ext cx="11018520" cy="4671462"/>
          </a:xfrm>
        </p:spPr>
        <p:txBody>
          <a:bodyPr>
            <a:normAutofit/>
          </a:bodyPr>
          <a:lstStyle/>
          <a:p>
            <a:pPr>
              <a:buNone/>
            </a:pPr>
            <a:r>
              <a:rPr lang="en-US" sz="3200" dirty="0"/>
              <a:t>Enter the following code into your console</a:t>
            </a:r>
          </a:p>
          <a:p>
            <a:pPr>
              <a:buNone/>
            </a:pPr>
            <a:endParaRPr lang="en-US" sz="3200" dirty="0"/>
          </a:p>
          <a:p>
            <a:pPr marL="514350" lvl="0" indent="-514350">
              <a:spcBef>
                <a:spcPts val="0"/>
              </a:spcBef>
              <a:buClr>
                <a:srgbClr val="000000"/>
              </a:buClr>
              <a:buFont typeface="+mj-lt"/>
              <a:buAutoNum type="arabicPeriod"/>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print_6_stars(): </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514350" lvl="0" indent="-514350">
              <a:spcBef>
                <a:spcPts val="0"/>
              </a:spcBef>
              <a:buClr>
                <a:srgbClr val="000000"/>
              </a:buClr>
              <a:buFont typeface="+mj-lt"/>
              <a:buAutoNum type="arabicPeriod"/>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my_string</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 ‘</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514350" lvl="0" indent="-514350">
              <a:spcBef>
                <a:spcPts val="0"/>
              </a:spcBef>
              <a:buClr>
                <a:srgbClr val="000000"/>
              </a:buClr>
              <a:buFont typeface="+mj-lt"/>
              <a:buAutoNum type="arabicPeriod"/>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range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6</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514350" lvl="0" indent="-514350">
              <a:spcBef>
                <a:spcPts val="0"/>
              </a:spcBef>
              <a:buClr>
                <a:srgbClr val="000000"/>
              </a:buClr>
              <a:buFont typeface="+mj-lt"/>
              <a:buAutoNum type="arabicPeriod"/>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my_string</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514350" lvl="0" indent="-514350">
              <a:spcBef>
                <a:spcPts val="0"/>
              </a:spcBef>
              <a:buClr>
                <a:srgbClr val="000000"/>
              </a:buClr>
              <a:buFont typeface="+mj-lt"/>
              <a:buAutoNum type="arabicPeriod"/>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my_string</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p>
          <a:p>
            <a:pPr lvl="0">
              <a:spcBef>
                <a:spcPts val="0"/>
              </a:spcBef>
              <a:buClr>
                <a:srgbClr val="000000"/>
              </a:buClr>
            </a:pP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buNone/>
            </a:pPr>
            <a:r>
              <a:rPr lang="en-US" sz="3200" dirty="0"/>
              <a:t>Write down the output of the function </a:t>
            </a:r>
            <a:r>
              <a:rPr lang="en-US" sz="3200" dirty="0">
                <a:latin typeface="Consolas" panose="020B0609020204030204" pitchFamily="49" charset="0"/>
                <a:ea typeface="Courier" charset="0"/>
                <a:cs typeface="Courier" charset="0"/>
              </a:rPr>
              <a:t>print_6_stars</a:t>
            </a:r>
            <a:r>
              <a:rPr lang="en-US" sz="3200" i="1" dirty="0">
                <a:latin typeface="Courier" charset="0"/>
                <a:ea typeface="Courier" charset="0"/>
                <a:cs typeface="Courier" charset="0"/>
              </a:rPr>
              <a:t>.</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4F6A-2DDA-49D8-B339-448C47FE8234}"/>
              </a:ext>
            </a:extLst>
          </p:cNvPr>
          <p:cNvSpPr>
            <a:spLocks noGrp="1"/>
          </p:cNvSpPr>
          <p:nvPr>
            <p:ph type="title"/>
          </p:nvPr>
        </p:nvSpPr>
        <p:spPr>
          <a:xfrm>
            <a:off x="588263" y="457200"/>
            <a:ext cx="11018520" cy="1107996"/>
          </a:xfrm>
        </p:spPr>
        <p:txBody>
          <a:bodyPr/>
          <a:lstStyle/>
          <a:p>
            <a:r>
              <a:rPr lang="en-US" dirty="0"/>
              <a:t>Teacher/Volunteer Only – Explanation Video – For Loops</a:t>
            </a:r>
          </a:p>
        </p:txBody>
      </p:sp>
      <p:pic>
        <p:nvPicPr>
          <p:cNvPr id="5" name="Online Media 4" title="Chapter 4: Nested For Loops">
            <a:hlinkClick r:id="" action="ppaction://media"/>
            <a:extLst>
              <a:ext uri="{FF2B5EF4-FFF2-40B4-BE49-F238E27FC236}">
                <a16:creationId xmlns:a16="http://schemas.microsoft.com/office/drawing/2014/main" id="{86E65F7A-5261-4976-976D-963ACECDD0FB}"/>
              </a:ext>
            </a:extLst>
          </p:cNvPr>
          <p:cNvPicPr>
            <a:picLocks noGrp="1" noRot="1" noChangeAspect="1"/>
          </p:cNvPicPr>
          <p:nvPr>
            <p:ph sz="quarter" idx="10"/>
            <a:videoFile r:link="rId1"/>
          </p:nvPr>
        </p:nvPicPr>
        <p:blipFill>
          <a:blip r:embed="rId3"/>
          <a:stretch>
            <a:fillRect/>
          </a:stretch>
        </p:blipFill>
        <p:spPr>
          <a:xfrm>
            <a:off x="2868613" y="1435100"/>
            <a:ext cx="6450012" cy="4833938"/>
          </a:xfrm>
          <a:prstGeom prst="rect">
            <a:avLst/>
          </a:prstGeom>
        </p:spPr>
      </p:pic>
    </p:spTree>
    <p:extLst>
      <p:ext uri="{BB962C8B-B14F-4D97-AF65-F5344CB8AC3E}">
        <p14:creationId xmlns:p14="http://schemas.microsoft.com/office/powerpoint/2010/main" val="34207859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 Part 2</a:t>
            </a:r>
          </a:p>
        </p:txBody>
      </p:sp>
      <p:sp>
        <p:nvSpPr>
          <p:cNvPr id="3" name="Content Placeholder 2"/>
          <p:cNvSpPr>
            <a:spLocks noGrp="1"/>
          </p:cNvSpPr>
          <p:nvPr>
            <p:ph type="body" sz="quarter" idx="10"/>
          </p:nvPr>
        </p:nvSpPr>
        <p:spPr>
          <a:xfrm>
            <a:off x="586389" y="1434370"/>
            <a:ext cx="10445405" cy="5276146"/>
          </a:xfrm>
        </p:spPr>
        <p:txBody>
          <a:bodyPr>
            <a:noAutofit/>
          </a:bodyPr>
          <a:lstStyle/>
          <a:p>
            <a:pPr marL="514350" indent="-514350">
              <a:buFont typeface="+mj-lt"/>
              <a:buAutoNum type="arabicPeriod"/>
            </a:pPr>
            <a:r>
              <a:rPr lang="en-US" dirty="0"/>
              <a:t>Write a function </a:t>
            </a:r>
            <a:r>
              <a:rPr lang="en-US" dirty="0" err="1">
                <a:latin typeface="Consolas" panose="020B0609020204030204" pitchFamily="49" charset="0"/>
                <a:ea typeface="Courier" charset="0"/>
                <a:cs typeface="Courier" charset="0"/>
              </a:rPr>
              <a:t>print_star_squares</a:t>
            </a:r>
            <a:r>
              <a:rPr lang="en-US" dirty="0">
                <a:latin typeface="Consolas" panose="020B0609020204030204" pitchFamily="49" charset="0"/>
              </a:rPr>
              <a:t> </a:t>
            </a:r>
          </a:p>
          <a:p>
            <a:pPr marL="514350" indent="-514350">
              <a:buFont typeface="+mj-lt"/>
              <a:buAutoNum type="arabicPeriod"/>
            </a:pPr>
            <a:r>
              <a:rPr lang="en-US" dirty="0"/>
              <a:t>Call </a:t>
            </a:r>
            <a:r>
              <a:rPr lang="en-US" dirty="0">
                <a:latin typeface="Consolas" panose="020B0609020204030204" pitchFamily="49" charset="0"/>
                <a:ea typeface="Courier" charset="0"/>
                <a:cs typeface="Courier" charset="0"/>
              </a:rPr>
              <a:t>print_6_stars </a:t>
            </a:r>
            <a:r>
              <a:rPr lang="en-US" dirty="0"/>
              <a:t>in a loop to output the following </a:t>
            </a:r>
            <a:r>
              <a:rPr lang="en-US" sz="4400" dirty="0">
                <a:latin typeface="Consolas" panose="020B0609020204030204" pitchFamily="49" charset="0"/>
                <a:ea typeface="Courier" charset="0"/>
                <a:cs typeface="Courier" charset="0"/>
              </a:rPr>
              <a:t>&gt;&gt;&gt;python3 print_stars.py </a:t>
            </a:r>
          </a:p>
          <a:p>
            <a:r>
              <a:rPr lang="en-US" sz="2400" dirty="0">
                <a:latin typeface="Consolas" panose="020B0609020204030204" pitchFamily="49" charset="0"/>
                <a:ea typeface="Courier" charset="0"/>
                <a:cs typeface="Courier" charset="0"/>
              </a:rPr>
              <a:t>* * * * * * </a:t>
            </a:r>
          </a:p>
          <a:p>
            <a:r>
              <a:rPr lang="en-US" sz="2400" dirty="0">
                <a:latin typeface="Consolas" panose="020B0609020204030204" pitchFamily="49" charset="0"/>
                <a:ea typeface="Courier" charset="0"/>
                <a:cs typeface="Courier" charset="0"/>
              </a:rPr>
              <a:t>* * * * * * </a:t>
            </a:r>
          </a:p>
          <a:p>
            <a:r>
              <a:rPr lang="en-US" sz="2400" dirty="0">
                <a:latin typeface="Consolas" panose="020B0609020204030204" pitchFamily="49" charset="0"/>
                <a:ea typeface="Courier" charset="0"/>
                <a:cs typeface="Courier" charset="0"/>
              </a:rPr>
              <a:t>* * * * * * </a:t>
            </a:r>
          </a:p>
          <a:p>
            <a:r>
              <a:rPr lang="en-US" sz="2400" dirty="0">
                <a:latin typeface="Consolas" panose="020B0609020204030204" pitchFamily="49" charset="0"/>
                <a:ea typeface="Courier" charset="0"/>
                <a:cs typeface="Courier" charset="0"/>
              </a:rPr>
              <a:t>* * * * * * </a:t>
            </a:r>
          </a:p>
          <a:p>
            <a:r>
              <a:rPr lang="en-US" sz="2400" dirty="0">
                <a:latin typeface="Consolas" panose="020B0609020204030204" pitchFamily="49" charset="0"/>
                <a:ea typeface="Courier" charset="0"/>
                <a:cs typeface="Courier" charset="0"/>
              </a:rPr>
              <a:t>* * * * * * </a:t>
            </a:r>
          </a:p>
          <a:p>
            <a:r>
              <a:rPr lang="en-US" sz="2400" dirty="0">
                <a:latin typeface="Consolas" panose="020B0609020204030204" pitchFamily="49" charset="0"/>
                <a:ea typeface="Courier" charset="0"/>
                <a:cs typeface="Courier" charset="0"/>
              </a:rPr>
              <a:t>* * * * * * </a:t>
            </a:r>
          </a:p>
          <a:p>
            <a:pPr marL="514350" indent="-514350">
              <a:spcBef>
                <a:spcPts val="0"/>
              </a:spcBef>
              <a:buFont typeface="+mj-lt"/>
              <a:buAutoNum type="arabicPeriod" startAt="3"/>
            </a:pPr>
            <a:r>
              <a:rPr lang="en-US" dirty="0"/>
              <a:t>Rewrite the function </a:t>
            </a:r>
            <a:r>
              <a:rPr lang="en-US" dirty="0" err="1">
                <a:latin typeface="Consolas" panose="020B0609020204030204" pitchFamily="49" charset="0"/>
                <a:ea typeface="Courier" charset="0"/>
                <a:cs typeface="Courier" charset="0"/>
              </a:rPr>
              <a:t>print_star_squares</a:t>
            </a:r>
            <a:r>
              <a:rPr lang="en-US" dirty="0">
                <a:latin typeface="Consolas" panose="020B0609020204030204" pitchFamily="49" charset="0"/>
                <a:ea typeface="Courier" charset="0"/>
                <a:cs typeface="Courier" charset="0"/>
              </a:rPr>
              <a:t> </a:t>
            </a:r>
            <a:r>
              <a:rPr lang="en-US" dirty="0"/>
              <a:t>without using </a:t>
            </a:r>
            <a:r>
              <a:rPr lang="en-US" dirty="0">
                <a:latin typeface="Consolas" panose="020B0609020204030204" pitchFamily="49" charset="0"/>
                <a:ea typeface="Courier" charset="0"/>
                <a:cs typeface="Courier" charset="0"/>
              </a:rPr>
              <a:t>print_6_stars</a:t>
            </a:r>
            <a:r>
              <a:rPr lang="en-US" dirty="0">
                <a:latin typeface="Consolas" panose="020B0609020204030204" pitchFamily="49" charset="0"/>
              </a:rPr>
              <a:t>. </a:t>
            </a:r>
          </a:p>
        </p:txBody>
      </p:sp>
    </p:spTree>
    <p:extLst>
      <p:ext uri="{BB962C8B-B14F-4D97-AF65-F5344CB8AC3E}">
        <p14:creationId xmlns:p14="http://schemas.microsoft.com/office/powerpoint/2010/main" val="173070230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a:t>
            </a:r>
            <a:r>
              <a:rPr lang="en-US" dirty="0">
                <a:latin typeface="Consolas" panose="020B0609020204030204" pitchFamily="49" charset="0"/>
              </a:rPr>
              <a:t>for</a:t>
            </a:r>
            <a:r>
              <a:rPr lang="en-US" dirty="0"/>
              <a:t> Loop</a:t>
            </a:r>
          </a:p>
        </p:txBody>
      </p:sp>
      <p:sp>
        <p:nvSpPr>
          <p:cNvPr id="3" name="Content Placeholder 2"/>
          <p:cNvSpPr>
            <a:spLocks noGrp="1"/>
          </p:cNvSpPr>
          <p:nvPr>
            <p:ph sz="quarter" idx="12"/>
          </p:nvPr>
        </p:nvSpPr>
        <p:spPr>
          <a:xfrm>
            <a:off x="584200" y="1435100"/>
            <a:ext cx="6509774" cy="4833938"/>
          </a:xfrm>
        </p:spPr>
        <p:txBody>
          <a:bodyPr>
            <a:normAutofit/>
          </a:bodyPr>
          <a:lstStyle/>
          <a:p>
            <a:pPr>
              <a:buFont typeface="Wingdings" charset="2"/>
              <a:buChar char="§"/>
            </a:pPr>
            <a:r>
              <a:rPr lang="en-US" sz="2400" b="1" dirty="0"/>
              <a:t>Nested </a:t>
            </a:r>
            <a:r>
              <a:rPr lang="en-US" sz="2400" b="1" dirty="0">
                <a:latin typeface="Consolas" panose="020B0609020204030204" pitchFamily="49" charset="0"/>
              </a:rPr>
              <a:t>for</a:t>
            </a:r>
            <a:r>
              <a:rPr lang="en-US" sz="2400" b="1" dirty="0"/>
              <a:t> loop</a:t>
            </a:r>
            <a:endParaRPr lang="en-US" sz="2400" dirty="0"/>
          </a:p>
          <a:p>
            <a:pPr lvl="1">
              <a:buFont typeface="Wingdings" charset="2"/>
              <a:buChar char="§"/>
            </a:pPr>
            <a:r>
              <a:rPr lang="en-US" sz="1800" dirty="0"/>
              <a:t>a loop within another loop.</a:t>
            </a:r>
          </a:p>
          <a:p>
            <a:pPr lvl="1">
              <a:buFont typeface="Wingdings" charset="2"/>
              <a:buChar char="§"/>
            </a:pPr>
            <a:r>
              <a:rPr lang="en-US" sz="1800" dirty="0"/>
              <a:t>For each iteration of the outer loop the inner loop is iterated</a:t>
            </a:r>
          </a:p>
          <a:p>
            <a:pPr>
              <a:buFont typeface="Wingdings" charset="2"/>
              <a:buChar char="§"/>
            </a:pPr>
            <a:r>
              <a:rPr lang="en-US" sz="2400" dirty="0"/>
              <a:t>For a nested loop, </a:t>
            </a:r>
          </a:p>
          <a:p>
            <a:pPr lvl="1">
              <a:buFont typeface="Wingdings" charset="2"/>
              <a:buChar char="§"/>
            </a:pPr>
            <a:r>
              <a:rPr lang="en-US" sz="1800" dirty="0"/>
              <a:t>place the second loop </a:t>
            </a:r>
          </a:p>
          <a:p>
            <a:pPr lvl="1">
              <a:buFont typeface="Wingdings" charset="2"/>
              <a:buChar char="§"/>
            </a:pPr>
            <a:r>
              <a:rPr lang="en-US" sz="1800" dirty="0"/>
              <a:t>after the controlled statement outer loop. </a:t>
            </a:r>
          </a:p>
          <a:p>
            <a:pPr>
              <a:buFont typeface="Wingdings" charset="2"/>
              <a:buChar char="§"/>
            </a:pPr>
            <a:r>
              <a:rPr lang="en-US" sz="2400" dirty="0"/>
              <a:t>The second loop is called the </a:t>
            </a:r>
            <a:r>
              <a:rPr lang="en-US" sz="2400" b="1" dirty="0"/>
              <a:t>inner loop</a:t>
            </a:r>
            <a:r>
              <a:rPr lang="en-US" sz="2400" dirty="0"/>
              <a:t>.</a:t>
            </a:r>
          </a:p>
          <a:p>
            <a:endParaRPr lang="en-US" dirty="0"/>
          </a:p>
          <a:p>
            <a:endParaRPr lang="en-US" dirty="0"/>
          </a:p>
        </p:txBody>
      </p:sp>
      <p:pic>
        <p:nvPicPr>
          <p:cNvPr id="4" name="Picture 2" descr="Flow Chart Diagram&#10;Begin&#10;Any Elements Collected?&#10;true move on false end&#10;if true&#10;initialize locall variable to first element&#10;control statement&#10;Elements remaining in collection?&#10;If false end&#10;if true initialize local variable to next element and repeat back to the control statement."/>
          <p:cNvPicPr>
            <a:picLocks noChangeAspect="1" noChangeArrowheads="1"/>
          </p:cNvPicPr>
          <p:nvPr/>
        </p:nvPicPr>
        <p:blipFill>
          <a:blip r:embed="rId2"/>
          <a:srcRect/>
          <a:stretch>
            <a:fillRect/>
          </a:stretch>
        </p:blipFill>
        <p:spPr bwMode="auto">
          <a:xfrm>
            <a:off x="7816645" y="317502"/>
            <a:ext cx="3287180" cy="6095918"/>
          </a:xfrm>
          <a:prstGeom prst="rect">
            <a:avLst/>
          </a:prstGeom>
          <a:noFill/>
          <a:ln w="9525">
            <a:noFill/>
            <a:miter lim="800000"/>
            <a:headEnd/>
            <a:tailEnd/>
          </a:ln>
          <a:effectLst/>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t>Alternative Activity</a:t>
            </a:r>
            <a:endParaRPr dirty="0"/>
          </a:p>
        </p:txBody>
      </p:sp>
      <p:sp>
        <p:nvSpPr>
          <p:cNvPr id="90" name="Google Shape;90;p18"/>
          <p:cNvSpPr txBox="1">
            <a:spLocks noGrp="1"/>
          </p:cNvSpPr>
          <p:nvPr>
            <p:ph type="body" sz="quarter" idx="10"/>
          </p:nvPr>
        </p:nvSpPr>
        <p:spPr>
          <a:xfrm>
            <a:off x="586390" y="1434369"/>
            <a:ext cx="11018520" cy="3712817"/>
          </a:xfrm>
          <a:prstGeom prst="rect">
            <a:avLst/>
          </a:prstGeom>
        </p:spPr>
        <p:txBody>
          <a:bodyPr spcFirstLastPara="1" vert="horz" wrap="square" lIns="121900" tIns="121900" rIns="121900" bIns="121900" rtlCol="0" anchor="t" anchorCtr="0">
            <a:noAutofit/>
          </a:bodyPr>
          <a:lstStyle/>
          <a:p>
            <a:r>
              <a:rPr lang="en" b="1" dirty="0"/>
              <a:t>Count From 20 to 99</a:t>
            </a:r>
          </a:p>
          <a:p>
            <a:pPr marL="0" indent="0">
              <a:buNone/>
            </a:pPr>
            <a:endParaRPr lang="en" dirty="0"/>
          </a:p>
          <a:p>
            <a:pPr marL="514350" indent="-514350">
              <a:buFont typeface="+mj-lt"/>
              <a:buAutoNum type="arabicPeriod"/>
            </a:pPr>
            <a:r>
              <a:rPr lang="en" dirty="0"/>
              <a:t>How do you count from 20 to 99?</a:t>
            </a:r>
            <a:endParaRPr dirty="0"/>
          </a:p>
          <a:p>
            <a:pPr marL="514350" indent="-514350">
              <a:spcBef>
                <a:spcPts val="2133"/>
              </a:spcBef>
              <a:buFont typeface="+mj-lt"/>
              <a:buAutoNum type="arabicPeriod"/>
            </a:pPr>
            <a:r>
              <a:rPr lang="en" dirty="0"/>
              <a:t>Let's chant it together (quickly)</a:t>
            </a:r>
            <a:endParaRPr dirty="0"/>
          </a:p>
          <a:p>
            <a:pPr marL="514350" indent="-514350">
              <a:spcBef>
                <a:spcPts val="2133"/>
              </a:spcBef>
              <a:buFont typeface="+mj-lt"/>
              <a:buAutoNum type="arabicPeriod"/>
            </a:pPr>
            <a:r>
              <a:rPr lang="en" dirty="0"/>
              <a:t>Describe your process.</a:t>
            </a:r>
            <a:endParaRPr dirty="0"/>
          </a:p>
          <a:p>
            <a:pPr marL="0" indent="0">
              <a:spcBef>
                <a:spcPts val="2133"/>
              </a:spcBef>
              <a:spcAft>
                <a:spcPts val="2133"/>
              </a:spcAft>
              <a:buNone/>
            </a:pPr>
            <a:endParaRPr dirty="0"/>
          </a:p>
        </p:txBody>
      </p:sp>
      <p:sp>
        <p:nvSpPr>
          <p:cNvPr id="91" name="Google Shape;91;p18"/>
          <p:cNvSpPr txBox="1">
            <a:spLocks noGrp="1"/>
          </p:cNvSpPr>
          <p:nvPr>
            <p:ph type="sldNum" idx="4294967295"/>
          </p:nvPr>
        </p:nvSpPr>
        <p:spPr>
          <a:xfrm>
            <a:off x="11460163" y="6218238"/>
            <a:ext cx="731837" cy="523875"/>
          </a:xfrm>
          <a:prstGeom prst="rect">
            <a:avLst/>
          </a:prstGeom>
        </p:spPr>
        <p:txBody>
          <a:bodyPr spcFirstLastPara="1" wrap="square" lIns="121900" tIns="121900" rIns="121900" bIns="121900" anchor="ctr" anchorCtr="0">
            <a:noAutofit/>
          </a:bodyPr>
          <a:lstStyle/>
          <a:p>
            <a:pPr algn="r"/>
            <a:fld id="{00000000-1234-1234-1234-123412341234}" type="slidenum">
              <a:rPr lang="en"/>
              <a:pPr algn="r"/>
              <a:t>8</a:t>
            </a:fld>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t>Alternative Activity - </a:t>
            </a:r>
            <a:r>
              <a:rPr lang="en" dirty="0"/>
              <a:t>Count From 20 to 99</a:t>
            </a:r>
            <a:endParaRPr dirty="0"/>
          </a:p>
        </p:txBody>
      </p:sp>
      <p:sp>
        <p:nvSpPr>
          <p:cNvPr id="97" name="Google Shape;97;p19"/>
          <p:cNvSpPr txBox="1">
            <a:spLocks noGrp="1"/>
          </p:cNvSpPr>
          <p:nvPr>
            <p:ph type="body" sz="quarter" idx="10"/>
          </p:nvPr>
        </p:nvSpPr>
        <p:spPr>
          <a:xfrm>
            <a:off x="586390" y="1434370"/>
            <a:ext cx="11018520" cy="1994630"/>
          </a:xfrm>
          <a:prstGeom prst="rect">
            <a:avLst/>
          </a:prstGeom>
        </p:spPr>
        <p:txBody>
          <a:bodyPr spcFirstLastPara="1" vert="horz" wrap="square" lIns="121900" tIns="121900" rIns="121900" bIns="121900" rtlCol="0" anchor="t" anchorCtr="0">
            <a:noAutofit/>
          </a:bodyPr>
          <a:lstStyle/>
          <a:p>
            <a:pPr marL="514350" indent="-514350">
              <a:spcBef>
                <a:spcPts val="0"/>
              </a:spcBef>
              <a:buClr>
                <a:schemeClr val="tx1"/>
              </a:buClr>
              <a:buFont typeface="+mj-lt"/>
              <a:buAutoNum type="arabicPeriod"/>
            </a:pPr>
            <a:r>
              <a:rPr lang="en-US" sz="16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Nested Loops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5143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tens =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'twenty'</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'thirty'</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'forty'</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'fifty'</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'sixty'</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'seventy'</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'eighty'</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'ninety’</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marL="5143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ones =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'one'</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'two'</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'three'</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'four'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'five'</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'six'</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'seven'</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'eight'</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'nine’</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marL="514350" indent="-514350">
              <a:spcBef>
                <a:spcPts val="0"/>
              </a:spcBef>
              <a:buClr>
                <a:schemeClr val="tx1"/>
              </a:buClr>
              <a:buFont typeface="+mj-lt"/>
              <a:buAutoNum type="arabicPeriod"/>
            </a:pP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ten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tens:</a:t>
            </a:r>
          </a:p>
          <a:p>
            <a:pPr marL="5143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one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ones:</a:t>
            </a:r>
          </a:p>
          <a:p>
            <a:pPr marL="5143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(ten +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ones)</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8" name="Google Shape;98;p19"/>
          <p:cNvSpPr txBox="1">
            <a:spLocks noGrp="1"/>
          </p:cNvSpPr>
          <p:nvPr>
            <p:ph type="sldNum" idx="4294967295"/>
          </p:nvPr>
        </p:nvSpPr>
        <p:spPr>
          <a:xfrm>
            <a:off x="11460163" y="6218238"/>
            <a:ext cx="731837" cy="523875"/>
          </a:xfrm>
          <a:prstGeom prst="rect">
            <a:avLst/>
          </a:prstGeom>
        </p:spPr>
        <p:txBody>
          <a:bodyPr spcFirstLastPara="1" wrap="square" lIns="121900" tIns="121900" rIns="121900" bIns="121900" anchor="ctr" anchorCtr="0">
            <a:noAutofit/>
          </a:bodyPr>
          <a:lstStyle/>
          <a:p>
            <a:pPr algn="r"/>
            <a:fld id="{00000000-1234-1234-1234-123412341234}" type="slidenum">
              <a:rPr lang="en"/>
              <a:pPr algn="r"/>
              <a:t>9</a:t>
            </a:fld>
            <a:endParaRPr/>
          </a:p>
        </p:txBody>
      </p:sp>
    </p:spTree>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3F8E84E-BE02-4439-B823-84BE127ECAA3}"/>
</file>

<file path=customXml/itemProps2.xml><?xml version="1.0" encoding="utf-8"?>
<ds:datastoreItem xmlns:ds="http://schemas.openxmlformats.org/officeDocument/2006/customXml" ds:itemID="{A84E4E0E-CC72-45B7-BB09-BBDFBF2B2440}"/>
</file>

<file path=customXml/itemProps3.xml><?xml version="1.0" encoding="utf-8"?>
<ds:datastoreItem xmlns:ds="http://schemas.openxmlformats.org/officeDocument/2006/customXml" ds:itemID="{050F5658-D345-4562-AD8A-E79EDCFDB04B}"/>
</file>

<file path=docProps/app.xml><?xml version="1.0" encoding="utf-8"?>
<Properties xmlns="http://schemas.openxmlformats.org/officeDocument/2006/extended-properties" xmlns:vt="http://schemas.openxmlformats.org/officeDocument/2006/docPropsVTypes">
  <Template>Microsoft Philanthropies TEALS</Template>
  <TotalTime>0</TotalTime>
  <Words>798</Words>
  <Application>Microsoft Office PowerPoint</Application>
  <PresentationFormat>Widescreen</PresentationFormat>
  <Paragraphs>132</Paragraphs>
  <Slides>16</Slides>
  <Notes>8</Notes>
  <HiddenSlides>4</HiddenSlides>
  <MMClips>1</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Consolas</vt:lpstr>
      <vt:lpstr>Courier</vt:lpstr>
      <vt:lpstr>Segoe UI</vt:lpstr>
      <vt:lpstr>Segoe UI Semibold</vt:lpstr>
      <vt:lpstr>Wingdings</vt:lpstr>
      <vt:lpstr>Microsoft Philanthropies TEALS</vt:lpstr>
      <vt:lpstr>Black Template</vt:lpstr>
      <vt:lpstr>Lesson 4.03: Nested For Loops</vt:lpstr>
      <vt:lpstr>Nested For Loops</vt:lpstr>
      <vt:lpstr>Today’s Plan</vt:lpstr>
      <vt:lpstr>Do Now – Part 1</vt:lpstr>
      <vt:lpstr>Teacher/Volunteer Only – Explanation Video – For Loops</vt:lpstr>
      <vt:lpstr>Do Now – Part 2</vt:lpstr>
      <vt:lpstr>Nested for Loop</vt:lpstr>
      <vt:lpstr>Alternative Activity</vt:lpstr>
      <vt:lpstr>Alternative Activity - Count From 20 to 99</vt:lpstr>
      <vt:lpstr>Alternative Activity – len() and range ()</vt:lpstr>
      <vt:lpstr>Labs - Drawing images using nested for loops</vt:lpstr>
      <vt:lpstr>Lab 1</vt:lpstr>
      <vt:lpstr>Lab 2</vt:lpstr>
      <vt:lpstr>Lab 3</vt:lpstr>
      <vt:lpstr>Lab 4</vt:lpstr>
      <vt:lpstr>Exit Ticket/Reflection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2019-11-13T15:59:42Z</dcterms:created>
  <dcterms:modified xsi:type="dcterms:W3CDTF">2019-11-13T16:02:24Z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ies>
</file>