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1"/>
  </p:notesMasterIdLst>
  <p:sldIdLst>
    <p:sldId id="1661" r:id="rId6"/>
    <p:sldId id="1711" r:id="rId7"/>
    <p:sldId id="258" r:id="rId8"/>
    <p:sldId id="1712" r:id="rId9"/>
    <p:sldId id="1713" r:id="rId10"/>
    <p:sldId id="1706" r:id="rId11"/>
    <p:sldId id="1670" r:id="rId12"/>
    <p:sldId id="1707" r:id="rId13"/>
    <p:sldId id="1708" r:id="rId14"/>
    <p:sldId id="1714" r:id="rId15"/>
    <p:sldId id="1692" r:id="rId16"/>
    <p:sldId id="1709" r:id="rId17"/>
    <p:sldId id="1696" r:id="rId18"/>
    <p:sldId id="1710" r:id="rId19"/>
    <p:sldId id="1678" r:id="rId20"/>
  </p:sldIdLst>
  <p:sldSz cx="12192000" cy="6858000"/>
  <p:notesSz cx="6858000" cy="9144000"/>
  <p:custDataLst>
    <p:tags r:id="rId22"/>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8127B5-BA46-425B-8D48-C5353A2F172B}" v="1" dt="2020-05-06T23:51:23.3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75" autoAdjust="0"/>
    <p:restoredTop sz="74356" autoAdjust="0"/>
  </p:normalViewPr>
  <p:slideViewPr>
    <p:cSldViewPr snapToGrid="0">
      <p:cViewPr varScale="1">
        <p:scale>
          <a:sx n="85" d="100"/>
          <a:sy n="85" d="100"/>
        </p:scale>
        <p:origin x="1188" y="78"/>
      </p:cViewPr>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gs" Target="tags/tag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2/1/2021 2:04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 is an important concept in object-oriented programming</a:t>
            </a:r>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3714062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class attributes will just be an extension of the __</a:t>
            </a:r>
            <a:r>
              <a:rPr lang="en-US" dirty="0" err="1"/>
              <a:t>init</a:t>
            </a:r>
            <a:r>
              <a:rPr lang="en-US" dirty="0"/>
              <a:t>__ example in today’s lesson.</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443068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need to remind the students about using lists since they haven’t used them for a little while. It would also help to point out that lists can be a list of any Python type – including objects!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1479762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learning objectives for this lesson. It would be helpful to also write them on a whiteboard or somewhere else to keep them visible to the students as they progress through the lesson.</a:t>
            </a:r>
          </a:p>
          <a:p>
            <a:endParaRPr lang="en-US" dirty="0"/>
          </a:p>
          <a:p>
            <a:r>
              <a:rPr lang="en-US" dirty="0"/>
              <a:t>Another helpful practice would be to have the students write down the new terms for this lesson and their definitions in a notebook.</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968277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about 5 minutes to follow the instructions on the Do Now page.</a:t>
            </a:r>
          </a:p>
          <a:p>
            <a:endParaRPr lang="en-US" dirty="0"/>
          </a:p>
          <a:p>
            <a:r>
              <a:rPr lang="en-US" dirty="0"/>
              <a:t>The students are likely to struggle answering the questions in their notebook. Don’t delay too long – the material will be covered in the lecture.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1062662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students learned in the last lesson, the name of the class is </a:t>
            </a:r>
            <a:r>
              <a:rPr lang="en-US" b="1" dirty="0"/>
              <a:t>Pet</a:t>
            </a:r>
            <a:r>
              <a:rPr lang="en-US" b="0" dirty="0"/>
              <a:t>.</a:t>
            </a:r>
          </a:p>
          <a:p>
            <a:endParaRPr lang="en-US" b="0" dirty="0"/>
          </a:p>
          <a:p>
            <a:r>
              <a:rPr lang="en-US" b="0" dirty="0"/>
              <a:t>As in the previous lesson, we instantiate the class by assigning a call to the class to a variable, thus instantiating an object with that variable name. (e.g., </a:t>
            </a:r>
            <a:r>
              <a:rPr lang="en-US" b="0" dirty="0" err="1"/>
              <a:t>my_pet</a:t>
            </a:r>
            <a:r>
              <a:rPr lang="en-US" b="0" dirty="0"/>
              <a:t> = Pet()). One difference in this example is that the call to the class includes an argument (‘Peter’). The string ‘Peter’ initializes the class attribute of </a:t>
            </a:r>
            <a:r>
              <a:rPr lang="en-US" b="0" i="1" dirty="0"/>
              <a:t>name </a:t>
            </a:r>
            <a:r>
              <a:rPr lang="en-US" b="0" i="0" dirty="0"/>
              <a:t>with the value ‘Peter’ when the object is initialized. Note also that there is an argument </a:t>
            </a:r>
            <a:r>
              <a:rPr lang="en-US" b="0" i="1" dirty="0"/>
              <a:t>self </a:t>
            </a:r>
            <a:r>
              <a:rPr lang="en-US" b="0" i="0" dirty="0"/>
              <a:t>that we don’t provide an argument for in the call to </a:t>
            </a:r>
            <a:r>
              <a:rPr lang="en-US" b="1" i="0" dirty="0"/>
              <a:t>Pet</a:t>
            </a:r>
            <a:r>
              <a:rPr lang="en-US" b="0" i="0" dirty="0"/>
              <a:t>. That’s because </a:t>
            </a:r>
            <a:r>
              <a:rPr lang="en-US" b="0" i="1" dirty="0"/>
              <a:t>self </a:t>
            </a:r>
            <a:r>
              <a:rPr lang="en-US" b="0" i="0" dirty="0"/>
              <a:t>is a special attribute that is a reference to the instance of the class. We will discuss that a little bit later in the lesson.</a:t>
            </a:r>
          </a:p>
          <a:p>
            <a:endParaRPr lang="en-US" b="0" i="0" dirty="0"/>
          </a:p>
          <a:p>
            <a:r>
              <a:rPr lang="en-US" b="0" i="0" dirty="0"/>
              <a:t>To add an attribute to the object at instantiation, we will need to add another argument to </a:t>
            </a:r>
            <a:r>
              <a:rPr lang="en-US" b="1" i="0" dirty="0"/>
              <a:t>__</a:t>
            </a:r>
            <a:r>
              <a:rPr lang="en-US" b="1" i="0" dirty="0" err="1"/>
              <a:t>init</a:t>
            </a:r>
            <a:r>
              <a:rPr lang="en-US" b="1" i="0" dirty="0"/>
              <a:t>__ </a:t>
            </a:r>
            <a:r>
              <a:rPr lang="en-US" b="0" i="0" dirty="0"/>
              <a:t>and assign the value passed to the initialization function to the assignment statements in the initialization. The next slide shows an example of adding a </a:t>
            </a:r>
            <a:r>
              <a:rPr lang="en-US" b="0" i="1" dirty="0"/>
              <a:t>color </a:t>
            </a:r>
            <a:r>
              <a:rPr lang="en-US" b="0" i="0" dirty="0"/>
              <a:t>attribute to the class initialization.</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18208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example in the slide illustrates, we just needed to add the argument </a:t>
            </a:r>
            <a:r>
              <a:rPr lang="en-US" i="1" dirty="0"/>
              <a:t>color </a:t>
            </a:r>
            <a:r>
              <a:rPr lang="en-US" i="0" dirty="0"/>
              <a:t>to </a:t>
            </a:r>
            <a:r>
              <a:rPr lang="en-US" b="1" i="0" dirty="0"/>
              <a:t>__</a:t>
            </a:r>
            <a:r>
              <a:rPr lang="en-US" b="1" i="0" dirty="0" err="1"/>
              <a:t>init</a:t>
            </a:r>
            <a:r>
              <a:rPr lang="en-US" b="1" i="0" dirty="0"/>
              <a:t>__ </a:t>
            </a:r>
            <a:r>
              <a:rPr lang="en-US" b="0" i="0" dirty="0"/>
              <a:t>and assign the value to the </a:t>
            </a:r>
            <a:r>
              <a:rPr lang="en-US" b="0" i="1" dirty="0"/>
              <a:t>color </a:t>
            </a:r>
            <a:r>
              <a:rPr lang="en-US" b="0" i="0" dirty="0"/>
              <a:t>attribute in the body of the initialization function.</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094010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talk about the __str__ and __add__ special methods in the next lesson.</a:t>
            </a:r>
          </a:p>
          <a:p>
            <a:endParaRPr lang="en-US" dirty="0"/>
          </a:p>
          <a:p>
            <a:r>
              <a:rPr lang="en-US" dirty="0"/>
              <a:t>Make sure to highlight the advantage of being able to create and assign a value to attributes in the __</a:t>
            </a:r>
            <a:r>
              <a:rPr lang="en-US" dirty="0" err="1"/>
              <a:t>init</a:t>
            </a:r>
            <a:r>
              <a:rPr lang="en-US" dirty="0"/>
              <a:t>__ method.</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the students a minute or so to think about the question and then use an inclusive questioning technique to get an answer.</a:t>
            </a:r>
          </a:p>
          <a:p>
            <a:endParaRPr lang="en-US" dirty="0"/>
          </a:p>
          <a:p>
            <a:r>
              <a:rPr lang="en-US" dirty="0"/>
              <a:t>This would be a good time to have the students type in the code and execute it, if possible, or do a code demo. The next slide shows the result of initializing the object.</a:t>
            </a:r>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506156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try to get feedback from the class about the purpose of the self parameter before moving to the next slide that introduces it.</a:t>
            </a:r>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529286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the students a minute or so to think about the answer before advancing to the next slide.</a:t>
            </a:r>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8643228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a:ln>
                  <a:noFill/>
                </a:ln>
                <a:solidFill>
                  <a:srgbClr val="008575"/>
                </a:solidFill>
                <a:effectLst/>
                <a:uLnTx/>
                <a:uFillTx/>
                <a:latin typeface="Segoe UI Semibold"/>
                <a:ea typeface="+mn-ea"/>
                <a:cs typeface="+mn-cs"/>
              </a:rPr>
              <a:t>Lorem ipsum</a:t>
            </a:r>
            <a:endParaRPr lang="en-US"/>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endParaRPr lang="en-US"/>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a:latin typeface="Segoe UI Semibold" panose="020B0702040204020203" pitchFamily="34" charset="0"/>
                <a:cs typeface="Segoe UI Semibold" panose="020B0702040204020203" pitchFamily="34" charset="0"/>
              </a:rPr>
              <a:t>Monoline icons </a:t>
            </a:r>
            <a:r>
              <a:rPr lang="en-US" sz="784" b="0" kern="1200" cap="none" spc="0" baseline="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2/1/2021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2/1/2021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pPr lvl="0"/>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a:p>
            <a:pPr lvl="0"/>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 ac </a:t>
            </a:r>
            <a:r>
              <a:rPr lang="en-US" err="1"/>
              <a:t>turpis</a:t>
            </a:r>
            <a:r>
              <a:rPr lang="en-US"/>
              <a:t> </a:t>
            </a:r>
            <a:r>
              <a:rPr lang="en-US" err="1"/>
              <a:t>egestas</a:t>
            </a:r>
            <a:r>
              <a:rPr lang="en-US"/>
              <a:t>. </a:t>
            </a:r>
            <a:r>
              <a:rPr lang="en-US" err="1"/>
              <a:t>Proin</a:t>
            </a:r>
            <a:r>
              <a:rPr lang="en-US"/>
              <a:t> pharetra </a:t>
            </a:r>
            <a:r>
              <a:rPr lang="en-US" err="1"/>
              <a:t>nonummy</a:t>
            </a:r>
            <a:r>
              <a:rPr lang="en-US"/>
              <a:t> </a:t>
            </a:r>
            <a:r>
              <a:rPr lang="en-US" err="1"/>
              <a:t>pede</a:t>
            </a:r>
            <a:r>
              <a:rPr lang="en-US"/>
              <a:t>. </a:t>
            </a:r>
            <a:r>
              <a:rPr lang="en-US" err="1"/>
              <a:t>Mauris</a:t>
            </a:r>
            <a:r>
              <a:rPr lang="en-US"/>
              <a:t> et </a:t>
            </a:r>
            <a:r>
              <a:rPr lang="en-US" err="1"/>
              <a:t>orci</a:t>
            </a:r>
            <a:r>
              <a:rPr lang="en-US"/>
              <a:t>.</a:t>
            </a:r>
          </a:p>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pPr lvl="0"/>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a:p>
            <a:pPr lvl="0"/>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 ac </a:t>
            </a:r>
            <a:r>
              <a:rPr lang="en-US" err="1"/>
              <a:t>turpis</a:t>
            </a:r>
            <a:r>
              <a:rPr lang="en-US"/>
              <a:t> </a:t>
            </a:r>
            <a:r>
              <a:rPr lang="en-US" err="1"/>
              <a:t>egestas</a:t>
            </a:r>
            <a:r>
              <a:rPr lang="en-US"/>
              <a:t>. </a:t>
            </a:r>
            <a:r>
              <a:rPr lang="en-US" err="1"/>
              <a:t>Proin</a:t>
            </a:r>
            <a:r>
              <a:rPr lang="en-US"/>
              <a:t> pharetra </a:t>
            </a:r>
            <a:r>
              <a:rPr lang="en-US" err="1"/>
              <a:t>nonummy</a:t>
            </a:r>
            <a:r>
              <a:rPr lang="en-US"/>
              <a:t> </a:t>
            </a:r>
            <a:r>
              <a:rPr lang="en-US" err="1"/>
              <a:t>pede</a:t>
            </a:r>
            <a:r>
              <a:rPr lang="en-US"/>
              <a:t>. </a:t>
            </a:r>
            <a:r>
              <a:rPr lang="en-US" err="1"/>
              <a:t>Mauris</a:t>
            </a:r>
            <a:r>
              <a:rPr lang="en-US"/>
              <a:t> et </a:t>
            </a:r>
            <a:r>
              <a:rPr lang="en-US" err="1"/>
              <a:t>orci</a:t>
            </a:r>
            <a:r>
              <a:rPr lang="en-US"/>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9.xml"/><Relationship Id="rId1" Type="http://schemas.openxmlformats.org/officeDocument/2006/relationships/tags" Target="../tags/tag1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0.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7.03: User-Defined Types, Part 2</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a:cs typeface="Segoe UI"/>
              </a:rPr>
              <a:t>Microsoft Philanthropies TEALS Program</a:t>
            </a:r>
          </a:p>
          <a:p>
            <a:r>
              <a:rPr lang="en-US">
                <a:cs typeface="Segoe UI"/>
              </a:rPr>
              <a:t>Introduction to Computer Science</a:t>
            </a:r>
          </a:p>
          <a:p>
            <a:r>
              <a:rPr lang="en-US">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9BB0-05FF-44A9-BEF5-EC7CA6132482}"/>
              </a:ext>
            </a:extLst>
          </p:cNvPr>
          <p:cNvSpPr>
            <a:spLocks noGrp="1"/>
          </p:cNvSpPr>
          <p:nvPr>
            <p:ph type="title"/>
          </p:nvPr>
        </p:nvSpPr>
        <p:spPr/>
        <p:txBody>
          <a:bodyPr/>
          <a:lstStyle/>
          <a:p>
            <a:r>
              <a:rPr lang="en-US" altLang="en-US" dirty="0"/>
              <a:t>Class Attributes</a:t>
            </a:r>
            <a:endParaRPr lang="en-US" dirty="0"/>
          </a:p>
        </p:txBody>
      </p:sp>
      <p:sp>
        <p:nvSpPr>
          <p:cNvPr id="6" name="Text Placeholder 5">
            <a:extLst>
              <a:ext uri="{FF2B5EF4-FFF2-40B4-BE49-F238E27FC236}">
                <a16:creationId xmlns:a16="http://schemas.microsoft.com/office/drawing/2014/main" id="{05700A51-82F4-430E-9B32-A6E50DC14D48}"/>
              </a:ext>
            </a:extLst>
          </p:cNvPr>
          <p:cNvSpPr>
            <a:spLocks noGrp="1"/>
          </p:cNvSpPr>
          <p:nvPr>
            <p:ph type="body" sz="quarter" idx="10"/>
          </p:nvPr>
        </p:nvSpPr>
        <p:spPr>
          <a:xfrm>
            <a:off x="586390" y="1434370"/>
            <a:ext cx="11018520" cy="861774"/>
          </a:xfrm>
        </p:spPr>
        <p:txBody>
          <a:bodyPr/>
          <a:lstStyle/>
          <a:p>
            <a:pPr marL="457200" indent="-457200" defTabSz="914400" eaLnBrk="0" fontAlgn="base" hangingPunct="0">
              <a:spcBef>
                <a:spcPct val="0"/>
              </a:spcBef>
              <a:spcAft>
                <a:spcPct val="0"/>
              </a:spcAft>
              <a:buSzTx/>
              <a:buFont typeface="Arial" panose="020B0604020202020204" pitchFamily="34" charset="0"/>
              <a:buChar char="•"/>
            </a:pPr>
            <a:r>
              <a:rPr lang="en-US" altLang="en-US" dirty="0"/>
              <a:t>Class attributes are defined outside of the </a:t>
            </a:r>
            <a:r>
              <a:rPr lang="en-US" altLang="en-US" dirty="0">
                <a:latin typeface="Consolas" panose="020B0609020204030204" pitchFamily="49" charset="0"/>
              </a:rPr>
              <a:t>__</a:t>
            </a:r>
            <a:r>
              <a:rPr lang="en-US" altLang="en-US" dirty="0" err="1">
                <a:latin typeface="Consolas" panose="020B0609020204030204" pitchFamily="49" charset="0"/>
              </a:rPr>
              <a:t>init</a:t>
            </a:r>
            <a:r>
              <a:rPr lang="en-US" altLang="en-US" dirty="0">
                <a:latin typeface="Consolas" panose="020B0609020204030204" pitchFamily="49" charset="0"/>
              </a:rPr>
              <a:t>__ </a:t>
            </a:r>
            <a:r>
              <a:rPr lang="en-US" altLang="en-US" dirty="0"/>
              <a:t>method.</a:t>
            </a:r>
          </a:p>
          <a:p>
            <a:pPr marL="457200" indent="-457200" defTabSz="914400" eaLnBrk="0" fontAlgn="base" hangingPunct="0">
              <a:spcBef>
                <a:spcPct val="0"/>
              </a:spcBef>
              <a:spcAft>
                <a:spcPct val="0"/>
              </a:spcAft>
              <a:buSzTx/>
              <a:buFont typeface="Arial" panose="020B0604020202020204" pitchFamily="34" charset="0"/>
              <a:buChar char="•"/>
            </a:pPr>
            <a:r>
              <a:rPr lang="en-US" altLang="en-US" dirty="0"/>
              <a:t>Here is an example of Mammal Class attribute </a:t>
            </a:r>
            <a:r>
              <a:rPr lang="en-US" altLang="en-US" dirty="0" err="1">
                <a:latin typeface="Consolas" panose="020B0609020204030204" pitchFamily="49" charset="0"/>
              </a:rPr>
              <a:t>warm_blooded</a:t>
            </a:r>
            <a:r>
              <a:rPr lang="en-US" altLang="en-US" dirty="0"/>
              <a:t>.</a:t>
            </a:r>
          </a:p>
        </p:txBody>
      </p:sp>
      <p:sp>
        <p:nvSpPr>
          <p:cNvPr id="7" name="TextBox 6">
            <a:extLst>
              <a:ext uri="{FF2B5EF4-FFF2-40B4-BE49-F238E27FC236}">
                <a16:creationId xmlns:a16="http://schemas.microsoft.com/office/drawing/2014/main" id="{C277A40C-E822-434A-95FA-B5159D87F2B5}"/>
              </a:ext>
            </a:extLst>
          </p:cNvPr>
          <p:cNvSpPr txBox="1"/>
          <p:nvPr/>
        </p:nvSpPr>
        <p:spPr>
          <a:xfrm>
            <a:off x="790222" y="2833511"/>
            <a:ext cx="9268178" cy="814838"/>
          </a:xfrm>
          <a:prstGeom prst="rect">
            <a:avLst/>
          </a:prstGeom>
          <a:noFill/>
        </p:spPr>
        <p:txBody>
          <a:bodyPr wrap="square" lIns="0" tIns="0" rIns="0" bIns="0" rtlCol="0">
            <a:spAutoFit/>
          </a:bodyPr>
          <a:lstStyle/>
          <a:p>
            <a:pPr lvl="0" defTabSz="914400" eaLnBrk="0" fontAlgn="base" hangingPunct="0">
              <a:spcBef>
                <a:spcPct val="0"/>
              </a:spcBef>
              <a:spcAft>
                <a:spcPct val="0"/>
              </a:spcAft>
              <a:buSzTx/>
            </a:pPr>
            <a:r>
              <a:rPr lang="en-US" altLang="en-US" dirty="0">
                <a:solidFill>
                  <a:srgbClr val="0000FF"/>
                </a:solidFill>
                <a:latin typeface="Consolas" panose="020B0609020204030204" pitchFamily="49" charset="0"/>
              </a:rPr>
              <a:t>class</a:t>
            </a:r>
            <a:r>
              <a:rPr lang="en-US" altLang="en-US" dirty="0">
                <a:latin typeface="Consolas" panose="020B0609020204030204" pitchFamily="49" charset="0"/>
              </a:rPr>
              <a:t> </a:t>
            </a:r>
            <a:r>
              <a:rPr lang="en-US" altLang="en-US" dirty="0">
                <a:solidFill>
                  <a:srgbClr val="267F99"/>
                </a:solidFill>
                <a:latin typeface="Consolas" panose="020B0609020204030204" pitchFamily="49" charset="0"/>
              </a:rPr>
              <a:t>Mammal:</a:t>
            </a:r>
            <a:r>
              <a:rPr lang="en-US" altLang="en-US" dirty="0">
                <a:latin typeface="Consolas" panose="020B0609020204030204" pitchFamily="49" charset="0"/>
              </a:rPr>
              <a:t> </a:t>
            </a:r>
          </a:p>
          <a:p>
            <a:pPr lvl="1" defTabSz="914400" eaLnBrk="0" fontAlgn="base" hangingPunct="0">
              <a:spcBef>
                <a:spcPct val="0"/>
              </a:spcBef>
              <a:spcAft>
                <a:spcPct val="0"/>
              </a:spcAft>
              <a:buSzTx/>
            </a:pPr>
            <a:r>
              <a:rPr lang="en-US" altLang="en-US" dirty="0">
                <a:solidFill>
                  <a:srgbClr val="A31515"/>
                </a:solidFill>
                <a:latin typeface="Consolas" panose="020B0609020204030204" pitchFamily="49" charset="0"/>
              </a:rPr>
              <a:t>"""Represents a mammal.""" </a:t>
            </a:r>
          </a:p>
          <a:p>
            <a:pPr lvl="1" defTabSz="914400" eaLnBrk="0" fontAlgn="base" hangingPunct="0">
              <a:spcBef>
                <a:spcPct val="0"/>
              </a:spcBef>
              <a:spcAft>
                <a:spcPct val="0"/>
              </a:spcAft>
              <a:buSzTx/>
            </a:pPr>
            <a:r>
              <a:rPr lang="en-US" altLang="en-US" dirty="0" err="1">
                <a:solidFill>
                  <a:srgbClr val="000000"/>
                </a:solidFill>
                <a:latin typeface="Consolas" panose="020B0609020204030204" pitchFamily="49" charset="0"/>
              </a:rPr>
              <a:t>warm_blooded</a:t>
            </a:r>
            <a:r>
              <a:rPr lang="en-US" altLang="en-US" dirty="0">
                <a:solidFill>
                  <a:srgbClr val="000000"/>
                </a:solidFill>
                <a:latin typeface="Consolas" panose="020B0609020204030204" pitchFamily="49" charset="0"/>
              </a:rPr>
              <a:t> = True</a:t>
            </a:r>
          </a:p>
        </p:txBody>
      </p:sp>
    </p:spTree>
    <p:custDataLst>
      <p:tags r:id="rId1"/>
    </p:custDataLst>
    <p:extLst>
      <p:ext uri="{BB962C8B-B14F-4D97-AF65-F5344CB8AC3E}">
        <p14:creationId xmlns:p14="http://schemas.microsoft.com/office/powerpoint/2010/main" val="7892308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self parameter</a:t>
            </a:r>
          </a:p>
        </p:txBody>
      </p:sp>
      <p:sp>
        <p:nvSpPr>
          <p:cNvPr id="6" name="Content Placeholder 2">
            <a:extLst>
              <a:ext uri="{FF2B5EF4-FFF2-40B4-BE49-F238E27FC236}">
                <a16:creationId xmlns:a16="http://schemas.microsoft.com/office/drawing/2014/main" id="{7F70AE5D-8392-4AA3-B279-80D669B5E152}"/>
              </a:ext>
            </a:extLst>
          </p:cNvPr>
          <p:cNvSpPr txBox="1">
            <a:spLocks/>
          </p:cNvSpPr>
          <p:nvPr/>
        </p:nvSpPr>
        <p:spPr>
          <a:xfrm>
            <a:off x="588262" y="1435100"/>
            <a:ext cx="11021126" cy="412750"/>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Remember the </a:t>
            </a:r>
            <a:r>
              <a:rPr lang="en-US" sz="2400" dirty="0">
                <a:latin typeface="Consolas" panose="020B0609020204030204" pitchFamily="49" charset="0"/>
              </a:rPr>
              <a:t>self</a:t>
            </a:r>
            <a:r>
              <a:rPr lang="en-US" sz="2400" dirty="0"/>
              <a:t> parameter in the </a:t>
            </a:r>
            <a:r>
              <a:rPr lang="en-US" sz="2400" dirty="0">
                <a:latin typeface="Consolas" panose="020B0609020204030204" pitchFamily="49" charset="0"/>
              </a:rPr>
              <a:t>__</a:t>
            </a:r>
            <a:r>
              <a:rPr lang="en-US" sz="2400" dirty="0" err="1">
                <a:latin typeface="Consolas" panose="020B0609020204030204" pitchFamily="49" charset="0"/>
              </a:rPr>
              <a:t>init</a:t>
            </a:r>
            <a:r>
              <a:rPr lang="en-US" sz="2400" dirty="0">
                <a:latin typeface="Consolas" panose="020B0609020204030204" pitchFamily="49" charset="0"/>
              </a:rPr>
              <a:t>__ </a:t>
            </a:r>
            <a:r>
              <a:rPr lang="en-US" sz="2400" dirty="0"/>
              <a:t>method?</a:t>
            </a:r>
          </a:p>
        </p:txBody>
      </p:sp>
      <p:sp>
        <p:nvSpPr>
          <p:cNvPr id="7" name="TextBox 6">
            <a:extLst>
              <a:ext uri="{FF2B5EF4-FFF2-40B4-BE49-F238E27FC236}">
                <a16:creationId xmlns:a16="http://schemas.microsoft.com/office/drawing/2014/main" id="{AF84EA3D-3E37-4FCE-B8F0-8456B575956C}"/>
              </a:ext>
            </a:extLst>
          </p:cNvPr>
          <p:cNvSpPr txBox="1"/>
          <p:nvPr/>
        </p:nvSpPr>
        <p:spPr>
          <a:xfrm>
            <a:off x="582612" y="2078541"/>
            <a:ext cx="11018521" cy="3547056"/>
          </a:xfrm>
          <a:prstGeom prst="rect">
            <a:avLst/>
          </a:prstGeom>
          <a:noFill/>
          <a:ln>
            <a:solidFill>
              <a:schemeClr val="bg1">
                <a:lumMod val="75000"/>
              </a:schemeClr>
            </a:solidFill>
          </a:ln>
        </p:spPr>
        <p:txBody>
          <a:bodyPr wrap="square">
            <a:noAutofit/>
          </a:bodyPr>
          <a:lstStyle/>
          <a:p>
            <a:pPr>
              <a:spcBef>
                <a:spcPts val="600"/>
              </a:spcBef>
            </a:pP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Pet</a:t>
            </a:r>
            <a:r>
              <a:rPr lang="en-US" sz="2400" dirty="0">
                <a:solidFill>
                  <a:srgbClr val="000000"/>
                </a:solidFill>
                <a:latin typeface="Consolas" panose="020B0609020204030204" pitchFamily="49" charset="0"/>
              </a:rPr>
              <a:t>:</a:t>
            </a:r>
          </a:p>
          <a:p>
            <a:pPr>
              <a:spcBef>
                <a:spcPts val="600"/>
              </a:spcBef>
            </a:pP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"""Represents a pet. """</a:t>
            </a:r>
            <a:endParaRPr lang="en-US" sz="2400" dirty="0">
              <a:solidFill>
                <a:srgbClr val="000000"/>
              </a:solidFill>
              <a:latin typeface="Consolas" panose="020B0609020204030204" pitchFamily="49" charset="0"/>
            </a:endParaRPr>
          </a:p>
          <a:p>
            <a:pPr>
              <a:spcBef>
                <a:spcPts val="600"/>
              </a:spcBef>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def</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__</a:t>
            </a:r>
            <a:r>
              <a:rPr lang="en-US" sz="2400" dirty="0" err="1">
                <a:solidFill>
                  <a:srgbClr val="795E26"/>
                </a:solidFill>
                <a:latin typeface="Consolas" panose="020B0609020204030204" pitchFamily="49" charset="0"/>
              </a:rPr>
              <a:t>init</a:t>
            </a:r>
            <a:r>
              <a:rPr lang="en-US" sz="2400" dirty="0">
                <a:solidFill>
                  <a:srgbClr val="795E26"/>
                </a:solidFill>
                <a:latin typeface="Consolas" panose="020B0609020204030204" pitchFamily="49" charset="0"/>
              </a:rPr>
              <a:t>__</a:t>
            </a:r>
            <a:r>
              <a:rPr lang="en-US" sz="2400" dirty="0">
                <a:solidFill>
                  <a:srgbClr val="000000"/>
                </a:solidFill>
                <a:latin typeface="Consolas" panose="020B0609020204030204" pitchFamily="49" charset="0"/>
              </a:rPr>
              <a:t>(</a:t>
            </a:r>
            <a:r>
              <a:rPr lang="en-US" sz="2400" dirty="0">
                <a:solidFill>
                  <a:srgbClr val="001080"/>
                </a:solidFill>
                <a:latin typeface="Consolas" panose="020B0609020204030204" pitchFamily="49" charset="0"/>
              </a:rPr>
              <a:t>self</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color</a:t>
            </a:r>
            <a:r>
              <a:rPr lang="en-US" sz="2400" dirty="0">
                <a:solidFill>
                  <a:srgbClr val="000000"/>
                </a:solidFill>
                <a:latin typeface="Consolas" panose="020B0609020204030204" pitchFamily="49" charset="0"/>
              </a:rPr>
              <a:t>):</a:t>
            </a:r>
          </a:p>
          <a:p>
            <a:pPr>
              <a:spcBef>
                <a:spcPts val="600"/>
              </a:spcBef>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self</a:t>
            </a:r>
            <a:r>
              <a:rPr lang="en-US" sz="2400" dirty="0">
                <a:solidFill>
                  <a:srgbClr val="000000"/>
                </a:solidFill>
                <a:latin typeface="Consolas" panose="020B0609020204030204" pitchFamily="49" charset="0"/>
              </a:rPr>
              <a:t>.name = name</a:t>
            </a:r>
          </a:p>
          <a:p>
            <a:pPr>
              <a:spcBef>
                <a:spcPts val="600"/>
              </a:spcBef>
            </a:pP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self</a:t>
            </a:r>
            <a:r>
              <a:rPr lang="en-US" sz="2400" dirty="0" err="1">
                <a:solidFill>
                  <a:srgbClr val="000000"/>
                </a:solidFill>
                <a:latin typeface="Consolas" panose="020B0609020204030204" pitchFamily="49" charset="0"/>
              </a:rPr>
              <a:t>.color</a:t>
            </a:r>
            <a:r>
              <a:rPr lang="en-US" sz="2400" dirty="0">
                <a:solidFill>
                  <a:srgbClr val="000000"/>
                </a:solidFill>
                <a:latin typeface="Consolas" panose="020B0609020204030204" pitchFamily="49" charset="0"/>
              </a:rPr>
              <a:t> = color</a:t>
            </a:r>
            <a:br>
              <a:rPr lang="en-US" sz="2400" dirty="0">
                <a:solidFill>
                  <a:srgbClr val="000000"/>
                </a:solidFill>
                <a:latin typeface="Consolas" panose="020B0609020204030204" pitchFamily="49" charset="0"/>
              </a:rPr>
            </a:br>
            <a:r>
              <a:rPr lang="en-US" sz="2400" dirty="0" err="1">
                <a:solidFill>
                  <a:srgbClr val="000000"/>
                </a:solidFill>
                <a:latin typeface="Consolas" panose="020B0609020204030204" pitchFamily="49" charset="0"/>
              </a:rPr>
              <a:t>my_pet</a:t>
            </a:r>
            <a:r>
              <a:rPr lang="en-US" sz="2400" dirty="0">
                <a:solidFill>
                  <a:srgbClr val="000000"/>
                </a:solidFill>
                <a:latin typeface="Consolas" panose="020B0609020204030204" pitchFamily="49" charset="0"/>
              </a:rPr>
              <a:t> = Pet(</a:t>
            </a:r>
            <a:r>
              <a:rPr lang="en-US" sz="2400" dirty="0">
                <a:solidFill>
                  <a:srgbClr val="A31515"/>
                </a:solidFill>
                <a:latin typeface="Consolas" panose="020B0609020204030204" pitchFamily="49" charset="0"/>
              </a:rPr>
              <a:t>'Peter'</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'brown'</a:t>
            </a:r>
            <a:r>
              <a:rPr lang="en-US" sz="2400" dirty="0">
                <a:solidFill>
                  <a:srgbClr val="000000"/>
                </a:solidFill>
                <a:latin typeface="Consolas" panose="020B0609020204030204" pitchFamily="49" charset="0"/>
              </a:rPr>
              <a:t>)</a:t>
            </a:r>
          </a:p>
          <a:p>
            <a:pPr>
              <a:spcBef>
                <a:spcPts val="600"/>
              </a:spcBef>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(my_pet.name)</a:t>
            </a:r>
          </a:p>
          <a:p>
            <a:pPr>
              <a:spcBef>
                <a:spcPts val="600"/>
              </a:spcBef>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my_pet.color</a:t>
            </a:r>
            <a:r>
              <a:rPr lang="en-US" sz="2400" dirty="0">
                <a:solidFill>
                  <a:srgbClr val="000000"/>
                </a:solidFill>
                <a:latin typeface="Consolas" panose="020B0609020204030204" pitchFamily="49" charset="0"/>
              </a:rPr>
              <a:t>)</a:t>
            </a:r>
          </a:p>
        </p:txBody>
      </p:sp>
      <p:sp>
        <p:nvSpPr>
          <p:cNvPr id="9" name="Content Placeholder 2">
            <a:extLst>
              <a:ext uri="{FF2B5EF4-FFF2-40B4-BE49-F238E27FC236}">
                <a16:creationId xmlns:a16="http://schemas.microsoft.com/office/drawing/2014/main" id="{7377697F-AF5D-4A67-BC87-7E916554A1BA}"/>
              </a:ext>
            </a:extLst>
          </p:cNvPr>
          <p:cNvSpPr txBox="1">
            <a:spLocks/>
          </p:cNvSpPr>
          <p:nvPr/>
        </p:nvSpPr>
        <p:spPr>
          <a:xfrm>
            <a:off x="588262" y="5856288"/>
            <a:ext cx="11021126" cy="412750"/>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What is the relationship between </a:t>
            </a:r>
            <a:r>
              <a:rPr lang="en-US" sz="2400" dirty="0">
                <a:latin typeface="Consolas" panose="020B0609020204030204" pitchFamily="49" charset="0"/>
              </a:rPr>
              <a:t>self</a:t>
            </a:r>
            <a:r>
              <a:rPr lang="en-US" sz="2400" dirty="0"/>
              <a:t> and </a:t>
            </a:r>
            <a:r>
              <a:rPr lang="en-US" sz="2400" dirty="0" err="1">
                <a:latin typeface="Consolas" panose="020B0609020204030204" pitchFamily="49" charset="0"/>
              </a:rPr>
              <a:t>my_pet</a:t>
            </a:r>
            <a:r>
              <a:rPr lang="en-US" sz="2400" dirty="0"/>
              <a:t>?</a:t>
            </a:r>
          </a:p>
        </p:txBody>
      </p:sp>
    </p:spTree>
    <p:custDataLst>
      <p:tags r:id="rId1"/>
    </p:custDataLst>
    <p:extLst>
      <p:ext uri="{BB962C8B-B14F-4D97-AF65-F5344CB8AC3E}">
        <p14:creationId xmlns:p14="http://schemas.microsoft.com/office/powerpoint/2010/main" val="15526052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a:t>
            </a:r>
            <a:r>
              <a:rPr lang="en-US" dirty="0">
                <a:latin typeface="Consolas" panose="020B0609020204030204" pitchFamily="49" charset="0"/>
              </a:rPr>
              <a:t>self</a:t>
            </a:r>
            <a:r>
              <a:rPr lang="en-US" dirty="0"/>
              <a:t> parameter </a:t>
            </a:r>
          </a:p>
        </p:txBody>
      </p:sp>
      <p:sp>
        <p:nvSpPr>
          <p:cNvPr id="7" name="Content Placeholder 2">
            <a:extLst>
              <a:ext uri="{FF2B5EF4-FFF2-40B4-BE49-F238E27FC236}">
                <a16:creationId xmlns:a16="http://schemas.microsoft.com/office/drawing/2014/main" id="{332DA8BA-48CC-4D81-8B04-D0DEE6EA25A6}"/>
              </a:ext>
            </a:extLst>
          </p:cNvPr>
          <p:cNvSpPr txBox="1">
            <a:spLocks/>
          </p:cNvSpPr>
          <p:nvPr/>
        </p:nvSpPr>
        <p:spPr>
          <a:xfrm>
            <a:off x="588262" y="1435100"/>
            <a:ext cx="11021126" cy="774700"/>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sz="2000" dirty="0">
                <a:latin typeface="Consolas" panose="020B0609020204030204" pitchFamily="49" charset="0"/>
              </a:rPr>
              <a:t>self</a:t>
            </a:r>
            <a:r>
              <a:rPr lang="en-US" sz="2000" dirty="0"/>
              <a:t> is a Python convention.</a:t>
            </a:r>
          </a:p>
          <a:p>
            <a:pPr marL="0" indent="0">
              <a:spcBef>
                <a:spcPts val="600"/>
              </a:spcBef>
              <a:buNone/>
            </a:pPr>
            <a:r>
              <a:rPr lang="en-US" sz="2000" dirty="0"/>
              <a:t>The self parameter refers to the instance in the class methods.</a:t>
            </a:r>
          </a:p>
        </p:txBody>
      </p:sp>
      <p:sp>
        <p:nvSpPr>
          <p:cNvPr id="8" name="TextBox 7">
            <a:extLst>
              <a:ext uri="{FF2B5EF4-FFF2-40B4-BE49-F238E27FC236}">
                <a16:creationId xmlns:a16="http://schemas.microsoft.com/office/drawing/2014/main" id="{68EA2C6F-FDB1-443D-96D9-EEC9EBCB106C}"/>
              </a:ext>
            </a:extLst>
          </p:cNvPr>
          <p:cNvSpPr txBox="1"/>
          <p:nvPr/>
        </p:nvSpPr>
        <p:spPr>
          <a:xfrm>
            <a:off x="582612" y="2448970"/>
            <a:ext cx="11018521" cy="2506159"/>
          </a:xfrm>
          <a:prstGeom prst="rect">
            <a:avLst/>
          </a:prstGeom>
          <a:noFill/>
          <a:ln>
            <a:solidFill>
              <a:schemeClr val="bg1">
                <a:lumMod val="75000"/>
              </a:schemeClr>
            </a:solidFill>
          </a:ln>
        </p:spPr>
        <p:txBody>
          <a:bodyPr wrap="square">
            <a:noAutofit/>
          </a:bodyPr>
          <a:lstStyle/>
          <a:p>
            <a:pPr lvl="0">
              <a:spcBef>
                <a:spcPts val="300"/>
              </a:spcBef>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Pet</a:t>
            </a:r>
            <a:r>
              <a:rPr lang="en-US" dirty="0">
                <a:solidFill>
                  <a:srgbClr val="000000"/>
                </a:solidFill>
                <a:latin typeface="Consolas" panose="020B0609020204030204" pitchFamily="49" charset="0"/>
              </a:rPr>
              <a:t>:</a:t>
            </a:r>
          </a:p>
          <a:p>
            <a:pPr lvl="0">
              <a:spcBef>
                <a:spcPts val="300"/>
              </a:spcBef>
            </a:pP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"""Represents a pet. """</a:t>
            </a:r>
            <a:endParaRPr lang="en-US" dirty="0">
              <a:solidFill>
                <a:srgbClr val="000000"/>
              </a:solidFill>
              <a:latin typeface="Consolas" panose="020B0609020204030204" pitchFamily="49" charset="0"/>
            </a:endParaRPr>
          </a:p>
          <a:p>
            <a:pPr lvl="0">
              <a:spcBef>
                <a:spcPts val="300"/>
              </a:spcBef>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__</a:t>
            </a:r>
            <a:r>
              <a:rPr lang="en-US" dirty="0" err="1">
                <a:solidFill>
                  <a:srgbClr val="795E26"/>
                </a:solidFill>
                <a:latin typeface="Consolas" panose="020B0609020204030204" pitchFamily="49" charset="0"/>
              </a:rPr>
              <a:t>init</a:t>
            </a:r>
            <a:r>
              <a:rPr lang="en-US" dirty="0">
                <a:solidFill>
                  <a:srgbClr val="795E26"/>
                </a:solidFill>
                <a:latin typeface="Consolas" panose="020B0609020204030204" pitchFamily="49" charset="0"/>
              </a:rPr>
              <a:t>__</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self</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color</a:t>
            </a:r>
            <a:r>
              <a:rPr lang="en-US" dirty="0">
                <a:solidFill>
                  <a:srgbClr val="000000"/>
                </a:solidFill>
                <a:latin typeface="Consolas" panose="020B0609020204030204" pitchFamily="49" charset="0"/>
              </a:rPr>
              <a:t>):</a:t>
            </a:r>
          </a:p>
          <a:p>
            <a:pPr lvl="0">
              <a:spcBef>
                <a:spcPts val="300"/>
              </a:spcBef>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self</a:t>
            </a:r>
            <a:r>
              <a:rPr lang="en-US" dirty="0">
                <a:solidFill>
                  <a:srgbClr val="000000"/>
                </a:solidFill>
                <a:latin typeface="Consolas" panose="020B0609020204030204" pitchFamily="49" charset="0"/>
              </a:rPr>
              <a:t>.name = name</a:t>
            </a:r>
          </a:p>
          <a:p>
            <a:pPr lvl="0">
              <a:spcBef>
                <a:spcPts val="300"/>
              </a:spcBef>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self</a:t>
            </a:r>
            <a:r>
              <a:rPr lang="en-US" dirty="0" err="1">
                <a:solidFill>
                  <a:srgbClr val="000000"/>
                </a:solidFill>
                <a:latin typeface="Consolas" panose="020B0609020204030204" pitchFamily="49" charset="0"/>
              </a:rPr>
              <a:t>.color</a:t>
            </a:r>
            <a:r>
              <a:rPr lang="en-US" dirty="0">
                <a:solidFill>
                  <a:srgbClr val="000000"/>
                </a:solidFill>
                <a:latin typeface="Consolas" panose="020B0609020204030204" pitchFamily="49" charset="0"/>
              </a:rPr>
              <a:t> = color</a:t>
            </a:r>
            <a:br>
              <a:rPr lang="en-US" dirty="0">
                <a:solidFill>
                  <a:srgbClr val="000000"/>
                </a:solidFill>
                <a:latin typeface="Consolas" panose="020B0609020204030204" pitchFamily="49" charset="0"/>
              </a:rPr>
            </a:br>
            <a:r>
              <a:rPr lang="en-US" dirty="0" err="1">
                <a:solidFill>
                  <a:srgbClr val="000000"/>
                </a:solidFill>
                <a:latin typeface="Consolas" panose="020B0609020204030204" pitchFamily="49" charset="0"/>
              </a:rPr>
              <a:t>my_pet</a:t>
            </a:r>
            <a:r>
              <a:rPr lang="en-US" dirty="0">
                <a:solidFill>
                  <a:srgbClr val="000000"/>
                </a:solidFill>
                <a:latin typeface="Consolas" panose="020B0609020204030204" pitchFamily="49" charset="0"/>
              </a:rPr>
              <a:t> = Pet(</a:t>
            </a:r>
            <a:r>
              <a:rPr lang="en-US" dirty="0">
                <a:solidFill>
                  <a:srgbClr val="A31515"/>
                </a:solidFill>
                <a:latin typeface="Consolas" panose="020B0609020204030204" pitchFamily="49" charset="0"/>
              </a:rPr>
              <a:t>'Peter'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'brown'</a:t>
            </a:r>
            <a:r>
              <a:rPr lang="en-US" dirty="0">
                <a:solidFill>
                  <a:srgbClr val="000000"/>
                </a:solidFill>
                <a:latin typeface="Consolas" panose="020B0609020204030204" pitchFamily="49" charset="0"/>
              </a:rPr>
              <a:t>)</a:t>
            </a:r>
          </a:p>
          <a:p>
            <a:pPr lvl="0">
              <a:spcBef>
                <a:spcPts val="300"/>
              </a:spcBef>
            </a:pPr>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(my_pet.name)</a:t>
            </a:r>
          </a:p>
          <a:p>
            <a:pPr lvl="0">
              <a:spcBef>
                <a:spcPts val="300"/>
              </a:spcBef>
            </a:pPr>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my_pet.color</a:t>
            </a:r>
            <a:r>
              <a:rPr lang="en-US" dirty="0">
                <a:solidFill>
                  <a:srgbClr val="000000"/>
                </a:solidFill>
                <a:latin typeface="Consolas" panose="020B0609020204030204" pitchFamily="49" charset="0"/>
              </a:rPr>
              <a:t>)</a:t>
            </a:r>
          </a:p>
        </p:txBody>
      </p:sp>
      <p:sp>
        <p:nvSpPr>
          <p:cNvPr id="9" name="Content Placeholder 2">
            <a:extLst>
              <a:ext uri="{FF2B5EF4-FFF2-40B4-BE49-F238E27FC236}">
                <a16:creationId xmlns:a16="http://schemas.microsoft.com/office/drawing/2014/main" id="{94B86D62-4936-40EC-B40C-D2CB5C29034E}"/>
              </a:ext>
            </a:extLst>
          </p:cNvPr>
          <p:cNvSpPr txBox="1">
            <a:spLocks/>
          </p:cNvSpPr>
          <p:nvPr/>
        </p:nvSpPr>
        <p:spPr>
          <a:xfrm>
            <a:off x="588262" y="5194300"/>
            <a:ext cx="11021126" cy="1074738"/>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600"/>
              </a:spcBef>
              <a:buNone/>
            </a:pPr>
            <a:r>
              <a:rPr lang="en-US" sz="2000" dirty="0">
                <a:solidFill>
                  <a:srgbClr val="000000"/>
                </a:solidFill>
              </a:rPr>
              <a:t>In this example, </a:t>
            </a:r>
            <a:r>
              <a:rPr lang="en-US" sz="2000" dirty="0">
                <a:solidFill>
                  <a:srgbClr val="000000"/>
                </a:solidFill>
                <a:latin typeface="Consolas" panose="020B0609020204030204" pitchFamily="49" charset="0"/>
              </a:rPr>
              <a:t>self</a:t>
            </a:r>
            <a:r>
              <a:rPr lang="en-US" sz="2000" dirty="0">
                <a:solidFill>
                  <a:srgbClr val="000000"/>
                </a:solidFill>
              </a:rPr>
              <a:t> refers to </a:t>
            </a:r>
            <a:r>
              <a:rPr lang="en-US" sz="2000" dirty="0" err="1">
                <a:solidFill>
                  <a:srgbClr val="000000"/>
                </a:solidFill>
                <a:latin typeface="Consolas" panose="020B0609020204030204" pitchFamily="49" charset="0"/>
              </a:rPr>
              <a:t>my_pet</a:t>
            </a:r>
            <a:r>
              <a:rPr lang="en-US" sz="2000" dirty="0">
                <a:solidFill>
                  <a:srgbClr val="000000"/>
                </a:solidFill>
              </a:rPr>
              <a:t>:</a:t>
            </a:r>
          </a:p>
          <a:p>
            <a:pPr lvl="1">
              <a:spcBef>
                <a:spcPts val="600"/>
              </a:spcBef>
              <a:buFont typeface="Arial" panose="020B0604020202020204" pitchFamily="34" charset="0"/>
              <a:buChar char="•"/>
            </a:pPr>
            <a:r>
              <a:rPr lang="en-US" dirty="0">
                <a:solidFill>
                  <a:srgbClr val="000000"/>
                </a:solidFill>
                <a:latin typeface="Consolas" panose="020B0609020204030204" pitchFamily="49" charset="0"/>
              </a:rPr>
              <a:t>self.name </a:t>
            </a:r>
            <a:r>
              <a:rPr lang="en-US" dirty="0">
                <a:solidFill>
                  <a:srgbClr val="000000"/>
                </a:solidFill>
              </a:rPr>
              <a:t>would be initialized to </a:t>
            </a:r>
            <a:r>
              <a:rPr lang="en-US" dirty="0">
                <a:solidFill>
                  <a:srgbClr val="A31515"/>
                </a:solidFill>
              </a:rPr>
              <a:t>'Peter'</a:t>
            </a:r>
            <a:r>
              <a:rPr lang="en-US" dirty="0">
                <a:solidFill>
                  <a:srgbClr val="000000"/>
                </a:solidFill>
              </a:rPr>
              <a:t>.</a:t>
            </a:r>
          </a:p>
          <a:p>
            <a:pPr lvl="1">
              <a:spcBef>
                <a:spcPts val="600"/>
              </a:spcBef>
              <a:buFont typeface="Arial" panose="020B0604020202020204" pitchFamily="34" charset="0"/>
              <a:buChar char="•"/>
            </a:pPr>
            <a:r>
              <a:rPr lang="en-US" dirty="0" err="1">
                <a:solidFill>
                  <a:srgbClr val="000000"/>
                </a:solidFill>
                <a:latin typeface="Consolas" panose="020B0609020204030204" pitchFamily="49" charset="0"/>
              </a:rPr>
              <a:t>self.color</a:t>
            </a:r>
            <a:r>
              <a:rPr lang="en-US" dirty="0">
                <a:solidFill>
                  <a:srgbClr val="000000"/>
                </a:solidFill>
                <a:latin typeface="Consolas" panose="020B0609020204030204" pitchFamily="49" charset="0"/>
              </a:rPr>
              <a:t> </a:t>
            </a:r>
            <a:r>
              <a:rPr lang="en-US" dirty="0">
                <a:solidFill>
                  <a:srgbClr val="000000"/>
                </a:solidFill>
              </a:rPr>
              <a:t>would be initialized to </a:t>
            </a:r>
            <a:r>
              <a:rPr lang="en-US" dirty="0">
                <a:solidFill>
                  <a:srgbClr val="A31515"/>
                </a:solidFill>
              </a:rPr>
              <a:t>'brown'</a:t>
            </a:r>
            <a:r>
              <a:rPr lang="en-US" dirty="0">
                <a:solidFill>
                  <a:srgbClr val="000000"/>
                </a:solidFill>
              </a:rPr>
              <a:t>.</a:t>
            </a:r>
          </a:p>
        </p:txBody>
      </p:sp>
    </p:spTree>
    <p:custDataLst>
      <p:tags r:id="rId1"/>
    </p:custDataLst>
    <p:extLst>
      <p:ext uri="{BB962C8B-B14F-4D97-AF65-F5344CB8AC3E}">
        <p14:creationId xmlns:p14="http://schemas.microsoft.com/office/powerpoint/2010/main" val="33073120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ECF-9334-4866-BD1E-8AD1A0D145C8}"/>
              </a:ext>
            </a:extLst>
          </p:cNvPr>
          <p:cNvSpPr>
            <a:spLocks noGrp="1"/>
          </p:cNvSpPr>
          <p:nvPr>
            <p:ph type="title"/>
          </p:nvPr>
        </p:nvSpPr>
        <p:spPr/>
        <p:txBody>
          <a:bodyPr/>
          <a:lstStyle/>
          <a:p>
            <a:r>
              <a:rPr lang="en-US" dirty="0"/>
              <a:t>Lab 7.03</a:t>
            </a:r>
          </a:p>
        </p:txBody>
      </p:sp>
      <p:sp>
        <p:nvSpPr>
          <p:cNvPr id="7" name="Content Placeholder 2">
            <a:extLst>
              <a:ext uri="{FF2B5EF4-FFF2-40B4-BE49-F238E27FC236}">
                <a16:creationId xmlns:a16="http://schemas.microsoft.com/office/drawing/2014/main" id="{94F22FBB-E3A4-4D6D-819C-A0CAC9B037D1}"/>
              </a:ext>
            </a:extLst>
          </p:cNvPr>
          <p:cNvSpPr txBox="1">
            <a:spLocks/>
          </p:cNvSpPr>
          <p:nvPr/>
        </p:nvSpPr>
        <p:spPr>
          <a:xfrm>
            <a:off x="588262" y="1435100"/>
            <a:ext cx="11021126" cy="889000"/>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5887" indent="0">
              <a:spcBef>
                <a:spcPts val="600"/>
              </a:spcBef>
              <a:spcAft>
                <a:spcPts val="600"/>
              </a:spcAft>
              <a:buNone/>
            </a:pPr>
            <a:r>
              <a:rPr lang="en-US" dirty="0"/>
              <a:t>In this lab, we will create a Pet class that will keep track of the type of animal, color, food, noise, and name of a given animal.</a:t>
            </a:r>
          </a:p>
        </p:txBody>
      </p:sp>
      <p:sp>
        <p:nvSpPr>
          <p:cNvPr id="8" name="Content Placeholder 2">
            <a:extLst>
              <a:ext uri="{FF2B5EF4-FFF2-40B4-BE49-F238E27FC236}">
                <a16:creationId xmlns:a16="http://schemas.microsoft.com/office/drawing/2014/main" id="{6E9D5670-7AA5-4FA5-B07A-E14A6CFD528F}"/>
              </a:ext>
            </a:extLst>
          </p:cNvPr>
          <p:cNvSpPr txBox="1">
            <a:spLocks/>
          </p:cNvSpPr>
          <p:nvPr/>
        </p:nvSpPr>
        <p:spPr>
          <a:xfrm>
            <a:off x="584200" y="3048000"/>
            <a:ext cx="11021126" cy="32210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600"/>
              </a:spcBef>
              <a:buNone/>
            </a:pPr>
            <a:r>
              <a:rPr lang="en-US" dirty="0">
                <a:solidFill>
                  <a:srgbClr val="000000"/>
                </a:solidFill>
                <a:latin typeface="+mj-lt"/>
              </a:rPr>
              <a:t>Create a class called Pet that has the following attributes</a:t>
            </a:r>
          </a:p>
          <a:p>
            <a:pPr marL="406400" lvl="0" indent="-292100">
              <a:spcBef>
                <a:spcPts val="600"/>
              </a:spcBef>
              <a:buFont typeface="Arial" panose="020B0604020202020204" pitchFamily="34" charset="0"/>
              <a:buChar char="•"/>
            </a:pPr>
            <a:r>
              <a:rPr lang="en-US" sz="2400" dirty="0">
                <a:solidFill>
                  <a:srgbClr val="000000"/>
                </a:solidFill>
              </a:rPr>
              <a:t>Animal (e.g., dog, cat, fish)</a:t>
            </a:r>
          </a:p>
          <a:p>
            <a:pPr marL="406400" lvl="0" indent="-292100">
              <a:spcBef>
                <a:spcPts val="600"/>
              </a:spcBef>
              <a:buFont typeface="Arial" panose="020B0604020202020204" pitchFamily="34" charset="0"/>
              <a:buChar char="•"/>
            </a:pPr>
            <a:r>
              <a:rPr lang="en-US" sz="2400" dirty="0">
                <a:solidFill>
                  <a:srgbClr val="000000"/>
                </a:solidFill>
              </a:rPr>
              <a:t>Color (e.g., spotted, tabby, gold)</a:t>
            </a:r>
          </a:p>
          <a:p>
            <a:pPr marL="406400" lvl="0" indent="-292100">
              <a:spcBef>
                <a:spcPts val="600"/>
              </a:spcBef>
              <a:buFont typeface="Arial" panose="020B0604020202020204" pitchFamily="34" charset="0"/>
              <a:buChar char="•"/>
            </a:pPr>
            <a:r>
              <a:rPr lang="en-US" sz="2400" dirty="0">
                <a:solidFill>
                  <a:srgbClr val="000000"/>
                </a:solidFill>
              </a:rPr>
              <a:t>Food (e.g., kibble, tuna, fish flakes)</a:t>
            </a:r>
          </a:p>
          <a:p>
            <a:pPr marL="406400" lvl="0" indent="-292100">
              <a:spcBef>
                <a:spcPts val="600"/>
              </a:spcBef>
              <a:buFont typeface="Arial" panose="020B0604020202020204" pitchFamily="34" charset="0"/>
              <a:buChar char="•"/>
            </a:pPr>
            <a:r>
              <a:rPr lang="en-US" sz="2400" dirty="0">
                <a:solidFill>
                  <a:srgbClr val="000000"/>
                </a:solidFill>
              </a:rPr>
              <a:t>Noise (e.g., meow, woof, splash)</a:t>
            </a:r>
          </a:p>
          <a:p>
            <a:pPr marL="406400" lvl="0" indent="-292100">
              <a:spcBef>
                <a:spcPts val="600"/>
              </a:spcBef>
              <a:buFont typeface="Arial" panose="020B0604020202020204" pitchFamily="34" charset="0"/>
              <a:buChar char="•"/>
            </a:pPr>
            <a:r>
              <a:rPr lang="en-US" sz="2400" dirty="0">
                <a:solidFill>
                  <a:srgbClr val="000000"/>
                </a:solidFill>
              </a:rPr>
              <a:t>Name (e.g., Scooby Doo, Fluffy, Bubbles)</a:t>
            </a:r>
          </a:p>
        </p:txBody>
      </p:sp>
    </p:spTree>
    <p:custDataLst>
      <p:tags r:id="rId1"/>
    </p:custDataLst>
    <p:extLst>
      <p:ext uri="{BB962C8B-B14F-4D97-AF65-F5344CB8AC3E}">
        <p14:creationId xmlns:p14="http://schemas.microsoft.com/office/powerpoint/2010/main" val="33898419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ECF-9334-4866-BD1E-8AD1A0D145C8}"/>
              </a:ext>
            </a:extLst>
          </p:cNvPr>
          <p:cNvSpPr>
            <a:spLocks noGrp="1"/>
          </p:cNvSpPr>
          <p:nvPr>
            <p:ph type="title"/>
          </p:nvPr>
        </p:nvSpPr>
        <p:spPr/>
        <p:txBody>
          <a:bodyPr/>
          <a:lstStyle/>
          <a:p>
            <a:r>
              <a:rPr lang="en-US" dirty="0"/>
              <a:t>Lab 7.03 Specifications</a:t>
            </a:r>
          </a:p>
        </p:txBody>
      </p:sp>
      <p:sp>
        <p:nvSpPr>
          <p:cNvPr id="6" name="Content Placeholder 2">
            <a:extLst>
              <a:ext uri="{FF2B5EF4-FFF2-40B4-BE49-F238E27FC236}">
                <a16:creationId xmlns:a16="http://schemas.microsoft.com/office/drawing/2014/main" id="{376ACF68-BE2A-4B1E-BA72-F58C3F4C6560}"/>
              </a:ext>
            </a:extLst>
          </p:cNvPr>
          <p:cNvSpPr txBox="1">
            <a:spLocks/>
          </p:cNvSpPr>
          <p:nvPr/>
        </p:nvSpPr>
        <p:spPr>
          <a:xfrm>
            <a:off x="588262" y="1435100"/>
            <a:ext cx="11021126" cy="48339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336550">
              <a:spcBef>
                <a:spcPts val="600"/>
              </a:spcBef>
              <a:buFont typeface="+mj-lt"/>
              <a:buAutoNum type="arabicPeriod"/>
            </a:pPr>
            <a:r>
              <a:rPr lang="en-US" dirty="0">
                <a:solidFill>
                  <a:srgbClr val="000000"/>
                </a:solidFill>
              </a:rPr>
              <a:t>Make sure to use the </a:t>
            </a:r>
            <a:r>
              <a:rPr lang="en-US" dirty="0">
                <a:solidFill>
                  <a:srgbClr val="000000"/>
                </a:solidFill>
                <a:latin typeface="Consolas" panose="020B0609020204030204" pitchFamily="49" charset="0"/>
              </a:rPr>
              <a:t>__</a:t>
            </a:r>
            <a:r>
              <a:rPr lang="en-US" dirty="0" err="1">
                <a:solidFill>
                  <a:srgbClr val="000000"/>
                </a:solidFill>
                <a:latin typeface="Consolas" panose="020B0609020204030204" pitchFamily="49" charset="0"/>
              </a:rPr>
              <a:t>init</a:t>
            </a:r>
            <a:r>
              <a:rPr lang="en-US" dirty="0">
                <a:solidFill>
                  <a:srgbClr val="000000"/>
                </a:solidFill>
                <a:latin typeface="Consolas" panose="020B0609020204030204" pitchFamily="49" charset="0"/>
              </a:rPr>
              <a:t>__ </a:t>
            </a:r>
            <a:r>
              <a:rPr lang="en-US" dirty="0">
                <a:solidFill>
                  <a:srgbClr val="000000"/>
                </a:solidFill>
              </a:rPr>
              <a:t>method to create the attributes.</a:t>
            </a:r>
          </a:p>
          <a:p>
            <a:pPr marL="514350" lvl="0" indent="-336550">
              <a:spcBef>
                <a:spcPts val="600"/>
              </a:spcBef>
              <a:buFont typeface="+mj-lt"/>
              <a:buAutoNum type="arabicPeriod"/>
            </a:pPr>
            <a:r>
              <a:rPr lang="en-US" dirty="0">
                <a:solidFill>
                  <a:srgbClr val="000000"/>
                </a:solidFill>
              </a:rPr>
              <a:t>Create a list of pets.</a:t>
            </a:r>
          </a:p>
          <a:p>
            <a:pPr marL="514350" lvl="0" indent="-336550">
              <a:spcBef>
                <a:spcPts val="600"/>
              </a:spcBef>
              <a:buFont typeface="+mj-lt"/>
              <a:buAutoNum type="arabicPeriod"/>
            </a:pPr>
            <a:r>
              <a:rPr lang="en-US" dirty="0">
                <a:solidFill>
                  <a:srgbClr val="000000"/>
                </a:solidFill>
              </a:rPr>
              <a:t>Create a function that takes in a list of pets and prints out the values of the name and food attributes.</a:t>
            </a:r>
          </a:p>
          <a:p>
            <a:pPr marL="514350" lvl="0" indent="-336550">
              <a:spcBef>
                <a:spcPts val="600"/>
              </a:spcBef>
              <a:buFont typeface="+mj-lt"/>
              <a:buAutoNum type="arabicPeriod"/>
            </a:pPr>
            <a:r>
              <a:rPr lang="en-US" dirty="0">
                <a:solidFill>
                  <a:srgbClr val="000000"/>
                </a:solidFill>
              </a:rPr>
              <a:t>Test your function with your list of pets.</a:t>
            </a:r>
          </a:p>
        </p:txBody>
      </p:sp>
    </p:spTree>
    <p:custDataLst>
      <p:tags r:id="rId1"/>
    </p:custDataLst>
    <p:extLst>
      <p:ext uri="{BB962C8B-B14F-4D97-AF65-F5344CB8AC3E}">
        <p14:creationId xmlns:p14="http://schemas.microsoft.com/office/powerpoint/2010/main" val="301825728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11" name="Rectangle 10">
            <a:extLst>
              <a:ext uri="{FF2B5EF4-FFF2-40B4-BE49-F238E27FC236}">
                <a16:creationId xmlns:a16="http://schemas.microsoft.com/office/drawing/2014/main" id="{72734B71-7B0B-4590-B439-0896338FB99A}"/>
              </a:ext>
              <a:ext uri="{C183D7F6-B498-43B3-948B-1728B52AA6E4}">
                <adec:decorative xmlns:adec="http://schemas.microsoft.com/office/drawing/2017/decorative" val="1"/>
              </a:ext>
            </a:extLst>
          </p:cNvPr>
          <p:cNvSpPr/>
          <p:nvPr/>
        </p:nvSpPr>
        <p:spPr>
          <a:xfrm>
            <a:off x="588963" y="2220614"/>
            <a:ext cx="1544637" cy="1450181"/>
          </a:xfrm>
          <a:prstGeom prst="rect">
            <a:avLst/>
          </a:prstGeom>
          <a:solidFill>
            <a:schemeClr val="bg2"/>
          </a:solidFill>
          <a:ln>
            <a:noFill/>
          </a:ln>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5" name="Rectangle 4" descr="Pencil">
            <a:extLst>
              <a:ext uri="{FF2B5EF4-FFF2-40B4-BE49-F238E27FC236}">
                <a16:creationId xmlns:a16="http://schemas.microsoft.com/office/drawing/2014/main" id="{82AACD73-388C-4E1E-AB62-8F51C25F41BA}"/>
              </a:ext>
            </a:extLst>
          </p:cNvPr>
          <p:cNvSpPr/>
          <p:nvPr/>
        </p:nvSpPr>
        <p:spPr>
          <a:xfrm>
            <a:off x="1022879" y="2546905"/>
            <a:ext cx="797599" cy="79759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899B2E24-11BB-4D1E-8403-3640931CFDF9}"/>
              </a:ext>
            </a:extLst>
          </p:cNvPr>
          <p:cNvSpPr/>
          <p:nvPr/>
        </p:nvSpPr>
        <p:spPr>
          <a:xfrm>
            <a:off x="2259159" y="2220614"/>
            <a:ext cx="9343878" cy="1450181"/>
          </a:xfrm>
          <a:custGeom>
            <a:avLst/>
            <a:gdLst>
              <a:gd name="connsiteX0" fmla="*/ 0 w 9343878"/>
              <a:gd name="connsiteY0" fmla="*/ 0 h 1450181"/>
              <a:gd name="connsiteX1" fmla="*/ 9343878 w 9343878"/>
              <a:gd name="connsiteY1" fmla="*/ 0 h 1450181"/>
              <a:gd name="connsiteX2" fmla="*/ 9343878 w 9343878"/>
              <a:gd name="connsiteY2" fmla="*/ 1450181 h 1450181"/>
              <a:gd name="connsiteX3" fmla="*/ 0 w 9343878"/>
              <a:gd name="connsiteY3" fmla="*/ 1450181 h 1450181"/>
              <a:gd name="connsiteX4" fmla="*/ 0 w 9343878"/>
              <a:gd name="connsiteY4" fmla="*/ 0 h 1450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3878" h="1450181">
                <a:moveTo>
                  <a:pt x="0" y="0"/>
                </a:moveTo>
                <a:lnTo>
                  <a:pt x="9343878" y="0"/>
                </a:lnTo>
                <a:lnTo>
                  <a:pt x="9343878" y="1450181"/>
                </a:lnTo>
                <a:lnTo>
                  <a:pt x="0" y="1450181"/>
                </a:lnTo>
                <a:lnTo>
                  <a:pt x="0" y="0"/>
                </a:lnTo>
                <a:close/>
              </a:path>
            </a:pathLst>
          </a:custGeom>
          <a:solidFill>
            <a:schemeClr val="bg2"/>
          </a:solid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3478" tIns="153478" rIns="153478" bIns="153478" numCol="1" spcCol="1270" anchor="ctr" anchorCtr="0">
            <a:noAutofit/>
          </a:bodyPr>
          <a:lstStyle/>
          <a:p>
            <a:pPr marL="0" lvl="0" indent="0" algn="l" defTabSz="1111250">
              <a:spcBef>
                <a:spcPct val="0"/>
              </a:spcBef>
              <a:buNone/>
            </a:pPr>
            <a:r>
              <a:rPr lang="en-US" sz="2500" kern="1200" baseline="0" dirty="0">
                <a:solidFill>
                  <a:schemeClr val="tx1"/>
                </a:solidFill>
              </a:rPr>
              <a:t>Write down any questions you still have about the new terms you learned today</a:t>
            </a:r>
            <a:endParaRPr lang="en-US" sz="2500" kern="1200" dirty="0">
              <a:solidFill>
                <a:schemeClr val="tx1"/>
              </a:solidFill>
            </a:endParaRPr>
          </a:p>
        </p:txBody>
      </p:sp>
      <p:sp>
        <p:nvSpPr>
          <p:cNvPr id="12" name="Rectangle 11">
            <a:extLst>
              <a:ext uri="{FF2B5EF4-FFF2-40B4-BE49-F238E27FC236}">
                <a16:creationId xmlns:a16="http://schemas.microsoft.com/office/drawing/2014/main" id="{C9FB69DA-EE2F-44CE-A899-CBE1D13EB99A}"/>
              </a:ext>
              <a:ext uri="{C183D7F6-B498-43B3-948B-1728B52AA6E4}">
                <adec:decorative xmlns:adec="http://schemas.microsoft.com/office/drawing/2017/decorative" val="1"/>
              </a:ext>
            </a:extLst>
          </p:cNvPr>
          <p:cNvSpPr/>
          <p:nvPr/>
        </p:nvSpPr>
        <p:spPr>
          <a:xfrm>
            <a:off x="588963" y="4033341"/>
            <a:ext cx="1544637" cy="1450181"/>
          </a:xfrm>
          <a:prstGeom prst="rect">
            <a:avLst/>
          </a:prstGeom>
          <a:solidFill>
            <a:schemeClr val="bg2"/>
          </a:solidFill>
          <a:ln>
            <a:noFill/>
          </a:ln>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9" name="Rectangle 8" descr="Questions">
            <a:extLst>
              <a:ext uri="{FF2B5EF4-FFF2-40B4-BE49-F238E27FC236}">
                <a16:creationId xmlns:a16="http://schemas.microsoft.com/office/drawing/2014/main" id="{B3C46512-2DA8-408D-A49A-E5DA3E06D90B}"/>
              </a:ext>
            </a:extLst>
          </p:cNvPr>
          <p:cNvSpPr/>
          <p:nvPr/>
        </p:nvSpPr>
        <p:spPr>
          <a:xfrm>
            <a:off x="1022879" y="4359632"/>
            <a:ext cx="797599" cy="797599"/>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0206569D-4B0C-49F1-9CAA-BEEE1EEAEF0A}"/>
              </a:ext>
            </a:extLst>
          </p:cNvPr>
          <p:cNvSpPr/>
          <p:nvPr/>
        </p:nvSpPr>
        <p:spPr>
          <a:xfrm>
            <a:off x="2259159" y="4033341"/>
            <a:ext cx="9343878" cy="1450181"/>
          </a:xfrm>
          <a:custGeom>
            <a:avLst/>
            <a:gdLst>
              <a:gd name="connsiteX0" fmla="*/ 0 w 9343878"/>
              <a:gd name="connsiteY0" fmla="*/ 0 h 1450181"/>
              <a:gd name="connsiteX1" fmla="*/ 9343878 w 9343878"/>
              <a:gd name="connsiteY1" fmla="*/ 0 h 1450181"/>
              <a:gd name="connsiteX2" fmla="*/ 9343878 w 9343878"/>
              <a:gd name="connsiteY2" fmla="*/ 1450181 h 1450181"/>
              <a:gd name="connsiteX3" fmla="*/ 0 w 9343878"/>
              <a:gd name="connsiteY3" fmla="*/ 1450181 h 1450181"/>
              <a:gd name="connsiteX4" fmla="*/ 0 w 9343878"/>
              <a:gd name="connsiteY4" fmla="*/ 0 h 1450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3878" h="1450181">
                <a:moveTo>
                  <a:pt x="0" y="0"/>
                </a:moveTo>
                <a:lnTo>
                  <a:pt x="9343878" y="0"/>
                </a:lnTo>
                <a:lnTo>
                  <a:pt x="9343878" y="1450181"/>
                </a:lnTo>
                <a:lnTo>
                  <a:pt x="0" y="1450181"/>
                </a:lnTo>
                <a:lnTo>
                  <a:pt x="0" y="0"/>
                </a:lnTo>
                <a:close/>
              </a:path>
            </a:pathLst>
          </a:custGeom>
          <a:solidFill>
            <a:schemeClr val="bg2"/>
          </a:solid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3478" tIns="153478" rIns="153478" bIns="153478" numCol="1" spcCol="1270" anchor="ctr" anchorCtr="0">
            <a:noAutofit/>
          </a:bodyPr>
          <a:lstStyle/>
          <a:p>
            <a:pPr marL="0" lvl="0" indent="0" algn="l" defTabSz="1111250">
              <a:spcBef>
                <a:spcPct val="0"/>
              </a:spcBef>
              <a:buNone/>
            </a:pPr>
            <a:r>
              <a:rPr lang="en-US" sz="2500" kern="1200" baseline="0" dirty="0">
                <a:solidFill>
                  <a:schemeClr val="tx1"/>
                </a:solidFill>
              </a:rPr>
              <a:t>Is there anything you still need more clarification on?</a:t>
            </a:r>
            <a:endParaRPr lang="en-US" sz="2500" kern="1200" dirty="0">
              <a:solidFill>
                <a:schemeClr val="tx1"/>
              </a:solidFill>
            </a:endParaRP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3">
            <a:extLst>
              <a:ext uri="{FF2B5EF4-FFF2-40B4-BE49-F238E27FC236}">
                <a16:creationId xmlns:a16="http://schemas.microsoft.com/office/drawing/2014/main" id="{ED5A38DE-451A-4EAC-A347-780FC2F0A203}"/>
              </a:ext>
            </a:extLst>
          </p:cNvPr>
          <p:cNvSpPr txBox="1">
            <a:spLocks noGrp="1"/>
          </p:cNvSpPr>
          <p:nvPr>
            <p:ph type="title" idx="4294967295"/>
          </p:nvPr>
        </p:nvSpPr>
        <p:spPr bwMode="auto">
          <a:xfrm>
            <a:off x="0" y="0"/>
            <a:ext cx="4364038" cy="6858000"/>
          </a:xfrm>
          <a:prstGeom prst="rect">
            <a:avLst/>
          </a:prstGeom>
          <a:solidFill>
            <a:schemeClr val="tx2"/>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IN" sz="3600" b="0" i="0" u="none" strike="noStrike" kern="1200" cap="none" spc="0" normalizeH="0" baseline="0" noProof="0" dirty="0">
                <a:ln>
                  <a:noFill/>
                </a:ln>
                <a:solidFill>
                  <a:schemeClr val="bg1"/>
                </a:solidFill>
                <a:effectLst/>
                <a:uLnTx/>
                <a:uFillTx/>
                <a:latin typeface="+mj-lt"/>
                <a:ea typeface="Segoe UI" pitchFamily="34" charset="0"/>
                <a:cs typeface="Segoe UI" pitchFamily="34" charset="0"/>
              </a:rPr>
              <a:t>User-Defined</a:t>
            </a:r>
            <a:br>
              <a:rPr kumimoji="0" lang="en-IN" sz="3600" b="0" i="0" u="none" strike="noStrike" kern="1200" cap="none" spc="0" normalizeH="0" baseline="0" noProof="0" dirty="0">
                <a:ln>
                  <a:noFill/>
                </a:ln>
                <a:solidFill>
                  <a:schemeClr val="bg1"/>
                </a:solidFill>
                <a:effectLst/>
                <a:uLnTx/>
                <a:uFillTx/>
                <a:latin typeface="+mj-lt"/>
                <a:ea typeface="Segoe UI" pitchFamily="34" charset="0"/>
                <a:cs typeface="Segoe UI" pitchFamily="34" charset="0"/>
              </a:rPr>
            </a:br>
            <a:r>
              <a:rPr kumimoji="0" lang="en-IN" sz="3600" b="0" i="0" u="none" strike="noStrike" kern="1200" cap="none" spc="0" normalizeH="0" baseline="0" noProof="0" dirty="0">
                <a:ln>
                  <a:noFill/>
                </a:ln>
                <a:solidFill>
                  <a:schemeClr val="bg1"/>
                </a:solidFill>
                <a:effectLst/>
                <a:uLnTx/>
                <a:uFillTx/>
                <a:latin typeface="+mj-lt"/>
                <a:ea typeface="Segoe UI" pitchFamily="34" charset="0"/>
                <a:cs typeface="Segoe UI" pitchFamily="34" charset="0"/>
              </a:rPr>
              <a:t>Types</a:t>
            </a:r>
          </a:p>
        </p:txBody>
      </p:sp>
      <p:sp>
        <p:nvSpPr>
          <p:cNvPr id="6" name="Text Placeholder 4">
            <a:extLst>
              <a:ext uri="{FF2B5EF4-FFF2-40B4-BE49-F238E27FC236}">
                <a16:creationId xmlns:a16="http://schemas.microsoft.com/office/drawing/2014/main" id="{ED151F36-0FEB-4CDA-BFEA-C85AF5F873FE}"/>
              </a:ext>
            </a:extLst>
          </p:cNvPr>
          <p:cNvSpPr txBox="1">
            <a:spLocks/>
          </p:cNvSpPr>
          <p:nvPr/>
        </p:nvSpPr>
        <p:spPr>
          <a:xfrm>
            <a:off x="4940301" y="585788"/>
            <a:ext cx="6669087" cy="5683250"/>
          </a:xfrm>
          <a:prstGeom prst="rect">
            <a:avLst/>
          </a:prstGeom>
        </p:spPr>
        <p:txBody>
          <a:bodyPr vert="horz" wrap="square" lIns="0" tIns="0" rIns="0" bIns="0" rtlCol="0" anchor="ct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dirty="0">
                <a:latin typeface="+mj-lt"/>
              </a:rPr>
              <a:t>After this lesson, you will be able to...</a:t>
            </a:r>
          </a:p>
          <a:p>
            <a:pPr marL="228600" lvl="1" indent="0">
              <a:lnSpc>
                <a:spcPct val="90000"/>
              </a:lnSpc>
              <a:buNone/>
            </a:pPr>
            <a:r>
              <a:rPr lang="en-US" dirty="0"/>
              <a:t>Define and identify</a:t>
            </a:r>
          </a:p>
          <a:p>
            <a:pPr marL="600075" lvl="2">
              <a:lnSpc>
                <a:spcPct val="90000"/>
              </a:lnSpc>
              <a:buFont typeface="Arial" panose="020B0604020202020204" pitchFamily="34" charset="0"/>
              <a:buChar char="•"/>
            </a:pPr>
            <a:r>
              <a:rPr lang="en-US" sz="2000" dirty="0">
                <a:latin typeface="Consolas" panose="020B0609020204030204" pitchFamily="49" charset="0"/>
              </a:rPr>
              <a:t>self</a:t>
            </a:r>
          </a:p>
          <a:p>
            <a:pPr marL="600075" lvl="2">
              <a:lnSpc>
                <a:spcPct val="90000"/>
              </a:lnSpc>
              <a:buFont typeface="Arial" panose="020B0604020202020204" pitchFamily="34" charset="0"/>
              <a:buChar char="•"/>
            </a:pPr>
            <a:r>
              <a:rPr lang="en-US" sz="2000" dirty="0">
                <a:latin typeface="Consolas" panose="020B0609020204030204" pitchFamily="49" charset="0"/>
              </a:rPr>
              <a:t>__</a:t>
            </a:r>
            <a:r>
              <a:rPr lang="en-US" sz="2000" dirty="0" err="1">
                <a:latin typeface="Consolas" panose="020B0609020204030204" pitchFamily="49" charset="0"/>
              </a:rPr>
              <a:t>init</a:t>
            </a:r>
            <a:r>
              <a:rPr lang="en-US" sz="2000" dirty="0">
                <a:latin typeface="Consolas" panose="020B0609020204030204" pitchFamily="49" charset="0"/>
              </a:rPr>
              <a:t>__</a:t>
            </a:r>
          </a:p>
          <a:p>
            <a:pPr marL="228600" lvl="1" indent="0">
              <a:lnSpc>
                <a:spcPct val="90000"/>
              </a:lnSpc>
              <a:buNone/>
            </a:pPr>
            <a:r>
              <a:rPr lang="en-US" dirty="0"/>
              <a:t>Create a class with an </a:t>
            </a:r>
            <a:r>
              <a:rPr lang="en-US" dirty="0">
                <a:latin typeface="Consolas" panose="020B0609020204030204" pitchFamily="49" charset="0"/>
              </a:rPr>
              <a:t>__</a:t>
            </a:r>
            <a:r>
              <a:rPr lang="en-US" dirty="0" err="1">
                <a:latin typeface="Consolas" panose="020B0609020204030204" pitchFamily="49" charset="0"/>
              </a:rPr>
              <a:t>init</a:t>
            </a:r>
            <a:r>
              <a:rPr lang="en-US" dirty="0">
                <a:latin typeface="Consolas" panose="020B0609020204030204" pitchFamily="49" charset="0"/>
              </a:rPr>
              <a:t>__</a:t>
            </a:r>
            <a:r>
              <a:rPr lang="en-US" dirty="0">
                <a:latin typeface="+mj-lt"/>
              </a:rPr>
              <a:t> </a:t>
            </a:r>
            <a:r>
              <a:rPr lang="en-US" dirty="0"/>
              <a:t>method</a:t>
            </a:r>
          </a:p>
          <a:p>
            <a:pPr marL="228600" lvl="1" indent="0">
              <a:lnSpc>
                <a:spcPct val="90000"/>
              </a:lnSpc>
              <a:buNone/>
            </a:pPr>
            <a:r>
              <a:rPr lang="en-US" dirty="0"/>
              <a:t>Understand and use the </a:t>
            </a:r>
            <a:r>
              <a:rPr lang="en-US" dirty="0">
                <a:latin typeface="Courier New" panose="02070309020205020404" pitchFamily="49" charset="0"/>
                <a:cs typeface="Courier New" panose="02070309020205020404" pitchFamily="49" charset="0"/>
              </a:rPr>
              <a:t>self</a:t>
            </a:r>
            <a:r>
              <a:rPr lang="en-US" b="1" dirty="0"/>
              <a:t> </a:t>
            </a:r>
            <a:r>
              <a:rPr lang="en-US" dirty="0"/>
              <a:t>argument</a:t>
            </a:r>
          </a:p>
          <a:p>
            <a:pPr marL="228600" lvl="1" indent="0">
              <a:lnSpc>
                <a:spcPct val="90000"/>
              </a:lnSpc>
              <a:buNone/>
            </a:pPr>
            <a:r>
              <a:rPr lang="en-US" dirty="0"/>
              <a:t>Instantiate a class with arguments</a:t>
            </a:r>
          </a:p>
        </p:txBody>
      </p:sp>
    </p:spTree>
    <p:custDataLst>
      <p:tags r:id="rId1"/>
    </p:custDataLst>
    <p:extLst>
      <p:ext uri="{BB962C8B-B14F-4D97-AF65-F5344CB8AC3E}">
        <p14:creationId xmlns:p14="http://schemas.microsoft.com/office/powerpoint/2010/main" val="17665553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a:t>Today’s Plan</a:t>
            </a:r>
            <a:br>
              <a:rPr lang="en-US"/>
            </a:br>
            <a:endParaRPr lang="en-US"/>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vert="horz" wrap="square" lIns="0" tIns="0" rIns="0" bIns="0" rtlCol="0" anchor="t">
            <a:spAutoFit/>
          </a:bodyPr>
          <a:lstStyle/>
          <a:p>
            <a:r>
              <a:rPr lang="en-US" dirty="0"/>
              <a:t>Do Now</a:t>
            </a:r>
          </a:p>
          <a:p>
            <a:r>
              <a:rPr lang="en-US" dirty="0"/>
              <a:t>Lesson</a:t>
            </a:r>
          </a:p>
          <a:p>
            <a:r>
              <a:rPr lang="en-US" dirty="0"/>
              <a:t>Lab</a:t>
            </a:r>
          </a:p>
          <a:p>
            <a:r>
              <a:rPr lang="en-US" dirty="0">
                <a:cs typeface="Segoe UI"/>
              </a:rPr>
              <a:t>Exit Ticket</a:t>
            </a:r>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340EC34E-0D22-408D-87B7-213A55575505}"/>
              </a:ext>
            </a:extLst>
          </p:cNvPr>
          <p:cNvSpPr>
            <a:spLocks noGrp="1"/>
          </p:cNvSpPr>
          <p:nvPr>
            <p:ph type="title"/>
          </p:nvPr>
        </p:nvSpPr>
        <p:spPr/>
        <p:txBody>
          <a:bodyPr/>
          <a:lstStyle/>
          <a:p>
            <a:r>
              <a:rPr lang="en-IN" dirty="0"/>
              <a:t>Do Now 7.03</a:t>
            </a:r>
          </a:p>
        </p:txBody>
      </p:sp>
      <p:sp>
        <p:nvSpPr>
          <p:cNvPr id="10" name="Content Placeholder 4">
            <a:extLst>
              <a:ext uri="{FF2B5EF4-FFF2-40B4-BE49-F238E27FC236}">
                <a16:creationId xmlns:a16="http://schemas.microsoft.com/office/drawing/2014/main" id="{DFB3FFE4-25CC-4D05-BD02-39E186EA0D64}"/>
              </a:ext>
            </a:extLst>
          </p:cNvPr>
          <p:cNvSpPr txBox="1">
            <a:spLocks/>
          </p:cNvSpPr>
          <p:nvPr/>
        </p:nvSpPr>
        <p:spPr>
          <a:xfrm>
            <a:off x="601866" y="1409429"/>
            <a:ext cx="4785470" cy="369332"/>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dirty="0">
                <a:latin typeface="+mj-lt"/>
                <a:cs typeface="Segoe UI"/>
              </a:rPr>
              <a:t>In your console type: </a:t>
            </a:r>
          </a:p>
        </p:txBody>
      </p:sp>
      <p:sp>
        <p:nvSpPr>
          <p:cNvPr id="11" name="TextBox 10">
            <a:extLst>
              <a:ext uri="{FF2B5EF4-FFF2-40B4-BE49-F238E27FC236}">
                <a16:creationId xmlns:a16="http://schemas.microsoft.com/office/drawing/2014/main" id="{D4A53B41-0A6B-4CA0-BCAB-DE073980E631}"/>
              </a:ext>
            </a:extLst>
          </p:cNvPr>
          <p:cNvSpPr txBox="1"/>
          <p:nvPr/>
        </p:nvSpPr>
        <p:spPr>
          <a:xfrm>
            <a:off x="556457" y="2029482"/>
            <a:ext cx="7281031" cy="4259086"/>
          </a:xfrm>
          <a:prstGeom prst="rect">
            <a:avLst/>
          </a:prstGeom>
          <a:noFill/>
          <a:ln>
            <a:solidFill>
              <a:schemeClr val="bg1">
                <a:lumMod val="75000"/>
              </a:schemeClr>
            </a:solidFill>
          </a:ln>
        </p:spPr>
        <p:txBody>
          <a:bodyPr wrap="square">
            <a:noAutofit/>
          </a:bodyPr>
          <a:lstStyle/>
          <a:p>
            <a:pPr>
              <a:spcBef>
                <a:spcPts val="600"/>
              </a:spcBef>
              <a:spcAft>
                <a:spcPts val="600"/>
              </a:spcAft>
            </a:pP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Pet</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"""Represents a pet. """</a:t>
            </a:r>
            <a:endParaRPr lang="en-US" sz="2400" dirty="0">
              <a:solidFill>
                <a:srgbClr val="000000"/>
              </a:solidFill>
              <a:latin typeface="Consolas" panose="020B0609020204030204" pitchFamily="49" charset="0"/>
            </a:endParaRP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def</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__</a:t>
            </a:r>
            <a:r>
              <a:rPr lang="en-US" sz="2400" dirty="0" err="1">
                <a:solidFill>
                  <a:srgbClr val="795E26"/>
                </a:solidFill>
                <a:latin typeface="Consolas" panose="020B0609020204030204" pitchFamily="49" charset="0"/>
              </a:rPr>
              <a:t>init</a:t>
            </a:r>
            <a:r>
              <a:rPr lang="en-US" sz="2400" dirty="0">
                <a:solidFill>
                  <a:srgbClr val="795E26"/>
                </a:solidFill>
                <a:latin typeface="Consolas" panose="020B0609020204030204" pitchFamily="49" charset="0"/>
              </a:rPr>
              <a:t>__</a:t>
            </a:r>
            <a:r>
              <a:rPr lang="en-US" sz="2400" dirty="0">
                <a:solidFill>
                  <a:srgbClr val="000000"/>
                </a:solidFill>
                <a:latin typeface="Consolas" panose="020B0609020204030204" pitchFamily="49" charset="0"/>
              </a:rPr>
              <a:t>(</a:t>
            </a:r>
            <a:r>
              <a:rPr lang="en-US" sz="2400" dirty="0">
                <a:solidFill>
                  <a:srgbClr val="001080"/>
                </a:solidFill>
                <a:latin typeface="Consolas" panose="020B0609020204030204" pitchFamily="49" charset="0"/>
              </a:rPr>
              <a:t>self</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self</a:t>
            </a:r>
            <a:r>
              <a:rPr lang="en-US" sz="2400" dirty="0">
                <a:solidFill>
                  <a:srgbClr val="000000"/>
                </a:solidFill>
                <a:latin typeface="Consolas" panose="020B0609020204030204" pitchFamily="49" charset="0"/>
              </a:rPr>
              <a:t>.name = name</a:t>
            </a:r>
            <a:br>
              <a:rPr lang="en-US" sz="2400" dirty="0">
                <a:solidFill>
                  <a:srgbClr val="000000"/>
                </a:solidFill>
                <a:latin typeface="Consolas" panose="020B0609020204030204" pitchFamily="49" charset="0"/>
              </a:rPr>
            </a:br>
            <a:r>
              <a:rPr lang="en-US" sz="2400" dirty="0" err="1">
                <a:solidFill>
                  <a:srgbClr val="000000"/>
                </a:solidFill>
                <a:latin typeface="Consolas" panose="020B0609020204030204" pitchFamily="49" charset="0"/>
              </a:rPr>
              <a:t>my_pet</a:t>
            </a:r>
            <a:r>
              <a:rPr lang="en-US" sz="2400" dirty="0">
                <a:solidFill>
                  <a:srgbClr val="000000"/>
                </a:solidFill>
                <a:latin typeface="Consolas" panose="020B0609020204030204" pitchFamily="49" charset="0"/>
              </a:rPr>
              <a:t> = Pet(</a:t>
            </a:r>
            <a:r>
              <a:rPr lang="en-US" sz="2400" dirty="0">
                <a:solidFill>
                  <a:srgbClr val="A31515"/>
                </a:solidFill>
                <a:latin typeface="Consolas" panose="020B0609020204030204" pitchFamily="49" charset="0"/>
              </a:rPr>
              <a:t>'Peter'</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(my_pet.name)</a:t>
            </a:r>
          </a:p>
        </p:txBody>
      </p:sp>
      <p:sp>
        <p:nvSpPr>
          <p:cNvPr id="12" name="Content Placeholder 4">
            <a:extLst>
              <a:ext uri="{FF2B5EF4-FFF2-40B4-BE49-F238E27FC236}">
                <a16:creationId xmlns:a16="http://schemas.microsoft.com/office/drawing/2014/main" id="{0045CAD4-B78A-403E-A176-2F982687B764}"/>
              </a:ext>
            </a:extLst>
          </p:cNvPr>
          <p:cNvSpPr txBox="1">
            <a:spLocks/>
          </p:cNvSpPr>
          <p:nvPr/>
        </p:nvSpPr>
        <p:spPr>
          <a:xfrm>
            <a:off x="8010144" y="2017714"/>
            <a:ext cx="3579990" cy="4259086"/>
          </a:xfrm>
          <a:prstGeom prst="rect">
            <a:avLst/>
          </a:prstGeom>
          <a:ln>
            <a:solidFill>
              <a:schemeClr val="bg1">
                <a:lumMod val="75000"/>
              </a:schemeClr>
            </a:solidFill>
          </a:ln>
        </p:spPr>
        <p:txBody>
          <a:bodyPr vert="horz" wrap="square" lIns="91440" tIns="45720" rIns="91440" bIns="4572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mj-lt"/>
                <a:cs typeface="Segoe UI"/>
              </a:rPr>
              <a:t>In your notebook write: </a:t>
            </a:r>
          </a:p>
          <a:p>
            <a:pPr>
              <a:buFont typeface="Arial" panose="020B0604020202020204" pitchFamily="34" charset="0"/>
              <a:buChar char="•"/>
            </a:pPr>
            <a:r>
              <a:rPr lang="en-US" sz="2000" dirty="0">
                <a:cs typeface="Segoe UI"/>
              </a:rPr>
              <a:t>What is the purpose of the </a:t>
            </a:r>
            <a:r>
              <a:rPr lang="en-US" sz="2000" dirty="0">
                <a:latin typeface="Consolas" panose="020B0609020204030204" pitchFamily="49" charset="0"/>
                <a:cs typeface="Segoe UI"/>
              </a:rPr>
              <a:t>__</a:t>
            </a:r>
            <a:r>
              <a:rPr lang="en-US" sz="2000" dirty="0" err="1">
                <a:latin typeface="Consolas" panose="020B0609020204030204" pitchFamily="49" charset="0"/>
                <a:cs typeface="Segoe UI"/>
              </a:rPr>
              <a:t>init</a:t>
            </a:r>
            <a:r>
              <a:rPr lang="en-US" sz="2000" dirty="0">
                <a:latin typeface="Consolas" panose="020B0609020204030204" pitchFamily="49" charset="0"/>
                <a:cs typeface="Segoe UI"/>
              </a:rPr>
              <a:t>__ </a:t>
            </a:r>
            <a:r>
              <a:rPr lang="en-US" sz="2000" dirty="0">
                <a:cs typeface="Segoe UI"/>
              </a:rPr>
              <a:t>method?</a:t>
            </a:r>
          </a:p>
          <a:p>
            <a:pPr>
              <a:buFont typeface="Arial" panose="020B0604020202020204" pitchFamily="34" charset="0"/>
              <a:buChar char="•"/>
            </a:pPr>
            <a:r>
              <a:rPr lang="en-US" sz="2000" dirty="0">
                <a:cs typeface="Segoe UI"/>
              </a:rPr>
              <a:t>What if you wanted to initialize all pet objects with a name and a color?</a:t>
            </a:r>
          </a:p>
          <a:p>
            <a:pPr>
              <a:buFont typeface="Arial" panose="020B0604020202020204" pitchFamily="34" charset="0"/>
              <a:buChar char="•"/>
            </a:pPr>
            <a:r>
              <a:rPr lang="en-US" sz="2000" dirty="0">
                <a:cs typeface="Segoe UI"/>
              </a:rPr>
              <a:t>How would you modify the code to create a pet object with the name ‘Peter’ and a color ‘brown’?</a:t>
            </a:r>
          </a:p>
        </p:txBody>
      </p:sp>
    </p:spTree>
    <p:custDataLst>
      <p:tags r:id="rId1"/>
    </p:custDataLst>
    <p:extLst>
      <p:ext uri="{BB962C8B-B14F-4D97-AF65-F5344CB8AC3E}">
        <p14:creationId xmlns:p14="http://schemas.microsoft.com/office/powerpoint/2010/main" val="1841141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7.03 Discussion</a:t>
            </a:r>
          </a:p>
        </p:txBody>
      </p:sp>
      <p:sp>
        <p:nvSpPr>
          <p:cNvPr id="7" name="TextBox 6">
            <a:extLst>
              <a:ext uri="{FF2B5EF4-FFF2-40B4-BE49-F238E27FC236}">
                <a16:creationId xmlns:a16="http://schemas.microsoft.com/office/drawing/2014/main" id="{6F7E55DB-FB83-4098-ADC1-F12812F131B6}"/>
              </a:ext>
            </a:extLst>
          </p:cNvPr>
          <p:cNvSpPr txBox="1"/>
          <p:nvPr/>
        </p:nvSpPr>
        <p:spPr>
          <a:xfrm>
            <a:off x="556457" y="2029482"/>
            <a:ext cx="7281031" cy="4259086"/>
          </a:xfrm>
          <a:prstGeom prst="rect">
            <a:avLst/>
          </a:prstGeom>
          <a:noFill/>
          <a:ln>
            <a:solidFill>
              <a:schemeClr val="bg1">
                <a:lumMod val="75000"/>
              </a:schemeClr>
            </a:solidFill>
          </a:ln>
        </p:spPr>
        <p:txBody>
          <a:bodyPr wrap="square">
            <a:noAutofit/>
          </a:bodyPr>
          <a:lstStyle/>
          <a:p>
            <a:pPr>
              <a:spcBef>
                <a:spcPts val="600"/>
              </a:spcBef>
              <a:spcAft>
                <a:spcPts val="600"/>
              </a:spcAft>
            </a:pP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Pet</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"""Represents a pet. """</a:t>
            </a:r>
            <a:endParaRPr lang="en-US" sz="2400" dirty="0">
              <a:solidFill>
                <a:srgbClr val="000000"/>
              </a:solidFill>
              <a:latin typeface="Consolas" panose="020B0609020204030204" pitchFamily="49" charset="0"/>
            </a:endParaRP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def</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__</a:t>
            </a:r>
            <a:r>
              <a:rPr lang="en-US" sz="2400" dirty="0" err="1">
                <a:solidFill>
                  <a:srgbClr val="795E26"/>
                </a:solidFill>
                <a:latin typeface="Consolas" panose="020B0609020204030204" pitchFamily="49" charset="0"/>
              </a:rPr>
              <a:t>init</a:t>
            </a:r>
            <a:r>
              <a:rPr lang="en-US" sz="2400" dirty="0">
                <a:solidFill>
                  <a:srgbClr val="795E26"/>
                </a:solidFill>
                <a:latin typeface="Consolas" panose="020B0609020204030204" pitchFamily="49" charset="0"/>
              </a:rPr>
              <a:t>__</a:t>
            </a:r>
            <a:r>
              <a:rPr lang="en-US" sz="2400" dirty="0">
                <a:solidFill>
                  <a:srgbClr val="000000"/>
                </a:solidFill>
                <a:latin typeface="Consolas" panose="020B0609020204030204" pitchFamily="49" charset="0"/>
              </a:rPr>
              <a:t>(</a:t>
            </a:r>
            <a:r>
              <a:rPr lang="en-US" sz="2400" dirty="0">
                <a:solidFill>
                  <a:srgbClr val="001080"/>
                </a:solidFill>
                <a:latin typeface="Consolas" panose="020B0609020204030204" pitchFamily="49" charset="0"/>
              </a:rPr>
              <a:t>self</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self</a:t>
            </a:r>
            <a:r>
              <a:rPr lang="en-US" sz="2400" dirty="0">
                <a:solidFill>
                  <a:srgbClr val="000000"/>
                </a:solidFill>
                <a:latin typeface="Consolas" panose="020B0609020204030204" pitchFamily="49" charset="0"/>
              </a:rPr>
              <a:t>.name = name</a:t>
            </a:r>
            <a:br>
              <a:rPr lang="en-US" sz="2400" dirty="0">
                <a:solidFill>
                  <a:srgbClr val="000000"/>
                </a:solidFill>
                <a:latin typeface="Consolas" panose="020B0609020204030204" pitchFamily="49" charset="0"/>
              </a:rPr>
            </a:br>
            <a:r>
              <a:rPr lang="en-US" sz="2400" dirty="0" err="1">
                <a:solidFill>
                  <a:srgbClr val="000000"/>
                </a:solidFill>
                <a:latin typeface="Consolas" panose="020B0609020204030204" pitchFamily="49" charset="0"/>
              </a:rPr>
              <a:t>my_pet</a:t>
            </a:r>
            <a:r>
              <a:rPr lang="en-US" sz="2400" dirty="0">
                <a:solidFill>
                  <a:srgbClr val="000000"/>
                </a:solidFill>
                <a:latin typeface="Consolas" panose="020B0609020204030204" pitchFamily="49" charset="0"/>
              </a:rPr>
              <a:t> = Pet(</a:t>
            </a:r>
            <a:r>
              <a:rPr lang="en-US" sz="2400" dirty="0">
                <a:solidFill>
                  <a:srgbClr val="A31515"/>
                </a:solidFill>
                <a:latin typeface="Consolas" panose="020B0609020204030204" pitchFamily="49" charset="0"/>
              </a:rPr>
              <a:t>'Peter'</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(my_pet.name)</a:t>
            </a:r>
          </a:p>
        </p:txBody>
      </p:sp>
      <p:sp>
        <p:nvSpPr>
          <p:cNvPr id="9" name="Content Placeholder 4">
            <a:extLst>
              <a:ext uri="{FF2B5EF4-FFF2-40B4-BE49-F238E27FC236}">
                <a16:creationId xmlns:a16="http://schemas.microsoft.com/office/drawing/2014/main" id="{65F16CA8-6BD5-48EF-9F87-AE3F496E2242}"/>
              </a:ext>
            </a:extLst>
          </p:cNvPr>
          <p:cNvSpPr txBox="1">
            <a:spLocks/>
          </p:cNvSpPr>
          <p:nvPr/>
        </p:nvSpPr>
        <p:spPr>
          <a:xfrm>
            <a:off x="8010144" y="2017714"/>
            <a:ext cx="3579990" cy="4259086"/>
          </a:xfrm>
          <a:prstGeom prst="rect">
            <a:avLst/>
          </a:prstGeom>
          <a:ln>
            <a:solidFill>
              <a:schemeClr val="bg1">
                <a:lumMod val="75000"/>
              </a:schemeClr>
            </a:solidFill>
          </a:ln>
        </p:spPr>
        <p:txBody>
          <a:bodyPr vert="horz" wrap="square" lIns="91440" tIns="45720" rIns="91440" bIns="4572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600"/>
              </a:spcBef>
              <a:buFont typeface="Arial" panose="020B0604020202020204" pitchFamily="34" charset="0"/>
              <a:buChar char="•"/>
            </a:pPr>
            <a:r>
              <a:rPr lang="en-US" dirty="0">
                <a:solidFill>
                  <a:srgbClr val="000000"/>
                </a:solidFill>
                <a:cs typeface="Segoe UI"/>
              </a:rPr>
              <a:t>What is the name of the class?</a:t>
            </a:r>
          </a:p>
          <a:p>
            <a:pPr lvl="0">
              <a:spcBef>
                <a:spcPts val="600"/>
              </a:spcBef>
              <a:buFont typeface="Arial" panose="020B0604020202020204" pitchFamily="34" charset="0"/>
              <a:buChar char="•"/>
            </a:pPr>
            <a:r>
              <a:rPr lang="en-US" dirty="0">
                <a:solidFill>
                  <a:srgbClr val="000000"/>
                </a:solidFill>
                <a:cs typeface="Segoe UI"/>
              </a:rPr>
              <a:t>Where does the Pet object get instantiated?</a:t>
            </a:r>
          </a:p>
          <a:p>
            <a:pPr lvl="0">
              <a:spcBef>
                <a:spcPts val="600"/>
              </a:spcBef>
              <a:buFont typeface="Arial" panose="020B0604020202020204" pitchFamily="34" charset="0"/>
              <a:buChar char="•"/>
            </a:pPr>
            <a:r>
              <a:rPr lang="en-US" dirty="0">
                <a:solidFill>
                  <a:srgbClr val="000000"/>
                </a:solidFill>
                <a:cs typeface="Segoe UI"/>
              </a:rPr>
              <a:t>How would we add a new attribute to the object when we instantiate it?</a:t>
            </a:r>
          </a:p>
        </p:txBody>
      </p:sp>
    </p:spTree>
    <p:custDataLst>
      <p:tags r:id="rId1"/>
    </p:custDataLst>
    <p:extLst>
      <p:ext uri="{BB962C8B-B14F-4D97-AF65-F5344CB8AC3E}">
        <p14:creationId xmlns:p14="http://schemas.microsoft.com/office/powerpoint/2010/main" val="37630850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7.03 Discussion </a:t>
            </a:r>
          </a:p>
        </p:txBody>
      </p:sp>
      <p:sp>
        <p:nvSpPr>
          <p:cNvPr id="7" name="TextBox 6">
            <a:extLst>
              <a:ext uri="{FF2B5EF4-FFF2-40B4-BE49-F238E27FC236}">
                <a16:creationId xmlns:a16="http://schemas.microsoft.com/office/drawing/2014/main" id="{3B5F5079-16C5-4AE8-8819-7672A3A857C7}"/>
              </a:ext>
            </a:extLst>
          </p:cNvPr>
          <p:cNvSpPr txBox="1"/>
          <p:nvPr/>
        </p:nvSpPr>
        <p:spPr>
          <a:xfrm>
            <a:off x="556457" y="2029482"/>
            <a:ext cx="7281031" cy="4259086"/>
          </a:xfrm>
          <a:prstGeom prst="rect">
            <a:avLst/>
          </a:prstGeom>
          <a:noFill/>
          <a:ln>
            <a:solidFill>
              <a:schemeClr val="bg1">
                <a:lumMod val="75000"/>
              </a:schemeClr>
            </a:solidFill>
          </a:ln>
        </p:spPr>
        <p:txBody>
          <a:bodyPr wrap="square">
            <a:noAutofit/>
          </a:bodyPr>
          <a:lstStyle/>
          <a:p>
            <a:pPr>
              <a:spcBef>
                <a:spcPts val="600"/>
              </a:spcBef>
              <a:spcAft>
                <a:spcPts val="600"/>
              </a:spcAft>
            </a:pP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Pet</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"""Represents a pet. """</a:t>
            </a:r>
            <a:endParaRPr lang="en-US" sz="2400" dirty="0">
              <a:solidFill>
                <a:srgbClr val="000000"/>
              </a:solidFill>
              <a:latin typeface="Consolas" panose="020B0609020204030204" pitchFamily="49" charset="0"/>
            </a:endParaRP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def</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__</a:t>
            </a:r>
            <a:r>
              <a:rPr lang="en-US" sz="2400" dirty="0" err="1">
                <a:solidFill>
                  <a:srgbClr val="795E26"/>
                </a:solidFill>
                <a:latin typeface="Consolas" panose="020B0609020204030204" pitchFamily="49" charset="0"/>
              </a:rPr>
              <a:t>init</a:t>
            </a:r>
            <a:r>
              <a:rPr lang="en-US" sz="2400" dirty="0">
                <a:solidFill>
                  <a:srgbClr val="795E26"/>
                </a:solidFill>
                <a:latin typeface="Consolas" panose="020B0609020204030204" pitchFamily="49" charset="0"/>
              </a:rPr>
              <a:t>__</a:t>
            </a:r>
            <a:r>
              <a:rPr lang="en-US" sz="2400" dirty="0">
                <a:solidFill>
                  <a:srgbClr val="000000"/>
                </a:solidFill>
                <a:latin typeface="Consolas" panose="020B0609020204030204" pitchFamily="49" charset="0"/>
              </a:rPr>
              <a:t>(</a:t>
            </a:r>
            <a:r>
              <a:rPr lang="en-US" sz="2400" dirty="0">
                <a:solidFill>
                  <a:srgbClr val="001080"/>
                </a:solidFill>
                <a:latin typeface="Consolas" panose="020B0609020204030204" pitchFamily="49" charset="0"/>
              </a:rPr>
              <a:t>self</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color</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self</a:t>
            </a:r>
            <a:r>
              <a:rPr lang="en-US" sz="2400" dirty="0">
                <a:solidFill>
                  <a:srgbClr val="000000"/>
                </a:solidFill>
                <a:latin typeface="Consolas" panose="020B0609020204030204" pitchFamily="49" charset="0"/>
              </a:rPr>
              <a:t>.name = name</a:t>
            </a:r>
          </a:p>
          <a:p>
            <a:pPr>
              <a:spcBef>
                <a:spcPts val="600"/>
              </a:spcBef>
              <a:spcAft>
                <a:spcPts val="600"/>
              </a:spcAft>
            </a:pP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self</a:t>
            </a:r>
            <a:r>
              <a:rPr lang="en-US" sz="2400" dirty="0" err="1">
                <a:solidFill>
                  <a:srgbClr val="000000"/>
                </a:solidFill>
                <a:latin typeface="Consolas" panose="020B0609020204030204" pitchFamily="49" charset="0"/>
              </a:rPr>
              <a:t>.color</a:t>
            </a:r>
            <a:r>
              <a:rPr lang="en-US" sz="2400" dirty="0">
                <a:solidFill>
                  <a:srgbClr val="000000"/>
                </a:solidFill>
                <a:latin typeface="Consolas" panose="020B0609020204030204" pitchFamily="49" charset="0"/>
              </a:rPr>
              <a:t> = color</a:t>
            </a:r>
            <a:br>
              <a:rPr lang="en-US" sz="2400" dirty="0">
                <a:solidFill>
                  <a:srgbClr val="000000"/>
                </a:solidFill>
                <a:latin typeface="Consolas" panose="020B0609020204030204" pitchFamily="49" charset="0"/>
              </a:rPr>
            </a:br>
            <a:r>
              <a:rPr lang="en-US" sz="2400" dirty="0" err="1">
                <a:solidFill>
                  <a:srgbClr val="000000"/>
                </a:solidFill>
                <a:latin typeface="Consolas" panose="020B0609020204030204" pitchFamily="49" charset="0"/>
              </a:rPr>
              <a:t>my_pet</a:t>
            </a:r>
            <a:r>
              <a:rPr lang="en-US" sz="2400" dirty="0">
                <a:solidFill>
                  <a:srgbClr val="000000"/>
                </a:solidFill>
                <a:latin typeface="Consolas" panose="020B0609020204030204" pitchFamily="49" charset="0"/>
              </a:rPr>
              <a:t> = Pet(</a:t>
            </a:r>
            <a:r>
              <a:rPr lang="en-US" sz="2400" dirty="0">
                <a:solidFill>
                  <a:srgbClr val="A31515"/>
                </a:solidFill>
                <a:latin typeface="Consolas" panose="020B0609020204030204" pitchFamily="49" charset="0"/>
              </a:rPr>
              <a:t>'Peter'</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'brown'</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(my_pet.name)</a:t>
            </a:r>
          </a:p>
          <a:p>
            <a:pPr>
              <a:spcBef>
                <a:spcPts val="600"/>
              </a:spcBef>
              <a:spcAft>
                <a:spcPts val="600"/>
              </a:spcAft>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my_pet.color</a:t>
            </a:r>
            <a:r>
              <a:rPr lang="en-US" sz="2400" dirty="0">
                <a:solidFill>
                  <a:srgbClr val="000000"/>
                </a:solidFill>
                <a:latin typeface="Consolas" panose="020B0609020204030204" pitchFamily="49" charset="0"/>
              </a:rPr>
              <a:t>)</a:t>
            </a:r>
          </a:p>
        </p:txBody>
      </p:sp>
      <p:sp>
        <p:nvSpPr>
          <p:cNvPr id="9" name="Content Placeholder 4">
            <a:extLst>
              <a:ext uri="{FF2B5EF4-FFF2-40B4-BE49-F238E27FC236}">
                <a16:creationId xmlns:a16="http://schemas.microsoft.com/office/drawing/2014/main" id="{0022E64B-B02B-40E6-9CA2-CD7E067A3775}"/>
              </a:ext>
            </a:extLst>
          </p:cNvPr>
          <p:cNvSpPr txBox="1">
            <a:spLocks/>
          </p:cNvSpPr>
          <p:nvPr/>
        </p:nvSpPr>
        <p:spPr>
          <a:xfrm>
            <a:off x="8010144" y="2017714"/>
            <a:ext cx="3579990" cy="4259086"/>
          </a:xfrm>
          <a:prstGeom prst="rect">
            <a:avLst/>
          </a:prstGeom>
          <a:ln>
            <a:solidFill>
              <a:schemeClr val="bg1">
                <a:lumMod val="75000"/>
              </a:schemeClr>
            </a:solidFill>
          </a:ln>
        </p:spPr>
        <p:txBody>
          <a:bodyPr vert="horz" wrap="square" lIns="91440" tIns="45720" rIns="91440" bIns="4572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cs typeface="Segoe UI"/>
              </a:rPr>
              <a:t>This is an example of adding an attribute for </a:t>
            </a:r>
            <a:r>
              <a:rPr lang="en-US" i="1" dirty="0">
                <a:cs typeface="Segoe UI"/>
              </a:rPr>
              <a:t>color </a:t>
            </a:r>
            <a:r>
              <a:rPr lang="en-US" dirty="0">
                <a:cs typeface="Segoe UI"/>
              </a:rPr>
              <a:t>to the object when it is initialized</a:t>
            </a:r>
          </a:p>
        </p:txBody>
      </p:sp>
    </p:spTree>
    <p:custDataLst>
      <p:tags r:id="rId1"/>
    </p:custDataLst>
    <p:extLst>
      <p:ext uri="{BB962C8B-B14F-4D97-AF65-F5344CB8AC3E}">
        <p14:creationId xmlns:p14="http://schemas.microsoft.com/office/powerpoint/2010/main" val="18536375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a:t>
            </a:r>
            <a:r>
              <a:rPr lang="en-US" dirty="0">
                <a:latin typeface="Consolas" panose="020B0609020204030204" pitchFamily="49" charset="0"/>
              </a:rPr>
              <a:t>__</a:t>
            </a:r>
            <a:r>
              <a:rPr lang="en-US" dirty="0" err="1">
                <a:latin typeface="Consolas" panose="020B0609020204030204" pitchFamily="49" charset="0"/>
              </a:rPr>
              <a:t>init</a:t>
            </a:r>
            <a:r>
              <a:rPr lang="en-US" dirty="0">
                <a:latin typeface="Consolas" panose="020B0609020204030204" pitchFamily="49" charset="0"/>
              </a:rPr>
              <a:t>__ </a:t>
            </a:r>
            <a:r>
              <a:rPr lang="en-US" dirty="0"/>
              <a:t>method</a:t>
            </a:r>
          </a:p>
        </p:txBody>
      </p:sp>
      <p:sp>
        <p:nvSpPr>
          <p:cNvPr id="4" name="Content Placeholder 2">
            <a:extLst>
              <a:ext uri="{FF2B5EF4-FFF2-40B4-BE49-F238E27FC236}">
                <a16:creationId xmlns:a16="http://schemas.microsoft.com/office/drawing/2014/main" id="{7B7D47EA-76D5-4A45-A099-4B7C8FC587E7}"/>
              </a:ext>
            </a:extLst>
          </p:cNvPr>
          <p:cNvSpPr txBox="1">
            <a:spLocks/>
          </p:cNvSpPr>
          <p:nvPr/>
        </p:nvSpPr>
        <p:spPr>
          <a:xfrm>
            <a:off x="588262" y="1435100"/>
            <a:ext cx="11021126" cy="48339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6400" indent="-290513">
              <a:spcBef>
                <a:spcPts val="600"/>
              </a:spcBef>
              <a:spcAft>
                <a:spcPts val="600"/>
              </a:spcAft>
              <a:buFont typeface="Arial" panose="020B0604020202020204" pitchFamily="34" charset="0"/>
              <a:buChar char="•"/>
            </a:pPr>
            <a:r>
              <a:rPr lang="en-US" dirty="0"/>
              <a:t>Python has several special objects, attributes, and methods, which are indicated by a pair of leading and trailing underscores. (We’ll see some more of these special methods in the next lesson.)</a:t>
            </a:r>
          </a:p>
          <a:p>
            <a:pPr marL="406400" indent="-290513">
              <a:spcBef>
                <a:spcPts val="600"/>
              </a:spcBef>
              <a:spcAft>
                <a:spcPts val="600"/>
              </a:spcAft>
              <a:buFont typeface="Arial" panose="020B0604020202020204" pitchFamily="34" charset="0"/>
              <a:buChar char="•"/>
            </a:pPr>
            <a:r>
              <a:rPr lang="en-US" dirty="0"/>
              <a:t>The </a:t>
            </a:r>
            <a:r>
              <a:rPr lang="en-US" dirty="0">
                <a:latin typeface="Consolas" panose="020B0609020204030204" pitchFamily="49" charset="0"/>
              </a:rPr>
              <a:t>__</a:t>
            </a:r>
            <a:r>
              <a:rPr lang="en-US" dirty="0" err="1">
                <a:latin typeface="Consolas" panose="020B0609020204030204" pitchFamily="49" charset="0"/>
              </a:rPr>
              <a:t>init</a:t>
            </a:r>
            <a:r>
              <a:rPr lang="en-US" dirty="0">
                <a:latin typeface="Consolas" panose="020B0609020204030204" pitchFamily="49" charset="0"/>
              </a:rPr>
              <a:t>__ </a:t>
            </a:r>
            <a:r>
              <a:rPr lang="en-US" dirty="0"/>
              <a:t>method is a special method that is executed as soon as a new object is instantiated. The </a:t>
            </a:r>
            <a:r>
              <a:rPr lang="en-US" dirty="0">
                <a:latin typeface="Consolas" panose="020B0609020204030204" pitchFamily="49" charset="0"/>
              </a:rPr>
              <a:t>__</a:t>
            </a:r>
            <a:r>
              <a:rPr lang="en-US" dirty="0" err="1">
                <a:latin typeface="Consolas" panose="020B0609020204030204" pitchFamily="49" charset="0"/>
              </a:rPr>
              <a:t>init</a:t>
            </a:r>
            <a:r>
              <a:rPr lang="en-US" dirty="0">
                <a:latin typeface="Consolas" panose="020B0609020204030204" pitchFamily="49" charset="0"/>
              </a:rPr>
              <a:t>__ </a:t>
            </a:r>
            <a:r>
              <a:rPr lang="en-US" dirty="0"/>
              <a:t>method </a:t>
            </a:r>
            <a:r>
              <a:rPr lang="en-US" i="1" dirty="0"/>
              <a:t>initializes </a:t>
            </a:r>
            <a:r>
              <a:rPr lang="en-US" dirty="0"/>
              <a:t>the state of the object.</a:t>
            </a:r>
          </a:p>
          <a:p>
            <a:pPr marL="406400" indent="-290513">
              <a:spcBef>
                <a:spcPts val="600"/>
              </a:spcBef>
              <a:spcAft>
                <a:spcPts val="600"/>
              </a:spcAft>
              <a:buFont typeface="Arial" panose="020B0604020202020204" pitchFamily="34" charset="0"/>
              <a:buChar char="•"/>
            </a:pPr>
            <a:r>
              <a:rPr lang="en-US" dirty="0"/>
              <a:t>The </a:t>
            </a:r>
            <a:r>
              <a:rPr lang="en-US" dirty="0">
                <a:latin typeface="Consolas" panose="020B0609020204030204" pitchFamily="49" charset="0"/>
              </a:rPr>
              <a:t>__</a:t>
            </a:r>
            <a:r>
              <a:rPr lang="en-US" dirty="0" err="1">
                <a:latin typeface="Consolas" panose="020B0609020204030204" pitchFamily="49" charset="0"/>
              </a:rPr>
              <a:t>init</a:t>
            </a:r>
            <a:r>
              <a:rPr lang="en-US" dirty="0">
                <a:latin typeface="Consolas" panose="020B0609020204030204" pitchFamily="49" charset="0"/>
              </a:rPr>
              <a:t>__ </a:t>
            </a:r>
            <a:r>
              <a:rPr lang="en-US" dirty="0"/>
              <a:t>method allows us to assign values to instance attributes when we instantiate an object, instead of assigning them afterwards as we did in the last lesson.</a:t>
            </a:r>
          </a:p>
        </p:txBody>
      </p:sp>
    </p:spTree>
    <p:custDataLst>
      <p:tags r:id="rId1"/>
    </p:custDataLst>
    <p:extLst>
      <p:ext uri="{BB962C8B-B14F-4D97-AF65-F5344CB8AC3E}">
        <p14:creationId xmlns:p14="http://schemas.microsoft.com/office/powerpoint/2010/main" val="133791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a:t>
            </a:r>
            <a:r>
              <a:rPr lang="en-US" dirty="0">
                <a:latin typeface="Consolas" panose="020B0609020204030204" pitchFamily="49" charset="0"/>
              </a:rPr>
              <a:t>__</a:t>
            </a:r>
            <a:r>
              <a:rPr lang="en-US" dirty="0" err="1">
                <a:latin typeface="Consolas" panose="020B0609020204030204" pitchFamily="49" charset="0"/>
              </a:rPr>
              <a:t>init</a:t>
            </a:r>
            <a:r>
              <a:rPr lang="en-US" dirty="0">
                <a:latin typeface="Consolas" panose="020B0609020204030204" pitchFamily="49" charset="0"/>
              </a:rPr>
              <a:t>__ </a:t>
            </a:r>
            <a:r>
              <a:rPr lang="en-US" dirty="0"/>
              <a:t>method  </a:t>
            </a:r>
          </a:p>
        </p:txBody>
      </p:sp>
      <p:sp>
        <p:nvSpPr>
          <p:cNvPr id="6" name="Content Placeholder 2">
            <a:extLst>
              <a:ext uri="{FF2B5EF4-FFF2-40B4-BE49-F238E27FC236}">
                <a16:creationId xmlns:a16="http://schemas.microsoft.com/office/drawing/2014/main" id="{D80AC7D3-92C7-4D2D-B88E-B0822DAA9B4F}"/>
              </a:ext>
            </a:extLst>
          </p:cNvPr>
          <p:cNvSpPr txBox="1">
            <a:spLocks/>
          </p:cNvSpPr>
          <p:nvPr/>
        </p:nvSpPr>
        <p:spPr>
          <a:xfrm>
            <a:off x="588262" y="1435100"/>
            <a:ext cx="11021126" cy="861774"/>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6400" indent="-290513">
              <a:spcBef>
                <a:spcPts val="600"/>
              </a:spcBef>
              <a:spcAft>
                <a:spcPts val="600"/>
              </a:spcAft>
              <a:buFont typeface="Arial" panose="020B0604020202020204" pitchFamily="34" charset="0"/>
              <a:buChar char="•"/>
            </a:pPr>
            <a:r>
              <a:rPr lang="en-US" dirty="0"/>
              <a:t>If we include a print statement in the </a:t>
            </a:r>
            <a:r>
              <a:rPr lang="en-US" dirty="0">
                <a:latin typeface="Consolas" panose="020B0609020204030204" pitchFamily="49" charset="0"/>
              </a:rPr>
              <a:t>__</a:t>
            </a:r>
            <a:r>
              <a:rPr lang="en-US" dirty="0" err="1">
                <a:latin typeface="Consolas" panose="020B0609020204030204" pitchFamily="49" charset="0"/>
              </a:rPr>
              <a:t>init</a:t>
            </a:r>
            <a:r>
              <a:rPr lang="en-US" dirty="0">
                <a:latin typeface="Consolas" panose="020B0609020204030204" pitchFamily="49" charset="0"/>
              </a:rPr>
              <a:t>__ </a:t>
            </a:r>
            <a:r>
              <a:rPr lang="en-US" dirty="0"/>
              <a:t>method, when will it execute?</a:t>
            </a:r>
          </a:p>
        </p:txBody>
      </p:sp>
      <p:sp>
        <p:nvSpPr>
          <p:cNvPr id="5" name="TextBox 4">
            <a:extLst>
              <a:ext uri="{FF2B5EF4-FFF2-40B4-BE49-F238E27FC236}">
                <a16:creationId xmlns:a16="http://schemas.microsoft.com/office/drawing/2014/main" id="{8EFB7BAA-A380-4918-8053-203921B9A677}"/>
              </a:ext>
            </a:extLst>
          </p:cNvPr>
          <p:cNvSpPr txBox="1"/>
          <p:nvPr/>
        </p:nvSpPr>
        <p:spPr>
          <a:xfrm>
            <a:off x="588262" y="2567994"/>
            <a:ext cx="11018521" cy="3701043"/>
          </a:xfrm>
          <a:prstGeom prst="rect">
            <a:avLst/>
          </a:prstGeom>
          <a:noFill/>
          <a:ln>
            <a:solidFill>
              <a:schemeClr val="bg1">
                <a:lumMod val="75000"/>
              </a:schemeClr>
            </a:solidFill>
          </a:ln>
        </p:spPr>
        <p:txBody>
          <a:bodyPr wrap="square">
            <a:noAutofit/>
          </a:bodyPr>
          <a:lstStyle/>
          <a:p>
            <a:pPr>
              <a:spcBef>
                <a:spcPts val="600"/>
              </a:spcBef>
            </a:pP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PrintInitialize</a:t>
            </a:r>
            <a:r>
              <a:rPr lang="en-US" sz="2400" b="0" dirty="0">
                <a:solidFill>
                  <a:srgbClr val="000000"/>
                </a:solidFill>
                <a:effectLst/>
                <a:latin typeface="Consolas" panose="020B0609020204030204" pitchFamily="49" charset="0"/>
              </a:rPr>
              <a:t>:</a:t>
            </a:r>
          </a:p>
          <a:p>
            <a:pPr>
              <a:spcBef>
                <a:spcPts val="600"/>
              </a:spcBef>
            </a:pP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"""Demonstrates a print statement in an </a:t>
            </a:r>
            <a:r>
              <a:rPr lang="en-US" sz="2400" b="0" dirty="0" err="1">
                <a:solidFill>
                  <a:srgbClr val="A31515"/>
                </a:solidFill>
                <a:effectLst/>
                <a:latin typeface="Consolas" panose="020B0609020204030204" pitchFamily="49" charset="0"/>
              </a:rPr>
              <a:t>init</a:t>
            </a:r>
            <a:r>
              <a:rPr lang="en-US" sz="2400" b="0" dirty="0">
                <a:solidFill>
                  <a:srgbClr val="A31515"/>
                </a:solidFill>
                <a:effectLst/>
                <a:latin typeface="Consolas" panose="020B0609020204030204" pitchFamily="49" charset="0"/>
              </a:rPr>
              <a:t> method."""</a:t>
            </a:r>
            <a:endParaRPr lang="en-US" sz="2400" b="0" dirty="0">
              <a:solidFill>
                <a:srgbClr val="000000"/>
              </a:solidFill>
              <a:effectLst/>
              <a:latin typeface="Consolas" panose="020B0609020204030204" pitchFamily="49" charset="0"/>
            </a:endParaRPr>
          </a:p>
          <a:p>
            <a:pPr>
              <a:spcBef>
                <a:spcPts val="600"/>
              </a:spcBef>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def</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__</a:t>
            </a:r>
            <a:r>
              <a:rPr lang="en-US" sz="2400" b="0" dirty="0" err="1">
                <a:solidFill>
                  <a:srgbClr val="795E26"/>
                </a:solidFill>
                <a:effectLst/>
                <a:latin typeface="Consolas" panose="020B0609020204030204" pitchFamily="49" charset="0"/>
              </a:rPr>
              <a:t>init</a:t>
            </a:r>
            <a:r>
              <a:rPr lang="en-US" sz="2400" b="0" dirty="0">
                <a:solidFill>
                  <a:srgbClr val="795E26"/>
                </a:solidFill>
                <a:effectLst/>
                <a:latin typeface="Consolas" panose="020B0609020204030204" pitchFamily="49" charset="0"/>
              </a:rPr>
              <a:t>__</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self</a:t>
            </a:r>
            <a:r>
              <a:rPr lang="en-US" sz="2400" b="0" dirty="0">
                <a:solidFill>
                  <a:srgbClr val="000000"/>
                </a:solidFill>
                <a:effectLst/>
                <a:latin typeface="Consolas" panose="020B0609020204030204" pitchFamily="49" charset="0"/>
              </a:rPr>
              <a:t>):</a:t>
            </a:r>
          </a:p>
          <a:p>
            <a:pPr>
              <a:spcBef>
                <a:spcPts val="600"/>
              </a:spcBef>
            </a:pP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print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'This is a print statement in the __</a:t>
            </a:r>
            <a:r>
              <a:rPr lang="en-US" sz="2400" b="0" dirty="0" err="1">
                <a:solidFill>
                  <a:srgbClr val="A31515"/>
                </a:solidFill>
                <a:effectLst/>
                <a:latin typeface="Consolas" panose="020B0609020204030204" pitchFamily="49" charset="0"/>
              </a:rPr>
              <a:t>init</a:t>
            </a:r>
            <a:r>
              <a:rPr lang="en-US" sz="2400" b="0" dirty="0">
                <a:solidFill>
                  <a:srgbClr val="A31515"/>
                </a:solidFill>
                <a:effectLst/>
                <a:latin typeface="Consolas" panose="020B0609020204030204" pitchFamily="49" charset="0"/>
              </a:rPr>
              <a:t>__ method.'</a:t>
            </a:r>
            <a:r>
              <a:rPr lang="en-US" sz="2400" b="0" dirty="0">
                <a:solidFill>
                  <a:srgbClr val="000000"/>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r>
              <a:rPr lang="en-US" sz="2400" b="0" dirty="0" err="1">
                <a:solidFill>
                  <a:srgbClr val="000000"/>
                </a:solidFill>
                <a:effectLst/>
                <a:latin typeface="Consolas" panose="020B0609020204030204" pitchFamily="49" charset="0"/>
              </a:rPr>
              <a:t>my_print_init</a:t>
            </a:r>
            <a:r>
              <a:rPr lang="en-US" sz="2400" b="0" dirty="0">
                <a:solidFill>
                  <a:srgbClr val="000000"/>
                </a:solidFill>
                <a:effectLst/>
                <a:latin typeface="Consolas" panose="020B0609020204030204" pitchFamily="49" charset="0"/>
              </a:rPr>
              <a:t> = </a:t>
            </a:r>
            <a:r>
              <a:rPr lang="en-US" sz="2400" b="0" dirty="0" err="1">
                <a:solidFill>
                  <a:srgbClr val="000000"/>
                </a:solidFill>
                <a:effectLst/>
                <a:latin typeface="Consolas" panose="020B0609020204030204" pitchFamily="49" charset="0"/>
              </a:rPr>
              <a:t>PrintInitialize</a:t>
            </a:r>
            <a:r>
              <a:rPr lang="en-US" sz="2400" b="0" dirty="0">
                <a:solidFill>
                  <a:srgbClr val="000000"/>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22314396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a:t>
            </a:r>
            <a:r>
              <a:rPr lang="en-US" dirty="0">
                <a:latin typeface="Consolas" panose="020B0609020204030204" pitchFamily="49" charset="0"/>
              </a:rPr>
              <a:t>__</a:t>
            </a:r>
            <a:r>
              <a:rPr lang="en-US" dirty="0" err="1">
                <a:latin typeface="Consolas" panose="020B0609020204030204" pitchFamily="49" charset="0"/>
              </a:rPr>
              <a:t>init</a:t>
            </a:r>
            <a:r>
              <a:rPr lang="en-US" dirty="0">
                <a:latin typeface="Consolas" panose="020B0609020204030204" pitchFamily="49" charset="0"/>
              </a:rPr>
              <a:t>__ </a:t>
            </a:r>
            <a:r>
              <a:rPr lang="en-US" dirty="0"/>
              <a:t>method   </a:t>
            </a:r>
          </a:p>
        </p:txBody>
      </p:sp>
      <p:sp>
        <p:nvSpPr>
          <p:cNvPr id="11" name="TextBox 10">
            <a:extLst>
              <a:ext uri="{FF2B5EF4-FFF2-40B4-BE49-F238E27FC236}">
                <a16:creationId xmlns:a16="http://schemas.microsoft.com/office/drawing/2014/main" id="{8CD2CB50-9241-4648-9D02-2AF4AD9510C3}"/>
              </a:ext>
            </a:extLst>
          </p:cNvPr>
          <p:cNvSpPr txBox="1"/>
          <p:nvPr/>
        </p:nvSpPr>
        <p:spPr>
          <a:xfrm>
            <a:off x="584200" y="1436688"/>
            <a:ext cx="11018521" cy="1815320"/>
          </a:xfrm>
          <a:prstGeom prst="rect">
            <a:avLst/>
          </a:prstGeom>
          <a:noFill/>
          <a:ln>
            <a:solidFill>
              <a:schemeClr val="bg1">
                <a:lumMod val="75000"/>
              </a:schemeClr>
            </a:solidFill>
          </a:ln>
        </p:spPr>
        <p:txBody>
          <a:bodyPr wrap="square">
            <a:noAutofit/>
          </a:bodyPr>
          <a:lstStyle/>
          <a:p>
            <a:pPr lvl="0"/>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PrintInitialize</a:t>
            </a:r>
            <a:r>
              <a:rPr lang="en-US" dirty="0">
                <a:solidFill>
                  <a:srgbClr val="000000"/>
                </a:solidFill>
                <a:latin typeface="Consolas" panose="020B0609020204030204" pitchFamily="49" charset="0"/>
              </a:rPr>
              <a:t>:</a:t>
            </a:r>
          </a:p>
          <a:p>
            <a:pPr lvl="0"/>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"""Demonstrates a print statement in an </a:t>
            </a:r>
            <a:r>
              <a:rPr lang="en-US" dirty="0" err="1">
                <a:solidFill>
                  <a:srgbClr val="A31515"/>
                </a:solidFill>
                <a:latin typeface="Consolas" panose="020B0609020204030204" pitchFamily="49" charset="0"/>
              </a:rPr>
              <a:t>init</a:t>
            </a:r>
            <a:r>
              <a:rPr lang="en-US" dirty="0">
                <a:solidFill>
                  <a:srgbClr val="A31515"/>
                </a:solidFill>
                <a:latin typeface="Consolas" panose="020B0609020204030204" pitchFamily="49" charset="0"/>
              </a:rPr>
              <a:t> method."""</a:t>
            </a:r>
            <a:endParaRPr lang="en-US" dirty="0">
              <a:solidFill>
                <a:srgbClr val="000000"/>
              </a:solidFill>
              <a:latin typeface="Consolas" panose="020B0609020204030204" pitchFamily="49" charset="0"/>
            </a:endParaRPr>
          </a:p>
          <a:p>
            <a:pPr lvl="0"/>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__</a:t>
            </a:r>
            <a:r>
              <a:rPr lang="en-US" dirty="0" err="1">
                <a:solidFill>
                  <a:srgbClr val="795E26"/>
                </a:solidFill>
                <a:latin typeface="Consolas" panose="020B0609020204030204" pitchFamily="49" charset="0"/>
              </a:rPr>
              <a:t>init</a:t>
            </a:r>
            <a:r>
              <a:rPr lang="en-US" dirty="0">
                <a:solidFill>
                  <a:srgbClr val="795E26"/>
                </a:solidFill>
                <a:latin typeface="Consolas" panose="020B0609020204030204" pitchFamily="49" charset="0"/>
              </a:rPr>
              <a:t>__</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self</a:t>
            </a:r>
            <a:r>
              <a:rPr lang="en-US" dirty="0">
                <a:solidFill>
                  <a:srgbClr val="000000"/>
                </a:solidFill>
                <a:latin typeface="Consolas" panose="020B0609020204030204" pitchFamily="49" charset="0"/>
              </a:rPr>
              <a:t>):</a:t>
            </a:r>
          </a:p>
          <a:p>
            <a:pPr lvl="0"/>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'This is a print statement in the __</a:t>
            </a:r>
            <a:r>
              <a:rPr lang="en-US" dirty="0" err="1">
                <a:solidFill>
                  <a:srgbClr val="A31515"/>
                </a:solidFill>
                <a:latin typeface="Consolas" panose="020B0609020204030204" pitchFamily="49" charset="0"/>
              </a:rPr>
              <a:t>init</a:t>
            </a:r>
            <a:r>
              <a:rPr lang="en-US" dirty="0">
                <a:solidFill>
                  <a:srgbClr val="A31515"/>
                </a:solidFill>
                <a:latin typeface="Consolas" panose="020B0609020204030204" pitchFamily="49" charset="0"/>
              </a:rPr>
              <a:t>__ method.'</a:t>
            </a:r>
            <a:r>
              <a:rPr lang="en-US" dirty="0">
                <a:solidFill>
                  <a:srgbClr val="000000"/>
                </a:solidFill>
                <a:latin typeface="Consolas" panose="020B0609020204030204" pitchFamily="49" charset="0"/>
              </a:rPr>
              <a:t>)</a:t>
            </a:r>
          </a:p>
          <a:p>
            <a:pPr lvl="0"/>
            <a:br>
              <a:rPr lang="en-US" dirty="0">
                <a:solidFill>
                  <a:srgbClr val="000000"/>
                </a:solidFill>
                <a:latin typeface="Consolas" panose="020B0609020204030204" pitchFamily="49" charset="0"/>
              </a:rPr>
            </a:br>
            <a:r>
              <a:rPr lang="en-US" dirty="0" err="1">
                <a:solidFill>
                  <a:srgbClr val="000000"/>
                </a:solidFill>
                <a:latin typeface="Consolas" panose="020B0609020204030204" pitchFamily="49" charset="0"/>
              </a:rPr>
              <a:t>my_print_init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PrintInitialize</a:t>
            </a:r>
            <a:r>
              <a:rPr lang="en-US" dirty="0">
                <a:solidFill>
                  <a:srgbClr val="000000"/>
                </a:solidFill>
                <a:latin typeface="Consolas" panose="020B0609020204030204" pitchFamily="49" charset="0"/>
              </a:rPr>
              <a:t>()</a:t>
            </a:r>
          </a:p>
        </p:txBody>
      </p:sp>
      <p:sp>
        <p:nvSpPr>
          <p:cNvPr id="10" name="Content Placeholder 2">
            <a:extLst>
              <a:ext uri="{FF2B5EF4-FFF2-40B4-BE49-F238E27FC236}">
                <a16:creationId xmlns:a16="http://schemas.microsoft.com/office/drawing/2014/main" id="{846FC5A9-7A42-468C-8F46-293C1DD02D33}"/>
              </a:ext>
            </a:extLst>
          </p:cNvPr>
          <p:cNvSpPr txBox="1">
            <a:spLocks/>
          </p:cNvSpPr>
          <p:nvPr/>
        </p:nvSpPr>
        <p:spPr>
          <a:xfrm>
            <a:off x="588262" y="3442274"/>
            <a:ext cx="11021126" cy="445253"/>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sz="2000" dirty="0"/>
              <a:t>Did you say that the print statement would execute as soon as the new object is initialized? </a:t>
            </a:r>
          </a:p>
        </p:txBody>
      </p:sp>
      <p:sp>
        <p:nvSpPr>
          <p:cNvPr id="13" name="TextBox 12">
            <a:extLst>
              <a:ext uri="{FF2B5EF4-FFF2-40B4-BE49-F238E27FC236}">
                <a16:creationId xmlns:a16="http://schemas.microsoft.com/office/drawing/2014/main" id="{500B1E02-7624-4121-9012-8997C94A9223}"/>
              </a:ext>
            </a:extLst>
          </p:cNvPr>
          <p:cNvSpPr txBox="1"/>
          <p:nvPr/>
        </p:nvSpPr>
        <p:spPr>
          <a:xfrm>
            <a:off x="588262" y="4077793"/>
            <a:ext cx="11021126" cy="707886"/>
          </a:xfrm>
          <a:prstGeom prst="rect">
            <a:avLst/>
          </a:prstGeom>
          <a:noFill/>
          <a:ln>
            <a:solidFill>
              <a:schemeClr val="bg1">
                <a:lumMod val="75000"/>
              </a:schemeClr>
            </a:solidFill>
          </a:ln>
        </p:spPr>
        <p:txBody>
          <a:bodyPr wrap="square">
            <a:noAutofit/>
          </a:bodyPr>
          <a:lstStyle/>
          <a:p>
            <a:pPr>
              <a:spcBef>
                <a:spcPts val="600"/>
              </a:spcBef>
            </a:pPr>
            <a:r>
              <a:rPr lang="en-US" sz="1800" dirty="0">
                <a:latin typeface="Consolas" panose="020B0609020204030204" pitchFamily="49" charset="0"/>
              </a:rPr>
              <a:t>&gt; python3 print_init_example.py</a:t>
            </a:r>
          </a:p>
          <a:p>
            <a:pPr>
              <a:spcBef>
                <a:spcPts val="600"/>
              </a:spcBef>
            </a:pPr>
            <a:r>
              <a:rPr lang="en-US" sz="1800" dirty="0">
                <a:latin typeface="Consolas" panose="020B0609020204030204" pitchFamily="49" charset="0"/>
              </a:rPr>
              <a:t>This is a print statement in the __</a:t>
            </a:r>
            <a:r>
              <a:rPr lang="en-US" sz="1800" dirty="0" err="1">
                <a:latin typeface="Consolas" panose="020B0609020204030204" pitchFamily="49" charset="0"/>
              </a:rPr>
              <a:t>init</a:t>
            </a:r>
            <a:r>
              <a:rPr lang="en-US" sz="1800" dirty="0">
                <a:latin typeface="Consolas" panose="020B0609020204030204" pitchFamily="49" charset="0"/>
              </a:rPr>
              <a:t>__ method.</a:t>
            </a:r>
          </a:p>
        </p:txBody>
      </p:sp>
      <p:sp>
        <p:nvSpPr>
          <p:cNvPr id="12" name="Content Placeholder 2">
            <a:extLst>
              <a:ext uri="{FF2B5EF4-FFF2-40B4-BE49-F238E27FC236}">
                <a16:creationId xmlns:a16="http://schemas.microsoft.com/office/drawing/2014/main" id="{B455ED7A-BABF-47ED-B2C1-48B72897F3EB}"/>
              </a:ext>
            </a:extLst>
          </p:cNvPr>
          <p:cNvSpPr txBox="1">
            <a:spLocks/>
          </p:cNvSpPr>
          <p:nvPr/>
        </p:nvSpPr>
        <p:spPr>
          <a:xfrm>
            <a:off x="588262" y="4975945"/>
            <a:ext cx="11021126" cy="1293093"/>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sz="2000" dirty="0"/>
              <a:t>You’re right!</a:t>
            </a:r>
          </a:p>
          <a:p>
            <a:pPr marL="0" indent="0">
              <a:spcBef>
                <a:spcPts val="600"/>
              </a:spcBef>
              <a:buNone/>
            </a:pPr>
            <a:r>
              <a:rPr lang="en-US" sz="2000" dirty="0"/>
              <a:t>Notice also that, even though there were no arguments when we initialized the object, there is a self parameter in the </a:t>
            </a:r>
            <a:r>
              <a:rPr lang="en-US" sz="2000" dirty="0">
                <a:latin typeface="Consolas" panose="020B0609020204030204" pitchFamily="49" charset="0"/>
              </a:rPr>
              <a:t>__</a:t>
            </a:r>
            <a:r>
              <a:rPr lang="en-US" sz="2000" dirty="0" err="1">
                <a:latin typeface="Consolas" panose="020B0609020204030204" pitchFamily="49" charset="0"/>
              </a:rPr>
              <a:t>init</a:t>
            </a:r>
            <a:r>
              <a:rPr lang="en-US" sz="2000" dirty="0">
                <a:latin typeface="Consolas" panose="020B0609020204030204" pitchFamily="49" charset="0"/>
              </a:rPr>
              <a:t>__ </a:t>
            </a:r>
            <a:r>
              <a:rPr lang="en-US" sz="2000" dirty="0"/>
              <a:t>method.</a:t>
            </a:r>
            <a:br>
              <a:rPr lang="en-US" sz="2000" dirty="0"/>
            </a:br>
            <a:r>
              <a:rPr lang="en-US" sz="2000" dirty="0"/>
              <a:t>What do you think the purpose of the self parameter is?</a:t>
            </a:r>
          </a:p>
        </p:txBody>
      </p:sp>
    </p:spTree>
    <p:custDataLst>
      <p:tags r:id="rId1"/>
    </p:custDataLst>
    <p:extLst>
      <p:ext uri="{BB962C8B-B14F-4D97-AF65-F5344CB8AC3E}">
        <p14:creationId xmlns:p14="http://schemas.microsoft.com/office/powerpoint/2010/main" val="306932727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5"/>
  <p:tag name="ARTICULATE_DESIGN_ID_MICROSOFT PHILANTHROPIES TEALS" val="2r7hbsIh"/>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ALS Intro PowerPoint Template" id="{14E838CF-1EF4-4E88-B9E4-19DEF476D484}" vid="{9B74FC34-FF0A-4DF0-AB66-E9486CC295D5}"/>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ALS Intro PowerPoint Template" id="{14E838CF-1EF4-4E88-B9E4-19DEF476D484}" vid="{C7FAC4EE-B90D-4CD6-B709-F087E65EC4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A57B1E-7B5F-4DEF-909C-0F1E7DA4F385}">
  <ds:schemaRefs>
    <ds:schemaRef ds:uri="http://schemas.microsoft.com/office/2006/metadata/properties"/>
    <ds:schemaRef ds:uri="http://purl.org/dc/terms/"/>
    <ds:schemaRef ds:uri="http://schemas.microsoft.com/office/infopath/2007/PartnerControls"/>
    <ds:schemaRef ds:uri="http://schemas.microsoft.com/office/2006/documentManagement/types"/>
    <ds:schemaRef ds:uri="e6fa56e8-bdb9-4d95-8d0f-ea72d8c26dbd"/>
    <ds:schemaRef ds:uri="http://www.w3.org/XML/1998/namespace"/>
    <ds:schemaRef ds:uri="http://schemas.openxmlformats.org/package/2006/metadata/core-properties"/>
    <ds:schemaRef ds:uri="5ede4c79-bc9c-4fdf-9f95-32ff416e077f"/>
    <ds:schemaRef ds:uri="http://purl.org/dc/dcmitype/"/>
    <ds:schemaRef ds:uri="http://purl.org/dc/elements/1.1/"/>
  </ds:schemaRefs>
</ds:datastoreItem>
</file>

<file path=customXml/itemProps2.xml><?xml version="1.0" encoding="utf-8"?>
<ds:datastoreItem xmlns:ds="http://schemas.openxmlformats.org/officeDocument/2006/customXml" ds:itemID="{EB1DCEB6-7239-4F94-A780-B2EFCA1B73D9}">
  <ds:schemaRefs>
    <ds:schemaRef ds:uri="http://schemas.microsoft.com/sharepoint/v3/contenttype/forms"/>
  </ds:schemaRefs>
</ds:datastoreItem>
</file>

<file path=customXml/itemProps3.xml><?xml version="1.0" encoding="utf-8"?>
<ds:datastoreItem xmlns:ds="http://schemas.openxmlformats.org/officeDocument/2006/customXml" ds:itemID="{AEAB1357-0123-4B4D-A629-F2C40348A3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1735</Words>
  <Application>Microsoft Office PowerPoint</Application>
  <PresentationFormat>Widescreen</PresentationFormat>
  <Paragraphs>149</Paragraphs>
  <Slides>15</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Consolas</vt:lpstr>
      <vt:lpstr>Courier New</vt:lpstr>
      <vt:lpstr>Segoe UI</vt:lpstr>
      <vt:lpstr>Segoe UI Semibold</vt:lpstr>
      <vt:lpstr>Wingdings</vt:lpstr>
      <vt:lpstr>Microsoft Philanthropies TEALS</vt:lpstr>
      <vt:lpstr>Black Template</vt:lpstr>
      <vt:lpstr>Lesson 7.03: User-Defined Types, Part 2</vt:lpstr>
      <vt:lpstr>User-Defined Types</vt:lpstr>
      <vt:lpstr>Today’s Plan </vt:lpstr>
      <vt:lpstr>Do Now 7.03</vt:lpstr>
      <vt:lpstr>Do Now 7.03 Discussion</vt:lpstr>
      <vt:lpstr>Do Now 7.03 Discussion </vt:lpstr>
      <vt:lpstr>The __init__ method</vt:lpstr>
      <vt:lpstr>The __init__ method  </vt:lpstr>
      <vt:lpstr>The __init__ method   </vt:lpstr>
      <vt:lpstr>Class Attributes</vt:lpstr>
      <vt:lpstr>The self parameter</vt:lpstr>
      <vt:lpstr>The self parameter </vt:lpstr>
      <vt:lpstr>Lab 7.03</vt:lpstr>
      <vt:lpstr>Lab 7.03 Specifications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2020-05-06T21:44:12Z</dcterms:created>
  <dcterms:modified xsi:type="dcterms:W3CDTF">2021-02-01T19:09:12Z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C65F6E81-6B36-4DCD-A79B-071C8EDD7AFE</vt:lpwstr>
  </property>
  <property fmtid="{D5CDD505-2E9C-101B-9397-08002B2CF9AE}" pid="4" name="ArticulatePath">
    <vt:lpwstr>Intro Python 7.03 TEALS</vt:lpwstr>
  </property>
</Properties>
</file>