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7"/>
  </p:notesMasterIdLst>
  <p:sldIdLst>
    <p:sldId id="1670" r:id="rId6"/>
    <p:sldId id="1679" r:id="rId7"/>
    <p:sldId id="1680" r:id="rId8"/>
    <p:sldId id="257" r:id="rId9"/>
    <p:sldId id="259" r:id="rId10"/>
    <p:sldId id="1702" r:id="rId11"/>
    <p:sldId id="1703" r:id="rId12"/>
    <p:sldId id="1704" r:id="rId13"/>
    <p:sldId id="1705" r:id="rId14"/>
    <p:sldId id="1706" r:id="rId15"/>
    <p:sldId id="1697" r:id="rId1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FDFB51-E69B-4B7F-8343-77B9BACE7F39}" v="135" dt="2019-11-18T22:23:10.2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65687" autoAdjust="0"/>
  </p:normalViewPr>
  <p:slideViewPr>
    <p:cSldViewPr snapToGrid="0">
      <p:cViewPr varScale="1">
        <p:scale>
          <a:sx n="85" d="100"/>
          <a:sy n="85" d="100"/>
        </p:scale>
        <p:origin x="783" y="39"/>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4/7/2020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Day 1</a:t>
            </a:r>
          </a:p>
          <a:p>
            <a:r>
              <a:rPr lang="en-US" b="1" dirty="0">
                <a:effectLst/>
              </a:rPr>
              <a:t>Duration Description</a:t>
            </a:r>
            <a:endParaRPr lang="en-US" dirty="0">
              <a:effectLst/>
            </a:endParaRPr>
          </a:p>
          <a:p>
            <a:r>
              <a:rPr lang="en-US" dirty="0">
                <a:effectLst/>
              </a:rPr>
              <a:t>5 Minutes Do Now</a:t>
            </a:r>
          </a:p>
          <a:p>
            <a:r>
              <a:rPr lang="en-US" dirty="0">
                <a:effectLst/>
              </a:rPr>
              <a:t>10 Minutes Lesson</a:t>
            </a:r>
          </a:p>
          <a:p>
            <a:r>
              <a:rPr lang="en-US" dirty="0">
                <a:effectLst/>
              </a:rPr>
              <a:t>35 Minutes Lab</a:t>
            </a:r>
          </a:p>
          <a:p>
            <a:r>
              <a:rPr lang="en-US" dirty="0">
                <a:effectLst/>
              </a:rPr>
              <a:t>5 Minutes Debrief</a:t>
            </a:r>
          </a:p>
          <a:p>
            <a:r>
              <a:rPr lang="en-US" b="1" dirty="0"/>
              <a:t>Day 2</a:t>
            </a:r>
          </a:p>
          <a:p>
            <a:r>
              <a:rPr lang="en-US" b="1" dirty="0">
                <a:effectLst/>
              </a:rPr>
              <a:t>Duration Description</a:t>
            </a:r>
            <a:endParaRPr lang="en-US" dirty="0">
              <a:effectLst/>
            </a:endParaRPr>
          </a:p>
          <a:p>
            <a:r>
              <a:rPr lang="en-US" dirty="0">
                <a:effectLst/>
              </a:rPr>
              <a:t>5 Minutes Do Now</a:t>
            </a:r>
          </a:p>
          <a:p>
            <a:r>
              <a:rPr lang="en-US" dirty="0">
                <a:effectLst/>
              </a:rPr>
              <a:t>10 Minutes Review</a:t>
            </a:r>
          </a:p>
          <a:p>
            <a:r>
              <a:rPr lang="en-US" dirty="0">
                <a:effectLst/>
              </a:rPr>
              <a:t>35 Minutes Lab</a:t>
            </a:r>
          </a:p>
          <a:p>
            <a:r>
              <a:rPr lang="en-US" dirty="0">
                <a:effectLst/>
              </a:rPr>
              <a:t>5 Minutes Debrief</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mn-lt"/>
                <a:ea typeface="+mn-ea"/>
                <a:cs typeface="+mn-cs"/>
              </a:rPr>
              <a:t> * * * * * *</a:t>
            </a:r>
            <a:br>
              <a:rPr lang="en-US" sz="1200" kern="1200" dirty="0">
                <a:solidFill>
                  <a:schemeClr val="tx1"/>
                </a:solidFill>
                <a:latin typeface="+mn-lt"/>
                <a:ea typeface="+mn-ea"/>
                <a:cs typeface="+mn-cs"/>
              </a:rPr>
            </a:br>
            <a:endParaRPr lang="en-US" dirty="0"/>
          </a:p>
          <a:p>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students what type </a:t>
            </a:r>
            <a:r>
              <a:rPr lang="en-US" dirty="0" err="1"/>
              <a:t>my_building</a:t>
            </a:r>
            <a:r>
              <a:rPr lang="en-US" dirty="0"/>
              <a:t> is. </a:t>
            </a:r>
          </a:p>
          <a:p>
            <a:r>
              <a:rPr lang="en-US" dirty="0"/>
              <a:t>Discuss </a:t>
            </a:r>
            <a:r>
              <a:rPr lang="en-US" b="1" dirty="0"/>
              <a:t>nested lists</a:t>
            </a:r>
            <a:r>
              <a:rPr lang="en-US" dirty="0"/>
              <a:t> as lists that have each element as a list. Ask students to think of some other data that might fit into a </a:t>
            </a:r>
            <a:r>
              <a:rPr lang="en-US" b="1" dirty="0"/>
              <a:t>nested list</a:t>
            </a:r>
            <a:r>
              <a:rPr lang="en-US" dirty="0"/>
              <a:t>. What about a game of Tic-Tac-Toe or chess?</a:t>
            </a:r>
          </a:p>
          <a:p>
            <a:endParaRPr lang="en-US" dirty="0"/>
          </a:p>
          <a:p>
            <a:r>
              <a:rPr lang="en-US" dirty="0"/>
              <a:t>Have students practice writing their own nested lists, or work in pairs with one student writing one nested lists and the other student writing another. </a:t>
            </a:r>
          </a:p>
          <a:p>
            <a:endParaRPr lang="en-US" dirty="0"/>
          </a:p>
          <a:p>
            <a:r>
              <a:rPr lang="en-US" dirty="0"/>
              <a:t>Go over the second problem in the Do Now. </a:t>
            </a:r>
          </a:p>
          <a:p>
            <a:endParaRPr lang="en-US" dirty="0"/>
          </a:p>
          <a:p>
            <a:r>
              <a:rPr lang="en-US" dirty="0"/>
              <a:t>Asks the students what happened when they iterated over </a:t>
            </a:r>
            <a:r>
              <a:rPr lang="en-US" dirty="0" err="1"/>
              <a:t>my_building</a:t>
            </a:r>
            <a:r>
              <a:rPr lang="en-US" dirty="0"/>
              <a:t>. </a:t>
            </a:r>
          </a:p>
          <a:p>
            <a:endParaRPr lang="en-US" dirty="0"/>
          </a:p>
          <a:p>
            <a:r>
              <a:rPr lang="en-US" dirty="0"/>
              <a:t>As an extension, ask the students how they would print out each b apartment.</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2673707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16759653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4/7/2020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4/7/2020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t>Lesson 4.04: Nested Lists &amp; Looping</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1015663"/>
          </a:xfrm>
        </p:spPr>
        <p:txBody>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2"/>
          <a:stretch>
            <a:fillRect/>
          </a:stretch>
        </p:blipFill>
        <p:spPr>
          <a:xfrm>
            <a:off x="9086850" y="6338272"/>
            <a:ext cx="3105150" cy="390525"/>
          </a:xfrm>
          <a:prstGeom prst="rect">
            <a:avLst/>
          </a:prstGeom>
        </p:spPr>
      </p:pic>
    </p:spTree>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05804-9F7E-4710-93E7-30D77EA4CBEF}"/>
              </a:ext>
            </a:extLst>
          </p:cNvPr>
          <p:cNvSpPr>
            <a:spLocks noGrp="1"/>
          </p:cNvSpPr>
          <p:nvPr>
            <p:ph type="title"/>
          </p:nvPr>
        </p:nvSpPr>
        <p:spPr/>
        <p:txBody>
          <a:bodyPr/>
          <a:lstStyle/>
          <a:p>
            <a:r>
              <a:rPr lang="en-US" dirty="0"/>
              <a:t>Bonus</a:t>
            </a:r>
          </a:p>
        </p:txBody>
      </p:sp>
      <p:sp>
        <p:nvSpPr>
          <p:cNvPr id="3" name="Content Placeholder 2">
            <a:extLst>
              <a:ext uri="{FF2B5EF4-FFF2-40B4-BE49-F238E27FC236}">
                <a16:creationId xmlns:a16="http://schemas.microsoft.com/office/drawing/2014/main" id="{1D711434-E46B-4DE0-8F17-E810D3242EB2}"/>
              </a:ext>
            </a:extLst>
          </p:cNvPr>
          <p:cNvSpPr>
            <a:spLocks noGrp="1"/>
          </p:cNvSpPr>
          <p:nvPr>
            <p:ph type="body" sz="quarter" idx="10"/>
          </p:nvPr>
        </p:nvSpPr>
        <p:spPr>
          <a:xfrm>
            <a:off x="586390" y="1434370"/>
            <a:ext cx="11018520" cy="3964162"/>
          </a:xfrm>
        </p:spPr>
        <p:txBody>
          <a:bodyPr/>
          <a:lstStyle/>
          <a:p>
            <a:r>
              <a:rPr lang="en-US" dirty="0"/>
              <a:t>Write a function to reverse the order of the lists and items in </a:t>
            </a:r>
            <a:r>
              <a:rPr lang="en-US" dirty="0" err="1">
                <a:latin typeface="Consolas" panose="020B0609020204030204" pitchFamily="49" charset="0"/>
              </a:rPr>
              <a:t>shopping_cart</a:t>
            </a:r>
            <a:r>
              <a:rPr lang="en-US" dirty="0">
                <a:latin typeface="Consolas" panose="020B0609020204030204" pitchFamily="49" charset="0"/>
              </a:rPr>
              <a:t>[]</a:t>
            </a:r>
            <a:r>
              <a:rPr lang="en-US" dirty="0"/>
              <a:t>.</a:t>
            </a:r>
          </a:p>
          <a:p>
            <a:pPr marL="0" indent="0">
              <a:buNone/>
            </a:pPr>
            <a:endParaRPr lang="en-US" b="1" dirty="0"/>
          </a:p>
          <a:p>
            <a:pPr marL="0" indent="0">
              <a:buNone/>
            </a:pPr>
            <a:r>
              <a:rPr lang="en-US" b="1" dirty="0"/>
              <a:t>Tip</a:t>
            </a:r>
          </a:p>
          <a:p>
            <a:pPr marL="457200" indent="-457200">
              <a:buFont typeface="Arial" panose="020B0604020202020204" pitchFamily="34" charset="0"/>
              <a:buChar char="•"/>
            </a:pPr>
            <a:r>
              <a:rPr lang="en-US" dirty="0"/>
              <a:t>Last item can be gotten by </a:t>
            </a:r>
            <a:r>
              <a:rPr lang="en-US" dirty="0" err="1">
                <a:latin typeface="Consolas" panose="020B0609020204030204" pitchFamily="49" charset="0"/>
              </a:rPr>
              <a:t>my_list</a:t>
            </a:r>
            <a:r>
              <a:rPr lang="en-US" dirty="0">
                <a:latin typeface="Consolas" panose="020B0609020204030204" pitchFamily="49" charset="0"/>
              </a:rPr>
              <a:t>[-1]</a:t>
            </a:r>
          </a:p>
          <a:p>
            <a:pPr marL="457200" indent="-457200">
              <a:buFont typeface="Arial" panose="020B0604020202020204" pitchFamily="34" charset="0"/>
              <a:buChar char="•"/>
            </a:pPr>
            <a:r>
              <a:rPr lang="en-US" dirty="0"/>
              <a:t>Second to last element: </a:t>
            </a:r>
            <a:r>
              <a:rPr lang="en-US" dirty="0" err="1">
                <a:latin typeface="Consolas" panose="020B0609020204030204" pitchFamily="49" charset="0"/>
              </a:rPr>
              <a:t>my_list</a:t>
            </a:r>
            <a:r>
              <a:rPr lang="en-US" dirty="0">
                <a:latin typeface="Consolas" panose="020B0609020204030204" pitchFamily="49" charset="0"/>
              </a:rPr>
              <a:t>[-2]</a:t>
            </a:r>
          </a:p>
          <a:p>
            <a:pPr marL="457200" indent="-457200">
              <a:buFont typeface="Arial" panose="020B0604020202020204" pitchFamily="34" charset="0"/>
              <a:buChar char="•"/>
            </a:pPr>
            <a:r>
              <a:rPr lang="en-US" dirty="0"/>
              <a:t>Third to last element: </a:t>
            </a:r>
            <a:r>
              <a:rPr lang="en-US" dirty="0" err="1">
                <a:latin typeface="Consolas" panose="020B0609020204030204" pitchFamily="49" charset="0"/>
              </a:rPr>
              <a:t>my_list</a:t>
            </a:r>
            <a:r>
              <a:rPr lang="en-US" dirty="0">
                <a:latin typeface="Consolas" panose="020B0609020204030204" pitchFamily="49" charset="0"/>
              </a:rPr>
              <a:t>[-3]</a:t>
            </a:r>
          </a:p>
          <a:p>
            <a:endParaRPr lang="en-US" dirty="0"/>
          </a:p>
        </p:txBody>
      </p:sp>
    </p:spTree>
    <p:extLst>
      <p:ext uri="{BB962C8B-B14F-4D97-AF65-F5344CB8AC3E}">
        <p14:creationId xmlns:p14="http://schemas.microsoft.com/office/powerpoint/2010/main" val="264332865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Exit Ticket/Reflection</a:t>
            </a:r>
          </a:p>
        </p:txBody>
      </p:sp>
      <p:sp>
        <p:nvSpPr>
          <p:cNvPr id="5" name="Content Placeholder 4">
            <a:extLst>
              <a:ext uri="{FF2B5EF4-FFF2-40B4-BE49-F238E27FC236}">
                <a16:creationId xmlns:a16="http://schemas.microsoft.com/office/drawing/2014/main" id="{5A837A64-1402-4581-AE25-989051C4C52E}"/>
              </a:ext>
            </a:extLst>
          </p:cNvPr>
          <p:cNvSpPr>
            <a:spLocks noGrp="1"/>
          </p:cNvSpPr>
          <p:nvPr>
            <p:ph sz="quarter" idx="10"/>
          </p:nvPr>
        </p:nvSpPr>
        <p:spPr>
          <a:xfrm>
            <a:off x="584200" y="1435100"/>
            <a:ext cx="11018838" cy="3447098"/>
          </a:xfrm>
        </p:spPr>
        <p:txBody>
          <a:bodyPr/>
          <a:lstStyle/>
          <a:p>
            <a:pPr marL="0" indent="0">
              <a:buNone/>
            </a:pPr>
            <a:r>
              <a:rPr lang="en-US" b="1" dirty="0"/>
              <a:t>In your notebook answer the following,</a:t>
            </a:r>
          </a:p>
          <a:p>
            <a:pPr marL="0" indent="0">
              <a:buNone/>
            </a:pPr>
            <a:r>
              <a:rPr lang="en-US" dirty="0"/>
              <a:t>Did you have any difficulty looping through lists of lists?</a:t>
            </a:r>
          </a:p>
          <a:p>
            <a:pPr marL="0" indent="0">
              <a:buNone/>
            </a:pPr>
            <a:endParaRPr lang="en-US" dirty="0"/>
          </a:p>
          <a:p>
            <a:pPr marL="0" indent="0">
              <a:buNone/>
            </a:pPr>
            <a:r>
              <a:rPr lang="en-US" dirty="0"/>
              <a:t>Discussion: Share what you were having trouble with.</a:t>
            </a:r>
          </a:p>
          <a:p>
            <a:pPr marL="0" indent="0">
              <a:buNone/>
            </a:pPr>
            <a:endParaRPr lang="en-US" dirty="0"/>
          </a:p>
          <a:p>
            <a:pPr marL="0" indent="0">
              <a:buNone/>
            </a:pPr>
            <a:r>
              <a:rPr lang="en-US" dirty="0"/>
              <a:t>Remind students there will be a quiz next class covering everything up to (and including) nested lists.</a:t>
            </a:r>
          </a:p>
        </p:txBody>
      </p:sp>
    </p:spTree>
    <p:extLst>
      <p:ext uri="{BB962C8B-B14F-4D97-AF65-F5344CB8AC3E}">
        <p14:creationId xmlns:p14="http://schemas.microsoft.com/office/powerpoint/2010/main" val="13945800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a:xfrm>
            <a:off x="588263" y="457200"/>
            <a:ext cx="11018520" cy="553998"/>
          </a:xfrm>
        </p:spPr>
        <p:txBody>
          <a:bodyPr/>
          <a:lstStyle/>
          <a:p>
            <a:r>
              <a:rPr lang="en-US" dirty="0"/>
              <a:t>Nested Lists</a:t>
            </a:r>
            <a:endParaRPr lang="en-US" b="1" dirty="0"/>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84899" y="1533096"/>
            <a:ext cx="11018838" cy="1465016"/>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a:t>
            </a:r>
            <a:r>
              <a:rPr lang="en-US" b="1" dirty="0"/>
              <a:t>nested lists</a:t>
            </a:r>
          </a:p>
          <a:p>
            <a:pPr marL="342900" indent="-342900">
              <a:buFont typeface="Arial" panose="020B0604020202020204" pitchFamily="34" charset="0"/>
              <a:buChar char="•"/>
            </a:pPr>
            <a:r>
              <a:rPr lang="en-US" dirty="0"/>
              <a:t>Use nested </a:t>
            </a:r>
            <a:r>
              <a:rPr lang="en-US" dirty="0">
                <a:latin typeface="Consolas" panose="020B0609020204030204" pitchFamily="49" charset="0"/>
              </a:rPr>
              <a:t>for</a:t>
            </a:r>
            <a:r>
              <a:rPr lang="en-US" dirty="0"/>
              <a:t> loops to traverse through nested lists</a:t>
            </a:r>
          </a:p>
        </p:txBody>
      </p:sp>
    </p:spTree>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3961084"/>
          </a:xfrm>
        </p:spPr>
        <p:txBody>
          <a:bodyPr/>
          <a:lstStyle/>
          <a:p>
            <a:pPr>
              <a:spcAft>
                <a:spcPts val="600"/>
              </a:spcAft>
            </a:pPr>
            <a:r>
              <a:rPr lang="en-US" sz="1800" b="1" dirty="0"/>
              <a:t>Day 1 </a:t>
            </a:r>
          </a:p>
          <a:p>
            <a:pPr>
              <a:spcAft>
                <a:spcPts val="600"/>
              </a:spcAft>
            </a:pPr>
            <a:r>
              <a:rPr lang="en-US" sz="1800" dirty="0"/>
              <a:t>Do Now</a:t>
            </a:r>
          </a:p>
          <a:p>
            <a:pPr>
              <a:spcAft>
                <a:spcPts val="600"/>
              </a:spcAft>
            </a:pPr>
            <a:r>
              <a:rPr lang="en-US" sz="1800" dirty="0"/>
              <a:t>Lesson</a:t>
            </a:r>
          </a:p>
          <a:p>
            <a:pPr>
              <a:spcAft>
                <a:spcPts val="600"/>
              </a:spcAft>
            </a:pPr>
            <a:r>
              <a:rPr lang="en-US" sz="1800" dirty="0"/>
              <a:t>Lab</a:t>
            </a:r>
          </a:p>
          <a:p>
            <a:pPr>
              <a:spcAft>
                <a:spcPts val="600"/>
              </a:spcAft>
            </a:pPr>
            <a:r>
              <a:rPr lang="en-US" sz="1800" dirty="0"/>
              <a:t>Debrief</a:t>
            </a:r>
          </a:p>
          <a:p>
            <a:pPr>
              <a:spcAft>
                <a:spcPts val="600"/>
              </a:spcAft>
            </a:pPr>
            <a:r>
              <a:rPr lang="en-US" sz="1800" b="1" dirty="0"/>
              <a:t>Day 2</a:t>
            </a:r>
          </a:p>
          <a:p>
            <a:pPr>
              <a:spcAft>
                <a:spcPts val="600"/>
              </a:spcAft>
            </a:pPr>
            <a:r>
              <a:rPr lang="en-US" sz="1800" dirty="0"/>
              <a:t>Do Now</a:t>
            </a:r>
          </a:p>
          <a:p>
            <a:pPr>
              <a:spcAft>
                <a:spcPts val="600"/>
              </a:spcAft>
            </a:pPr>
            <a:r>
              <a:rPr lang="en-US" sz="1800" dirty="0"/>
              <a:t>Review</a:t>
            </a:r>
          </a:p>
          <a:p>
            <a:pPr>
              <a:spcAft>
                <a:spcPts val="600"/>
              </a:spcAft>
            </a:pPr>
            <a:r>
              <a:rPr lang="en-US" sz="1800" dirty="0"/>
              <a:t>Lab</a:t>
            </a:r>
          </a:p>
          <a:p>
            <a:pPr>
              <a:spcAft>
                <a:spcPts val="600"/>
              </a:spcAft>
            </a:pPr>
            <a:r>
              <a:rPr lang="en-US" sz="1800" dirty="0"/>
              <a:t>Debrief</a:t>
            </a:r>
          </a:p>
        </p:txBody>
      </p:sp>
    </p:spTree>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Now</a:t>
            </a:r>
          </a:p>
        </p:txBody>
      </p:sp>
      <p:sp>
        <p:nvSpPr>
          <p:cNvPr id="3" name="Content Placeholder 2"/>
          <p:cNvSpPr>
            <a:spLocks noGrp="1"/>
          </p:cNvSpPr>
          <p:nvPr>
            <p:ph type="body" sz="quarter" idx="10"/>
          </p:nvPr>
        </p:nvSpPr>
        <p:spPr>
          <a:xfrm>
            <a:off x="586390" y="1434370"/>
            <a:ext cx="11605610" cy="4657148"/>
          </a:xfrm>
        </p:spPr>
        <p:txBody>
          <a:bodyPr>
            <a:noAutofit/>
          </a:bodyPr>
          <a:lstStyle/>
          <a:p>
            <a:pPr>
              <a:buNone/>
            </a:pPr>
            <a:r>
              <a:rPr lang="en-US" sz="2000" dirty="0"/>
              <a:t>Enter the following code into your console</a:t>
            </a:r>
          </a:p>
          <a:p>
            <a:pPr marL="514350" indent="-514350">
              <a:buClr>
                <a:schemeClr val="tx1"/>
              </a:buClr>
              <a:buFont typeface="+mj-lt"/>
              <a:buAutoNum type="arabicPeriod"/>
            </a:pPr>
            <a:endParaRPr lang="en-US" sz="2000" dirty="0">
              <a:latin typeface="Consolas" panose="020B0609020204030204" pitchFamily="49" charset="0"/>
            </a:endParaRPr>
          </a:p>
          <a:p>
            <a:pPr marL="968375" indent="-390525">
              <a:lnSpc>
                <a:spcPct val="120000"/>
              </a:lnSpc>
              <a:spcBef>
                <a:spcPts val="0"/>
              </a:spcBef>
              <a:buClr>
                <a:schemeClr val="tx1"/>
              </a:buClr>
              <a:buFont typeface="+mj-lt"/>
              <a:buAutoNum type="arabicPeriod"/>
            </a:pPr>
            <a:r>
              <a:rPr lang="en-US" sz="16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AAAAAA"/>
                </a:solidFill>
                <a:latin typeface="Consolas" panose="020B0609020204030204" pitchFamily="49" charset="0"/>
                <a:ea typeface="Times New Roman" panose="02020603050405020304" pitchFamily="18" charset="0"/>
                <a:cs typeface="Times New Roman" panose="02020603050405020304" pitchFamily="18" charset="0"/>
              </a:rPr>
              <a:t>my_building</a:t>
            </a:r>
            <a:r>
              <a:rPr lang="en-US" sz="16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is a representation of the apartments on each floor of my 3-story building</a:t>
            </a:r>
            <a:endParaRPr lang="en-US" sz="1800" dirty="0">
              <a:latin typeface="Consolas" panose="020B0609020204030204" pitchFamily="49" charset="0"/>
              <a:ea typeface="Calibri" panose="020F0502020204030204" pitchFamily="34" charset="0"/>
              <a:cs typeface="Times New Roman" panose="02020603050405020304" pitchFamily="18" charset="0"/>
            </a:endParaRPr>
          </a:p>
          <a:p>
            <a:pPr marL="968375" indent="-390525">
              <a:lnSpc>
                <a:spcPct val="120000"/>
              </a:lnSpc>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my_building</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800" dirty="0">
              <a:latin typeface="Consolas" panose="020B0609020204030204" pitchFamily="49" charset="0"/>
              <a:ea typeface="Calibri" panose="020F0502020204030204" pitchFamily="34" charset="0"/>
              <a:cs typeface="Times New Roman" panose="02020603050405020304" pitchFamily="18" charset="0"/>
            </a:endParaRPr>
          </a:p>
          <a:p>
            <a:pPr marL="968375" indent="-390525">
              <a:lnSpc>
                <a:spcPct val="120000"/>
              </a:lnSpc>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'apt1a'</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'apt1b'</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'apt1c'</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dirty="0">
              <a:latin typeface="Consolas" panose="020B0609020204030204" pitchFamily="49" charset="0"/>
              <a:ea typeface="Calibri" panose="020F0502020204030204" pitchFamily="34" charset="0"/>
              <a:cs typeface="Times New Roman" panose="02020603050405020304" pitchFamily="18" charset="0"/>
            </a:endParaRPr>
          </a:p>
          <a:p>
            <a:pPr marL="968375" indent="-390525">
              <a:lnSpc>
                <a:spcPct val="120000"/>
              </a:lnSpc>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'apt2a'</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'apt2b'</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'apt2c'</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dirty="0">
              <a:latin typeface="Consolas" panose="020B0609020204030204" pitchFamily="49" charset="0"/>
              <a:ea typeface="Calibri" panose="020F0502020204030204" pitchFamily="34" charset="0"/>
              <a:cs typeface="Times New Roman" panose="02020603050405020304" pitchFamily="18" charset="0"/>
            </a:endParaRPr>
          </a:p>
          <a:p>
            <a:pPr marL="968375" indent="-390525">
              <a:lnSpc>
                <a:spcPct val="120000"/>
              </a:lnSpc>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'apt3a'</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'apt3b'</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'apt3c'</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dirty="0">
              <a:latin typeface="Consolas" panose="020B0609020204030204" pitchFamily="49" charset="0"/>
              <a:ea typeface="Calibri" panose="020F0502020204030204" pitchFamily="34" charset="0"/>
              <a:cs typeface="Times New Roman" panose="02020603050405020304" pitchFamily="18" charset="0"/>
            </a:endParaRPr>
          </a:p>
          <a:p>
            <a:pPr marL="968375" indent="-390525">
              <a:lnSpc>
                <a:spcPct val="120000"/>
              </a:lnSpc>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800" dirty="0">
              <a:latin typeface="Consolas" panose="020B0609020204030204" pitchFamily="49" charset="0"/>
              <a:ea typeface="Calibri" panose="020F0502020204030204" pitchFamily="34" charset="0"/>
              <a:cs typeface="Times New Roman" panose="02020603050405020304" pitchFamily="18" charset="0"/>
            </a:endParaRPr>
          </a:p>
          <a:p>
            <a:pPr marL="968375" indent="-390525">
              <a:lnSpc>
                <a:spcPct val="120000"/>
              </a:lnSpc>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"first floor: "</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str</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my_building</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dirty="0">
              <a:latin typeface="Consolas" panose="020B0609020204030204" pitchFamily="49" charset="0"/>
              <a:ea typeface="Calibri" panose="020F0502020204030204" pitchFamily="34" charset="0"/>
              <a:cs typeface="Times New Roman" panose="02020603050405020304" pitchFamily="18" charset="0"/>
            </a:endParaRPr>
          </a:p>
          <a:p>
            <a:pPr marL="968375" indent="-390525">
              <a:lnSpc>
                <a:spcPct val="120000"/>
              </a:lnSpc>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"first floor, 3rd apartment: "</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str</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my_building</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2</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dirty="0">
              <a:latin typeface="Consolas" panose="020B0609020204030204" pitchFamily="49" charset="0"/>
              <a:ea typeface="Calibri" panose="020F0502020204030204" pitchFamily="34" charset="0"/>
              <a:cs typeface="Times New Roman" panose="02020603050405020304" pitchFamily="18" charset="0"/>
            </a:endParaRPr>
          </a:p>
          <a:p>
            <a:pPr lvl="0">
              <a:spcBef>
                <a:spcPts val="0"/>
              </a:spcBef>
              <a:buClr>
                <a:srgbClr val="000000"/>
              </a:buClr>
            </a:pPr>
            <a:endParaRPr lang="en-US" sz="18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r>
              <a:rPr lang="en-US" sz="2000" dirty="0"/>
              <a:t>In your notebook…</a:t>
            </a:r>
          </a:p>
          <a:p>
            <a:pPr marL="514350" indent="-514350">
              <a:buFont typeface="+mj-lt"/>
              <a:buAutoNum type="arabicPeriod"/>
            </a:pPr>
            <a:r>
              <a:rPr lang="en-US" sz="2000" dirty="0"/>
              <a:t>Write down what was printed. </a:t>
            </a:r>
          </a:p>
          <a:p>
            <a:pPr marL="514350" indent="-514350">
              <a:buFont typeface="+mj-lt"/>
              <a:buAutoNum type="arabicPeriod"/>
            </a:pPr>
            <a:r>
              <a:rPr lang="en-US" sz="2000" dirty="0"/>
              <a:t>How would you access the 2nd apartment of the 3rd floor (</a:t>
            </a:r>
            <a:r>
              <a:rPr lang="en-US" sz="2000" dirty="0">
                <a:latin typeface="Consolas" panose="020B0609020204030204" pitchFamily="49" charset="0"/>
              </a:rPr>
              <a:t>apt3b</a:t>
            </a:r>
            <a:r>
              <a:rPr lang="en-US" sz="2000" dirty="0"/>
              <a:t>)? </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Lists Lessons</a:t>
            </a:r>
          </a:p>
        </p:txBody>
      </p:sp>
      <p:sp>
        <p:nvSpPr>
          <p:cNvPr id="3" name="Content Placeholder 2"/>
          <p:cNvSpPr>
            <a:spLocks noGrp="1"/>
          </p:cNvSpPr>
          <p:nvPr>
            <p:ph sz="quarter" idx="12"/>
          </p:nvPr>
        </p:nvSpPr>
        <p:spPr>
          <a:xfrm>
            <a:off x="691777" y="1566862"/>
            <a:ext cx="9917952" cy="4833938"/>
          </a:xfrm>
        </p:spPr>
        <p:txBody>
          <a:bodyPr>
            <a:normAutofit/>
          </a:bodyPr>
          <a:lstStyle/>
          <a:p>
            <a:r>
              <a:rPr lang="en-US" sz="2400" dirty="0"/>
              <a:t>Take a look first problem of the Do Now. </a:t>
            </a:r>
          </a:p>
          <a:p>
            <a:r>
              <a:rPr lang="en-US" sz="2400" dirty="0"/>
              <a:t>What type </a:t>
            </a:r>
            <a:r>
              <a:rPr lang="en-US" sz="2400" dirty="0" err="1">
                <a:latin typeface="Consolas" panose="020B0609020204030204" pitchFamily="49" charset="0"/>
              </a:rPr>
              <a:t>my_building</a:t>
            </a:r>
            <a:r>
              <a:rPr lang="en-US" sz="2400" dirty="0">
                <a:latin typeface="Consolas" panose="020B0609020204030204" pitchFamily="49" charset="0"/>
              </a:rPr>
              <a:t>[] </a:t>
            </a:r>
            <a:r>
              <a:rPr lang="en-US" sz="2400" dirty="0"/>
              <a:t>is?</a:t>
            </a:r>
          </a:p>
          <a:p>
            <a:r>
              <a:rPr lang="en-US" sz="2400" dirty="0"/>
              <a:t>How would you access different parts of the </a:t>
            </a:r>
            <a:r>
              <a:rPr lang="en-US" sz="2400" dirty="0" err="1">
                <a:latin typeface="Consolas" panose="020B0609020204030204" pitchFamily="49" charset="0"/>
              </a:rPr>
              <a:t>my_building</a:t>
            </a:r>
            <a:r>
              <a:rPr lang="en-US" sz="2400" dirty="0">
                <a:latin typeface="Consolas" panose="020B0609020204030204" pitchFamily="49" charset="0"/>
              </a:rPr>
              <a:t>[] </a:t>
            </a:r>
            <a:r>
              <a:rPr lang="en-US" sz="2400" dirty="0"/>
              <a:t>example?</a:t>
            </a:r>
          </a:p>
          <a:p>
            <a:r>
              <a:rPr lang="en-US" sz="2400" dirty="0"/>
              <a:t>In the </a:t>
            </a:r>
            <a:r>
              <a:rPr lang="en-US" sz="2400" dirty="0" err="1">
                <a:latin typeface="Consolas" panose="020B0609020204030204" pitchFamily="49" charset="0"/>
              </a:rPr>
              <a:t>my_building</a:t>
            </a:r>
            <a:r>
              <a:rPr lang="en-US" sz="2400" dirty="0">
                <a:latin typeface="Consolas" panose="020B0609020204030204" pitchFamily="49" charset="0"/>
              </a:rPr>
              <a:t>[] </a:t>
            </a:r>
            <a:r>
              <a:rPr lang="en-US" sz="2400" dirty="0"/>
              <a:t>example the first bracket gets you the floor and the second gets you the room. </a:t>
            </a:r>
          </a:p>
          <a:p>
            <a:r>
              <a:rPr lang="en-US" sz="2400" dirty="0"/>
              <a:t> </a:t>
            </a:r>
          </a:p>
          <a:p>
            <a:pPr marL="0" indent="0" algn="ctr">
              <a:buNone/>
            </a:pPr>
            <a:r>
              <a:rPr lang="en-US" sz="4400" dirty="0" err="1">
                <a:latin typeface="Consolas" panose="020B0609020204030204" pitchFamily="49" charset="0"/>
              </a:rPr>
              <a:t>my_building</a:t>
            </a:r>
            <a:r>
              <a:rPr lang="en-US" sz="4400" dirty="0">
                <a:latin typeface="Consolas" panose="020B0609020204030204" pitchFamily="49" charset="0"/>
              </a:rPr>
              <a:t>[floor][room] </a:t>
            </a:r>
          </a:p>
          <a:p>
            <a:endParaRPr lang="en-US" dirty="0"/>
          </a:p>
          <a:p>
            <a:endParaRPr lang="en-US" dirty="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7062B-B7F3-4B91-A0DC-6C3E565441EC}"/>
              </a:ext>
            </a:extLst>
          </p:cNvPr>
          <p:cNvSpPr>
            <a:spLocks noGrp="1"/>
          </p:cNvSpPr>
          <p:nvPr>
            <p:ph type="title"/>
          </p:nvPr>
        </p:nvSpPr>
        <p:spPr/>
        <p:txBody>
          <a:bodyPr/>
          <a:lstStyle/>
          <a:p>
            <a:r>
              <a:rPr lang="en-US" dirty="0"/>
              <a:t>Lab – Shopping List – Part 1</a:t>
            </a:r>
          </a:p>
        </p:txBody>
      </p:sp>
      <p:sp>
        <p:nvSpPr>
          <p:cNvPr id="3" name="Content Placeholder 2">
            <a:extLst>
              <a:ext uri="{FF2B5EF4-FFF2-40B4-BE49-F238E27FC236}">
                <a16:creationId xmlns:a16="http://schemas.microsoft.com/office/drawing/2014/main" id="{E1D4DB19-7E49-4EF8-8119-A025D8586B6F}"/>
              </a:ext>
            </a:extLst>
          </p:cNvPr>
          <p:cNvSpPr>
            <a:spLocks noGrp="1"/>
          </p:cNvSpPr>
          <p:nvPr>
            <p:ph sz="quarter" idx="12"/>
          </p:nvPr>
        </p:nvSpPr>
        <p:spPr>
          <a:xfrm>
            <a:off x="584200" y="1435100"/>
            <a:ext cx="5211763" cy="4973669"/>
          </a:xfrm>
        </p:spPr>
        <p:txBody>
          <a:bodyPr/>
          <a:lstStyle/>
          <a:p>
            <a:r>
              <a:rPr lang="en-US" sz="3200" dirty="0"/>
              <a:t>You have a few errands to run and have created a few shopping list to help you remember what to buy. </a:t>
            </a:r>
          </a:p>
          <a:p>
            <a:r>
              <a:rPr lang="en-US" sz="3200" dirty="0"/>
              <a:t>Store your list in a nested list, </a:t>
            </a:r>
            <a:r>
              <a:rPr lang="en-US" sz="3200" dirty="0" err="1">
                <a:latin typeface="Consolas" panose="020B0609020204030204" pitchFamily="49" charset="0"/>
              </a:rPr>
              <a:t>shopping_cart</a:t>
            </a:r>
            <a:r>
              <a:rPr lang="en-US" sz="3200" dirty="0">
                <a:latin typeface="Consolas" panose="020B0609020204030204" pitchFamily="49" charset="0"/>
              </a:rPr>
              <a:t>[]</a:t>
            </a:r>
            <a:r>
              <a:rPr lang="en-US" sz="3200" dirty="0"/>
              <a:t>. </a:t>
            </a:r>
          </a:p>
          <a:p>
            <a:r>
              <a:rPr lang="en-US" sz="3200" dirty="0"/>
              <a:t>User will be able too</a:t>
            </a:r>
          </a:p>
          <a:p>
            <a:pPr lvl="1"/>
            <a:r>
              <a:rPr lang="en-US" sz="2400" dirty="0"/>
              <a:t>ask for a specific item by it’s index</a:t>
            </a:r>
          </a:p>
          <a:p>
            <a:pPr lvl="1"/>
            <a:r>
              <a:rPr lang="en-US" sz="2400" dirty="0"/>
              <a:t>Update what items in the cart</a:t>
            </a:r>
          </a:p>
          <a:p>
            <a:pPr lvl="1"/>
            <a:r>
              <a:rPr lang="en-US" sz="2400" dirty="0"/>
              <a:t>request to </a:t>
            </a:r>
            <a:r>
              <a:rPr lang="en-US" sz="2400" dirty="0" err="1">
                <a:latin typeface="Consolas" panose="020B0609020204030204" pitchFamily="49" charset="0"/>
              </a:rPr>
              <a:t>view_list</a:t>
            </a:r>
            <a:r>
              <a:rPr lang="en-US" sz="2400" dirty="0">
                <a:latin typeface="Consolas" panose="020B0609020204030204" pitchFamily="49" charset="0"/>
              </a:rPr>
              <a:t>[]</a:t>
            </a:r>
          </a:p>
        </p:txBody>
      </p:sp>
      <p:sp>
        <p:nvSpPr>
          <p:cNvPr id="4" name="Content Placeholder 3">
            <a:extLst>
              <a:ext uri="{FF2B5EF4-FFF2-40B4-BE49-F238E27FC236}">
                <a16:creationId xmlns:a16="http://schemas.microsoft.com/office/drawing/2014/main" id="{1B381DE1-F348-45B7-ACEF-E450947C4AAB}"/>
              </a:ext>
            </a:extLst>
          </p:cNvPr>
          <p:cNvSpPr>
            <a:spLocks noGrp="1"/>
          </p:cNvSpPr>
          <p:nvPr>
            <p:ph sz="quarter" idx="13"/>
          </p:nvPr>
        </p:nvSpPr>
        <p:spPr>
          <a:xfrm>
            <a:off x="6001870" y="2483971"/>
            <a:ext cx="6096000" cy="2117503"/>
          </a:xfrm>
        </p:spPr>
        <p:txBody>
          <a:bodyPr/>
          <a:lstStyle/>
          <a:p>
            <a:pPr marL="285750" indent="-514350">
              <a:spcBef>
                <a:spcPts val="0"/>
              </a:spcBef>
              <a:buClr>
                <a:schemeClr val="tx1"/>
              </a:buClr>
              <a:buFont typeface="+mj-lt"/>
              <a:buAutoNum type="arabicPeriod"/>
            </a:pP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shopping_cart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'tooth paste'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A31515"/>
                </a:solidFill>
                <a:latin typeface="Consolas" panose="020B0609020204030204" pitchFamily="49" charset="0"/>
                <a:ea typeface="Times New Roman" panose="02020603050405020304" pitchFamily="18" charset="0"/>
                <a:cs typeface="Times New Roman" panose="02020603050405020304" pitchFamily="18" charset="0"/>
              </a:rPr>
              <a:t>q-tips</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'milk'</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'milk'</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'candy'</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'apples'</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'planner'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'pencils'</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A31515"/>
                </a:solidFill>
                <a:latin typeface="Consolas" panose="020B0609020204030204" pitchFamily="49" charset="0"/>
                <a:ea typeface="Times New Roman" panose="02020603050405020304" pitchFamily="18" charset="0"/>
                <a:cs typeface="Times New Roman" panose="02020603050405020304" pitchFamily="18" charset="0"/>
              </a:rPr>
              <a:t>q-tips</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1896516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9AF10-9B97-4F06-8BAC-53D2CFD2EB27}"/>
              </a:ext>
            </a:extLst>
          </p:cNvPr>
          <p:cNvSpPr>
            <a:spLocks noGrp="1"/>
          </p:cNvSpPr>
          <p:nvPr>
            <p:ph type="title"/>
          </p:nvPr>
        </p:nvSpPr>
        <p:spPr/>
        <p:txBody>
          <a:bodyPr/>
          <a:lstStyle/>
          <a:p>
            <a:r>
              <a:rPr lang="en-US" dirty="0"/>
              <a:t>Lab: Shopping Cart - User Inputs</a:t>
            </a:r>
          </a:p>
        </p:txBody>
      </p:sp>
      <p:sp>
        <p:nvSpPr>
          <p:cNvPr id="3" name="Text Placeholder 2">
            <a:extLst>
              <a:ext uri="{FF2B5EF4-FFF2-40B4-BE49-F238E27FC236}">
                <a16:creationId xmlns:a16="http://schemas.microsoft.com/office/drawing/2014/main" id="{57A2445D-FFE0-44E9-8C79-6FA73636C222}"/>
              </a:ext>
            </a:extLst>
          </p:cNvPr>
          <p:cNvSpPr>
            <a:spLocks noGrp="1"/>
          </p:cNvSpPr>
          <p:nvPr>
            <p:ph type="body" sz="quarter" idx="10"/>
          </p:nvPr>
        </p:nvSpPr>
        <p:spPr>
          <a:xfrm>
            <a:off x="586390" y="1434370"/>
            <a:ext cx="11018520" cy="4308872"/>
          </a:xfrm>
        </p:spPr>
        <p:txBody>
          <a:bodyPr/>
          <a:lstStyle/>
          <a:p>
            <a:r>
              <a:rPr lang="en-US" b="1" dirty="0">
                <a:latin typeface="Consolas" panose="020B0609020204030204" pitchFamily="49" charset="0"/>
              </a:rPr>
              <a:t>Update</a:t>
            </a:r>
          </a:p>
          <a:p>
            <a:pPr marL="457200" indent="-457200">
              <a:buFont typeface="Arial" panose="020B0604020202020204" pitchFamily="34" charset="0"/>
              <a:buChar char="•"/>
            </a:pPr>
            <a:r>
              <a:rPr lang="en-US" dirty="0"/>
              <a:t>The program asks which shopping list the user wants to update, which position it should update, and the new value to update.</a:t>
            </a:r>
          </a:p>
          <a:p>
            <a:r>
              <a:rPr lang="en-US" b="1" dirty="0">
                <a:latin typeface="Consolas" panose="020B0609020204030204" pitchFamily="49" charset="0"/>
              </a:rPr>
              <a:t>view item </a:t>
            </a:r>
          </a:p>
          <a:p>
            <a:pPr marL="457200" indent="-457200">
              <a:buFont typeface="Arial" panose="020B0604020202020204" pitchFamily="34" charset="0"/>
              <a:buChar char="•"/>
            </a:pPr>
            <a:r>
              <a:rPr lang="en-US" dirty="0"/>
              <a:t>The program asks which shopping list the item is on and which position it occupies, then prints the items name.</a:t>
            </a:r>
          </a:p>
          <a:p>
            <a:r>
              <a:rPr lang="en-US" b="1" dirty="0">
                <a:latin typeface="Consolas" panose="020B0609020204030204" pitchFamily="49" charset="0"/>
              </a:rPr>
              <a:t>view list</a:t>
            </a:r>
          </a:p>
          <a:p>
            <a:pPr marL="457200" indent="-457200">
              <a:buFont typeface="Arial" panose="020B0604020202020204" pitchFamily="34" charset="0"/>
              <a:buChar char="•"/>
            </a:pPr>
            <a:r>
              <a:rPr lang="en-US" dirty="0"/>
              <a:t>The program asks which shopping list the user wants and prints all of the items associated with that shopping list. </a:t>
            </a:r>
          </a:p>
        </p:txBody>
      </p:sp>
    </p:spTree>
    <p:extLst>
      <p:ext uri="{BB962C8B-B14F-4D97-AF65-F5344CB8AC3E}">
        <p14:creationId xmlns:p14="http://schemas.microsoft.com/office/powerpoint/2010/main" val="398256876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B6539-E63B-441D-A2CE-26869CEFC1D0}"/>
              </a:ext>
            </a:extLst>
          </p:cNvPr>
          <p:cNvSpPr>
            <a:spLocks noGrp="1"/>
          </p:cNvSpPr>
          <p:nvPr>
            <p:ph type="title"/>
          </p:nvPr>
        </p:nvSpPr>
        <p:spPr/>
        <p:txBody>
          <a:bodyPr/>
          <a:lstStyle/>
          <a:p>
            <a:r>
              <a:rPr lang="en-US" dirty="0"/>
              <a:t>Functions</a:t>
            </a:r>
          </a:p>
        </p:txBody>
      </p:sp>
      <p:sp>
        <p:nvSpPr>
          <p:cNvPr id="3" name="Text Placeholder 2">
            <a:extLst>
              <a:ext uri="{FF2B5EF4-FFF2-40B4-BE49-F238E27FC236}">
                <a16:creationId xmlns:a16="http://schemas.microsoft.com/office/drawing/2014/main" id="{D858AB0C-6D0C-4EC8-986F-F74BAE2AE232}"/>
              </a:ext>
            </a:extLst>
          </p:cNvPr>
          <p:cNvSpPr>
            <a:spLocks noGrp="1"/>
          </p:cNvSpPr>
          <p:nvPr>
            <p:ph sz="quarter" idx="12"/>
          </p:nvPr>
        </p:nvSpPr>
        <p:spPr>
          <a:xfrm>
            <a:off x="588263" y="1226351"/>
            <a:ext cx="5571565" cy="6057043"/>
          </a:xfrm>
        </p:spPr>
        <p:txBody>
          <a:bodyPr/>
          <a:lstStyle/>
          <a:p>
            <a:r>
              <a:rPr lang="en-US" sz="2400" b="1" dirty="0" err="1">
                <a:latin typeface="Consolas" panose="020B0609020204030204" pitchFamily="49" charset="0"/>
              </a:rPr>
              <a:t>update_list</a:t>
            </a:r>
            <a:r>
              <a:rPr lang="en-US" sz="2400" b="1" dirty="0">
                <a:latin typeface="Consolas" panose="020B0609020204030204" pitchFamily="49" charset="0"/>
              </a:rPr>
              <a:t> – </a:t>
            </a:r>
            <a:r>
              <a:rPr lang="en-US" sz="1800" dirty="0"/>
              <a:t>Inputs:</a:t>
            </a:r>
          </a:p>
          <a:p>
            <a:pPr marL="685800" lvl="1" indent="-457200">
              <a:buFont typeface="+mj-lt"/>
              <a:buAutoNum type="arabicPeriod"/>
            </a:pPr>
            <a:r>
              <a:rPr lang="en-US" sz="1800" dirty="0"/>
              <a:t>an integer representing the index of the shopping list</a:t>
            </a:r>
          </a:p>
          <a:p>
            <a:pPr marL="685800" lvl="1" indent="-457200">
              <a:buFont typeface="+mj-lt"/>
              <a:buAutoNum type="arabicPeriod"/>
            </a:pPr>
            <a:r>
              <a:rPr lang="en-US" sz="1800" dirty="0"/>
              <a:t>an integer representing the index of the item to update</a:t>
            </a:r>
          </a:p>
          <a:p>
            <a:pPr marL="685800" lvl="1" indent="-457200">
              <a:buFont typeface="+mj-lt"/>
              <a:buAutoNum type="arabicPeriod"/>
            </a:pPr>
            <a:r>
              <a:rPr lang="en-US" sz="1800" dirty="0"/>
              <a:t>a string representing the new value for that item. </a:t>
            </a:r>
          </a:p>
          <a:p>
            <a:pPr marL="457200" indent="-457200">
              <a:buFont typeface="Arial" panose="020B0604020202020204" pitchFamily="34" charset="0"/>
              <a:buChar char="•"/>
            </a:pPr>
            <a:r>
              <a:rPr lang="en-US" sz="1800" dirty="0"/>
              <a:t>Does not alter the length of the list.</a:t>
            </a:r>
          </a:p>
          <a:p>
            <a:r>
              <a:rPr lang="en-US" sz="2400" b="1" dirty="0" err="1">
                <a:latin typeface="Consolas" panose="020B0609020204030204" pitchFamily="49" charset="0"/>
              </a:rPr>
              <a:t>print_item</a:t>
            </a:r>
            <a:r>
              <a:rPr lang="en-US" sz="2400" b="1" dirty="0">
                <a:latin typeface="Consolas" panose="020B0609020204030204" pitchFamily="49" charset="0"/>
              </a:rPr>
              <a:t> – </a:t>
            </a:r>
            <a:r>
              <a:rPr lang="en-US" sz="1800" dirty="0"/>
              <a:t>Inputs:</a:t>
            </a:r>
          </a:p>
          <a:p>
            <a:pPr marL="685800" lvl="1" indent="-457200">
              <a:buFont typeface="+mj-lt"/>
              <a:buAutoNum type="arabicPeriod"/>
            </a:pPr>
            <a:r>
              <a:rPr lang="en-US" sz="1800" dirty="0">
                <a:latin typeface="Consolas" panose="020B0609020204030204" pitchFamily="49" charset="0"/>
              </a:rPr>
              <a:t>int</a:t>
            </a:r>
            <a:r>
              <a:rPr lang="en-US" sz="1800" dirty="0"/>
              <a:t> representing the index of the shopping list </a:t>
            </a:r>
          </a:p>
          <a:p>
            <a:pPr marL="685800" lvl="1" indent="-457200">
              <a:buFont typeface="+mj-lt"/>
              <a:buAutoNum type="arabicPeriod"/>
            </a:pPr>
            <a:r>
              <a:rPr lang="en-US" sz="1800" dirty="0">
                <a:latin typeface="Consolas" panose="020B0609020204030204" pitchFamily="49" charset="0"/>
              </a:rPr>
              <a:t>int</a:t>
            </a:r>
            <a:r>
              <a:rPr lang="en-US" sz="1800" dirty="0"/>
              <a:t> representing the index of the item to print.</a:t>
            </a:r>
          </a:p>
          <a:p>
            <a:r>
              <a:rPr lang="en-US" sz="2400" b="1" dirty="0" err="1">
                <a:latin typeface="Consolas" panose="020B0609020204030204" pitchFamily="49" charset="0"/>
              </a:rPr>
              <a:t>print_list</a:t>
            </a:r>
            <a:r>
              <a:rPr lang="en-US" sz="2400" b="1" dirty="0">
                <a:latin typeface="Consolas" panose="020B0609020204030204" pitchFamily="49" charset="0"/>
              </a:rPr>
              <a:t> – </a:t>
            </a:r>
            <a:r>
              <a:rPr lang="en-US" sz="1800" dirty="0"/>
              <a:t>Inputs:</a:t>
            </a:r>
          </a:p>
          <a:p>
            <a:pPr marL="571500" lvl="1" indent="-342900">
              <a:buFont typeface="+mj-lt"/>
              <a:buAutoNum type="arabicPeriod"/>
            </a:pPr>
            <a:r>
              <a:rPr lang="en-US" sz="1800" dirty="0"/>
              <a:t>int representing the index of the shopping list to print.</a:t>
            </a:r>
          </a:p>
          <a:p>
            <a:r>
              <a:rPr lang="en-US" sz="2400" b="1" dirty="0"/>
              <a:t>Feel free to add more functions as you see fit</a:t>
            </a:r>
          </a:p>
        </p:txBody>
      </p:sp>
      <p:sp>
        <p:nvSpPr>
          <p:cNvPr id="5" name="Content Placeholder 4">
            <a:extLst>
              <a:ext uri="{FF2B5EF4-FFF2-40B4-BE49-F238E27FC236}">
                <a16:creationId xmlns:a16="http://schemas.microsoft.com/office/drawing/2014/main" id="{3729680E-CB73-4BD0-B702-6C4CC41DA8CC}"/>
              </a:ext>
            </a:extLst>
          </p:cNvPr>
          <p:cNvSpPr>
            <a:spLocks noGrp="1"/>
          </p:cNvSpPr>
          <p:nvPr>
            <p:ph sz="quarter" idx="13"/>
          </p:nvPr>
        </p:nvSpPr>
        <p:spPr>
          <a:xfrm>
            <a:off x="6436658" y="1435100"/>
            <a:ext cx="5571566" cy="2068259"/>
          </a:xfrm>
        </p:spPr>
        <p:txBody>
          <a:bodyPr/>
          <a:lstStyle/>
          <a:p>
            <a:pPr marL="514350" indent="-514350">
              <a:buFont typeface="+mj-lt"/>
              <a:buAutoNum type="arabicPeriod"/>
            </a:pPr>
            <a:r>
              <a:rPr lang="en-US" sz="2400" dirty="0">
                <a:solidFill>
                  <a:srgbClr val="000000"/>
                </a:solidFill>
                <a:latin typeface="Consolas" panose="020B0609020204030204" pitchFamily="49" charset="0"/>
              </a:rPr>
              <a:t>&gt;&gt;&gt;What would you like to do? view </a:t>
            </a:r>
            <a:r>
              <a:rPr lang="en-US" sz="2400" dirty="0">
                <a:solidFill>
                  <a:srgbClr val="0000FF"/>
                </a:solidFill>
                <a:latin typeface="Consolas" panose="020B0609020204030204" pitchFamily="49" charset="0"/>
              </a:rPr>
              <a:t>list</a:t>
            </a:r>
            <a:endParaRPr lang="en-US" sz="2400" dirty="0">
              <a:solidFill>
                <a:srgbClr val="000000"/>
              </a:solidFill>
              <a:latin typeface="Consolas" panose="020B0609020204030204" pitchFamily="49" charset="0"/>
            </a:endParaRPr>
          </a:p>
          <a:p>
            <a:pPr marL="514350" indent="-514350">
              <a:buFont typeface="+mj-lt"/>
              <a:buAutoNum type="arabicPeriod"/>
            </a:pPr>
            <a:r>
              <a:rPr lang="en-US" sz="2400" dirty="0">
                <a:solidFill>
                  <a:srgbClr val="000000"/>
                </a:solidFill>
                <a:latin typeface="Consolas" panose="020B0609020204030204" pitchFamily="49" charset="0"/>
              </a:rPr>
              <a:t>Which shopping </a:t>
            </a:r>
            <a:r>
              <a:rPr lang="en-US" sz="2400" dirty="0">
                <a:solidFill>
                  <a:srgbClr val="0000FF"/>
                </a:solidFill>
                <a:latin typeface="Consolas" panose="020B0609020204030204" pitchFamily="49" charset="0"/>
              </a:rPr>
              <a:t>list</a:t>
            </a:r>
            <a:r>
              <a:rPr lang="en-US" sz="2400" dirty="0">
                <a:solidFill>
                  <a:srgbClr val="000000"/>
                </a:solidFill>
                <a:latin typeface="Consolas" panose="020B0609020204030204" pitchFamily="49" charset="0"/>
              </a:rPr>
              <a:t> would you like to see? </a:t>
            </a:r>
            <a:r>
              <a:rPr lang="en-US" sz="2400" dirty="0">
                <a:solidFill>
                  <a:srgbClr val="09885A"/>
                </a:solidFill>
                <a:latin typeface="Consolas" panose="020B0609020204030204" pitchFamily="49" charset="0"/>
              </a:rPr>
              <a:t>1</a:t>
            </a:r>
            <a:endParaRPr lang="en-US" sz="2400" dirty="0">
              <a:solidFill>
                <a:srgbClr val="000000"/>
              </a:solidFill>
              <a:latin typeface="Consolas" panose="020B0609020204030204" pitchFamily="49" charset="0"/>
            </a:endParaRPr>
          </a:p>
          <a:p>
            <a:pPr marL="514350" indent="-514350">
              <a:buFont typeface="+mj-lt"/>
              <a:buAutoNum type="arabicPeriod"/>
            </a:pPr>
            <a:r>
              <a:rPr lang="en-US" sz="2400" dirty="0">
                <a:solidFill>
                  <a:srgbClr val="000000"/>
                </a:solidFill>
                <a:latin typeface="Consolas" panose="020B0609020204030204" pitchFamily="49" charset="0"/>
              </a:rPr>
              <a:t>tooth paste, </a:t>
            </a:r>
            <a:r>
              <a:rPr lang="en-US" sz="2400" dirty="0" err="1">
                <a:solidFill>
                  <a:srgbClr val="000000"/>
                </a:solidFill>
                <a:latin typeface="Consolas" panose="020B0609020204030204" pitchFamily="49" charset="0"/>
              </a:rPr>
              <a:t>q-tips</a:t>
            </a:r>
            <a:r>
              <a:rPr lang="en-US" sz="2400" dirty="0">
                <a:solidFill>
                  <a:srgbClr val="000000"/>
                </a:solidFill>
                <a:latin typeface="Consolas" panose="020B0609020204030204" pitchFamily="49" charset="0"/>
              </a:rPr>
              <a:t>, gum</a:t>
            </a:r>
          </a:p>
        </p:txBody>
      </p:sp>
    </p:spTree>
    <p:extLst>
      <p:ext uri="{BB962C8B-B14F-4D97-AF65-F5344CB8AC3E}">
        <p14:creationId xmlns:p14="http://schemas.microsoft.com/office/powerpoint/2010/main" val="383890679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9DAFA3F-64E1-43E8-9D28-DB6CBA8537F8}"/>
              </a:ext>
            </a:extLst>
          </p:cNvPr>
          <p:cNvSpPr>
            <a:spLocks noGrp="1"/>
          </p:cNvSpPr>
          <p:nvPr>
            <p:ph type="title"/>
          </p:nvPr>
        </p:nvSpPr>
        <p:spPr/>
        <p:txBody>
          <a:bodyPr/>
          <a:lstStyle/>
          <a:p>
            <a:r>
              <a:rPr lang="en-US" dirty="0"/>
              <a:t>Lab – Shopping List – Part 2</a:t>
            </a:r>
          </a:p>
        </p:txBody>
      </p:sp>
      <p:sp>
        <p:nvSpPr>
          <p:cNvPr id="6" name="Content Placeholder 5">
            <a:extLst>
              <a:ext uri="{FF2B5EF4-FFF2-40B4-BE49-F238E27FC236}">
                <a16:creationId xmlns:a16="http://schemas.microsoft.com/office/drawing/2014/main" id="{2A500CC9-EDFE-4CD4-B3F6-2D12CB0B236B}"/>
              </a:ext>
            </a:extLst>
          </p:cNvPr>
          <p:cNvSpPr>
            <a:spLocks noGrp="1"/>
          </p:cNvSpPr>
          <p:nvPr>
            <p:ph sz="quarter" idx="10"/>
          </p:nvPr>
        </p:nvSpPr>
        <p:spPr>
          <a:xfrm>
            <a:off x="584200" y="1435100"/>
            <a:ext cx="11018838" cy="4973669"/>
          </a:xfrm>
        </p:spPr>
        <p:txBody>
          <a:bodyPr/>
          <a:lstStyle/>
          <a:p>
            <a:pPr marL="0" indent="0">
              <a:buNone/>
            </a:pPr>
            <a:r>
              <a:rPr lang="en-US" sz="3200" dirty="0"/>
              <a:t>In this part of the lab you will go through your shopping list program and perform a few different calculations.</a:t>
            </a:r>
          </a:p>
          <a:p>
            <a:pPr marL="0" indent="0">
              <a:buNone/>
            </a:pPr>
            <a:r>
              <a:rPr lang="en-US" sz="3200" b="1" dirty="0"/>
              <a:t>Create the following functions</a:t>
            </a:r>
          </a:p>
          <a:p>
            <a:pPr marL="742950" lvl="1" indent="-514350">
              <a:buFont typeface="+mj-lt"/>
              <a:buAutoNum type="arabicPeriod"/>
            </a:pPr>
            <a:r>
              <a:rPr lang="en-US" sz="2400" b="1" dirty="0" err="1">
                <a:latin typeface="Consolas" panose="020B0609020204030204" pitchFamily="49" charset="0"/>
              </a:rPr>
              <a:t>all_in_one</a:t>
            </a:r>
            <a:r>
              <a:rPr lang="en-US" sz="2400" b="1" dirty="0">
                <a:latin typeface="Consolas" panose="020B0609020204030204" pitchFamily="49" charset="0"/>
              </a:rPr>
              <a:t>()</a:t>
            </a:r>
            <a:endParaRPr lang="en-US" sz="2400" b="1" dirty="0"/>
          </a:p>
          <a:p>
            <a:pPr marL="942975" lvl="2" indent="-514350"/>
            <a:r>
              <a:rPr lang="en-US" sz="1800" dirty="0"/>
              <a:t> Put all the shopping lists into a single list using a for loop. </a:t>
            </a:r>
          </a:p>
          <a:p>
            <a:pPr marL="742950" lvl="1" indent="-514350">
              <a:buFont typeface="+mj-lt"/>
              <a:buAutoNum type="arabicPeriod"/>
            </a:pPr>
            <a:r>
              <a:rPr lang="en-US" sz="2400" b="1" dirty="0" err="1">
                <a:latin typeface="Consolas" panose="020B0609020204030204" pitchFamily="49" charset="0"/>
              </a:rPr>
              <a:t>count_q_tips</a:t>
            </a:r>
            <a:r>
              <a:rPr lang="en-US" sz="2400" b="1" dirty="0">
                <a:latin typeface="Consolas" panose="020B0609020204030204" pitchFamily="49" charset="0"/>
              </a:rPr>
              <a:t>()</a:t>
            </a:r>
            <a:endParaRPr lang="en-US" sz="2400" b="1" dirty="0"/>
          </a:p>
          <a:p>
            <a:pPr marL="942975" lvl="2" indent="-514350"/>
            <a:r>
              <a:rPr lang="en-US" sz="1800" dirty="0"/>
              <a:t>go through all items of the list</a:t>
            </a:r>
          </a:p>
          <a:p>
            <a:pPr marL="942975" lvl="2" indent="-514350"/>
            <a:r>
              <a:rPr lang="en-US" sz="1800" dirty="0"/>
              <a:t>keep a count of how many times '</a:t>
            </a:r>
            <a:r>
              <a:rPr lang="en-US" sz="1800" dirty="0" err="1"/>
              <a:t>q-tips</a:t>
            </a:r>
            <a:r>
              <a:rPr lang="en-US" sz="1800" dirty="0"/>
              <a:t>’ </a:t>
            </a:r>
          </a:p>
          <a:p>
            <a:pPr marL="742950" lvl="1" indent="-514350">
              <a:buFont typeface="+mj-lt"/>
              <a:buAutoNum type="arabicPeriod"/>
            </a:pPr>
            <a:r>
              <a:rPr lang="en-US" sz="2400" b="1" dirty="0" err="1">
                <a:latin typeface="Consolas" panose="020B0609020204030204" pitchFamily="49" charset="0"/>
              </a:rPr>
              <a:t>drink_more_milk</a:t>
            </a:r>
            <a:r>
              <a:rPr lang="en-US" sz="2400" b="1" dirty="0">
                <a:latin typeface="Consolas" panose="020B0609020204030204" pitchFamily="49" charset="0"/>
              </a:rPr>
              <a:t>()</a:t>
            </a:r>
            <a:r>
              <a:rPr lang="en-US" sz="2400" dirty="0"/>
              <a:t> </a:t>
            </a:r>
          </a:p>
          <a:p>
            <a:pPr marL="942975" lvl="2" indent="-514350"/>
            <a:r>
              <a:rPr lang="en-US" sz="1800" dirty="0"/>
              <a:t>adds 'milk' to each of the lists (unless it's already there). </a:t>
            </a:r>
          </a:p>
          <a:p>
            <a:pPr marL="742950" lvl="1" indent="-514350">
              <a:buFont typeface="+mj-lt"/>
              <a:buAutoNum type="arabicPeriod"/>
            </a:pPr>
            <a:r>
              <a:rPr lang="en-US" sz="2400" dirty="0" err="1">
                <a:latin typeface="Consolas" panose="020B0609020204030204" pitchFamily="49" charset="0"/>
              </a:rPr>
              <a:t>if_you_give_a_moose_a_cookie</a:t>
            </a:r>
            <a:r>
              <a:rPr lang="en-US" sz="2400" dirty="0">
                <a:latin typeface="Consolas" panose="020B0609020204030204" pitchFamily="49" charset="0"/>
              </a:rPr>
              <a:t>()</a:t>
            </a:r>
          </a:p>
          <a:p>
            <a:pPr marL="942975" lvl="2" indent="-514350"/>
            <a:r>
              <a:rPr lang="en-US" sz="1800" dirty="0"/>
              <a:t>iterate through every element of </a:t>
            </a:r>
            <a:r>
              <a:rPr lang="en-US" sz="1800" dirty="0" err="1">
                <a:latin typeface="Consolas" panose="020B0609020204030204" pitchFamily="49" charset="0"/>
              </a:rPr>
              <a:t>shopping_cart</a:t>
            </a:r>
            <a:r>
              <a:rPr lang="en-US" sz="1800" dirty="0">
                <a:latin typeface="Consolas" panose="020B0609020204030204" pitchFamily="49" charset="0"/>
              </a:rPr>
              <a:t>[] </a:t>
            </a:r>
            <a:r>
              <a:rPr lang="en-US" sz="1800" dirty="0"/>
              <a:t>and update 'milk' to be 'milk and cookies'.</a:t>
            </a:r>
          </a:p>
        </p:txBody>
      </p:sp>
    </p:spTree>
    <p:extLst>
      <p:ext uri="{BB962C8B-B14F-4D97-AF65-F5344CB8AC3E}">
        <p14:creationId xmlns:p14="http://schemas.microsoft.com/office/powerpoint/2010/main" val="830343128"/>
      </p:ext>
    </p:extLst>
  </p:cSld>
  <p:clrMapOvr>
    <a:masterClrMapping/>
  </p:clrMapOvr>
  <p:transition>
    <p:fade/>
  </p:transition>
</p:sld>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142820A-EFAF-4ECD-9451-9C73BFB8D5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6C84182-86E0-447C-B8C1-32ECDE8B60E4}">
  <ds:schemaRefs>
    <ds:schemaRef ds:uri="http://schemas.microsoft.com/sharepoint/v3/contenttype/forms"/>
  </ds:schemaRefs>
</ds:datastoreItem>
</file>

<file path=customXml/itemProps3.xml><?xml version="1.0" encoding="utf-8"?>
<ds:datastoreItem xmlns:ds="http://schemas.openxmlformats.org/officeDocument/2006/customXml" ds:itemID="{4FF4F372-BE9A-48E1-9CDA-A9D94BAC66C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933</Words>
  <Application>Microsoft Office PowerPoint</Application>
  <PresentationFormat>Widescreen</PresentationFormat>
  <Paragraphs>129</Paragraphs>
  <Slides>11</Slides>
  <Notes>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Calibri</vt:lpstr>
      <vt:lpstr>Consolas</vt:lpstr>
      <vt:lpstr>Segoe UI</vt:lpstr>
      <vt:lpstr>Segoe UI Semibold</vt:lpstr>
      <vt:lpstr>Wingdings</vt:lpstr>
      <vt:lpstr>Microsoft Philanthropies TEALS</vt:lpstr>
      <vt:lpstr>Black Template</vt:lpstr>
      <vt:lpstr>Lesson 4.04: Nested Lists &amp; Looping</vt:lpstr>
      <vt:lpstr>Nested Lists</vt:lpstr>
      <vt:lpstr>Today’s Plan</vt:lpstr>
      <vt:lpstr>Do Now</vt:lpstr>
      <vt:lpstr>Nested Lists Lessons</vt:lpstr>
      <vt:lpstr>Lab – Shopping List – Part 1</vt:lpstr>
      <vt:lpstr>Lab: Shopping Cart - User Inputs</vt:lpstr>
      <vt:lpstr>Functions</vt:lpstr>
      <vt:lpstr>Lab – Shopping List – Part 2</vt:lpstr>
      <vt:lpstr>Bonus</vt:lpstr>
      <vt:lpstr>Exit Ticket/Reflection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2019-11-14T18:15:14Z</dcterms:created>
  <dcterms:modified xsi:type="dcterms:W3CDTF">2020-04-07T23:37:32Z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v-yuanh@microsoft.com</vt:lpwstr>
  </property>
  <property fmtid="{D5CDD505-2E9C-101B-9397-08002B2CF9AE}" pid="6" name="MSIP_Label_f42aa342-8706-4288-bd11-ebb85995028c_SetDate">
    <vt:lpwstr>2020-04-07T23:22:31.8696458Z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61741f9a-7e80-4660-8509-95356cf0ddb2</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