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262" r:id="rId10"/>
    <p:sldId id="263" r:id="rId11"/>
    <p:sldId id="264" r:id="rId12"/>
    <p:sldId id="265" r:id="rId13"/>
    <p:sldId id="266" r:id="rId14"/>
    <p:sldId id="267" r:id="rId15"/>
    <p:sldId id="1693" r:id="rId16"/>
    <p:sldId id="1683" r:id="rId17"/>
    <p:sldId id="1685" r:id="rId18"/>
    <p:sldId id="1690" r:id="rId19"/>
    <p:sldId id="1691" r:id="rId20"/>
    <p:sldId id="1692"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791" autoAdjust="0"/>
  </p:normalViewPr>
  <p:slideViewPr>
    <p:cSldViewPr snapToGrid="0">
      <p:cViewPr varScale="1">
        <p:scale>
          <a:sx n="66" d="100"/>
          <a:sy n="66" d="100"/>
        </p:scale>
        <p:origin x="1301"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TEALSK12/2nd-semester-introduction-to-computer-science/blob/master/units/3_unit/03_lesson/la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 students about the concept of a function contract using #, which adds a comment (non-executed line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Sample Output</a:t>
            </a:r>
          </a:p>
          <a:p>
            <a:r>
              <a:rPr lang="en-US" sz="1200" b="0" kern="1200" dirty="0">
                <a:solidFill>
                  <a:schemeClr val="tx1"/>
                </a:solidFill>
                <a:effectLst/>
                <a:latin typeface="+mn-lt"/>
                <a:ea typeface="+mn-ea"/>
                <a:cs typeface="+mn-cs"/>
              </a:rPr>
              <a:t>Player 1's name: Pat Player 2's name: Sam</a:t>
            </a:r>
            <a:endParaRPr lang="en-US" dirty="0">
              <a:effectLst/>
            </a:endParaRPr>
          </a:p>
          <a:p>
            <a:r>
              <a:rPr lang="en-US" sz="1200" b="0" kern="1200" dirty="0">
                <a:solidFill>
                  <a:schemeClr val="tx1"/>
                </a:solidFill>
                <a:effectLst/>
                <a:latin typeface="+mn-lt"/>
                <a:ea typeface="+mn-ea"/>
                <a:cs typeface="+mn-cs"/>
              </a:rPr>
              <a:t>Pat drew card 8 Sam drew card 9 Sam has high card Pat: 0 Sam: 2</a:t>
            </a:r>
            <a:endParaRPr lang="en-US" dirty="0">
              <a:effectLst/>
            </a:endParaRPr>
          </a:p>
          <a:p>
            <a:r>
              <a:rPr lang="en-US" sz="1200" b="0" kern="1200" dirty="0">
                <a:solidFill>
                  <a:schemeClr val="tx1"/>
                </a:solidFill>
                <a:effectLst/>
                <a:latin typeface="+mn-lt"/>
                <a:ea typeface="+mn-ea"/>
                <a:cs typeface="+mn-cs"/>
              </a:rPr>
              <a:t>Pat drew card 9 Sam drew card 8 Pat has high card Pat: 2 Sam: 2</a:t>
            </a:r>
            <a:endParaRPr lang="en-US" dirty="0">
              <a:effectLst/>
            </a:endParaRPr>
          </a:p>
          <a:p>
            <a:r>
              <a:rPr lang="en-US" sz="1200" b="0" kern="1200" dirty="0">
                <a:solidFill>
                  <a:schemeClr val="tx1"/>
                </a:solidFill>
                <a:effectLst/>
                <a:latin typeface="+mn-lt"/>
                <a:ea typeface="+mn-ea"/>
                <a:cs typeface="+mn-cs"/>
              </a:rPr>
              <a:t>Pat drew card 7 Sam drew card 7 War Pat: 2 Sam: 2</a:t>
            </a:r>
            <a:endParaRPr lang="en-US" dirty="0">
              <a:effectLst/>
            </a:endParaRPr>
          </a:p>
          <a:p>
            <a:r>
              <a:rPr lang="en-US" sz="1200" b="0" kern="1200" dirty="0">
                <a:solidFill>
                  <a:schemeClr val="tx1"/>
                </a:solidFill>
                <a:effectLst/>
                <a:latin typeface="+mn-lt"/>
                <a:ea typeface="+mn-ea"/>
                <a:cs typeface="+mn-cs"/>
              </a:rPr>
              <a:t>Pat drew card 5 Sam drew card 6 Sam has high card Sam wins war of 4 cards Pat: 2 Sam: 6</a:t>
            </a:r>
            <a:endParaRPr lang="en-US" dirty="0">
              <a:effectLst/>
            </a:endParaRPr>
          </a:p>
          <a:p>
            <a:r>
              <a:rPr lang="en-US" sz="1200" b="0" kern="1200" dirty="0">
                <a:solidFill>
                  <a:schemeClr val="tx1"/>
                </a:solidFill>
                <a:effectLst/>
                <a:latin typeface="+mn-lt"/>
                <a:ea typeface="+mn-ea"/>
                <a:cs typeface="+mn-cs"/>
              </a:rPr>
              <a:t>Pat drew card 13 Sam drew card 14 Sam has high card Pat: 2 Sam: 8</a:t>
            </a:r>
            <a:endParaRPr lang="en-US" dirty="0">
              <a:effectLst/>
            </a:endParaRPr>
          </a:p>
          <a:p>
            <a:r>
              <a:rPr lang="en-US" sz="1200" b="0" kern="1200" dirty="0">
                <a:solidFill>
                  <a:schemeClr val="tx1"/>
                </a:solidFill>
                <a:effectLst/>
                <a:latin typeface="+mn-lt"/>
                <a:ea typeface="+mn-ea"/>
                <a:cs typeface="+mn-cs"/>
              </a:rPr>
              <a:t>Pat drew card 6 Sam drew card 12 Sam has high card Pat: 2 Sam: 10</a:t>
            </a:r>
            <a:endParaRPr lang="en-US" dirty="0">
              <a:effectLst/>
            </a:endParaRPr>
          </a:p>
          <a:p>
            <a:r>
              <a:rPr lang="en-US" sz="1200" b="0" kern="1200" dirty="0">
                <a:solidFill>
                  <a:schemeClr val="tx1"/>
                </a:solidFill>
                <a:effectLst/>
                <a:latin typeface="+mn-lt"/>
                <a:ea typeface="+mn-ea"/>
                <a:cs typeface="+mn-cs"/>
              </a:rPr>
              <a:t>Pat drew card 4 Sam drew card 8 Sam has high card Pat: 2 Sam: 12</a:t>
            </a:r>
            <a:endParaRPr lang="en-US" dirty="0">
              <a:effectLst/>
            </a:endParaRPr>
          </a:p>
          <a:p>
            <a:r>
              <a:rPr lang="en-US" sz="1200" b="0" kern="1200" dirty="0">
                <a:solidFill>
                  <a:schemeClr val="tx1"/>
                </a:solidFill>
                <a:effectLst/>
                <a:latin typeface="+mn-lt"/>
                <a:ea typeface="+mn-ea"/>
                <a:cs typeface="+mn-cs"/>
              </a:rPr>
              <a:t>Pat drew card 12 Sam drew card 2 Pat has high card Pat: 4 Sam: 12</a:t>
            </a:r>
            <a:endParaRPr lang="en-US" dirty="0">
              <a:effectLst/>
            </a:endParaRPr>
          </a:p>
          <a:p>
            <a:r>
              <a:rPr lang="en-US" sz="1200" b="0" kern="1200" dirty="0">
                <a:solidFill>
                  <a:schemeClr val="tx1"/>
                </a:solidFill>
                <a:effectLst/>
                <a:latin typeface="+mn-lt"/>
                <a:ea typeface="+mn-ea"/>
                <a:cs typeface="+mn-cs"/>
              </a:rPr>
              <a:t>Pat drew card 7 Sam drew card 13 Sam has high card Pat: 4 Sam: 14</a:t>
            </a:r>
            <a:endParaRPr lang="en-US" dirty="0">
              <a:effectLst/>
            </a:endParaRPr>
          </a:p>
          <a:p>
            <a:r>
              <a:rPr lang="en-US" sz="1200" b="0" kern="1200" dirty="0">
                <a:solidFill>
                  <a:schemeClr val="tx1"/>
                </a:solidFill>
                <a:effectLst/>
                <a:latin typeface="+mn-lt"/>
                <a:ea typeface="+mn-ea"/>
                <a:cs typeface="+mn-cs"/>
              </a:rPr>
              <a:t>Pat drew card 10 Sam drew card 6 Pat has high card Pat: 6 Sam: 14</a:t>
            </a:r>
            <a:endParaRPr lang="en-US" dirty="0">
              <a:effectLst/>
            </a:endParaRPr>
          </a:p>
          <a:p>
            <a:r>
              <a:rPr lang="en-US" sz="1200" b="0" kern="1200" dirty="0">
                <a:solidFill>
                  <a:schemeClr val="tx1"/>
                </a:solidFill>
                <a:effectLst/>
                <a:latin typeface="+mn-lt"/>
                <a:ea typeface="+mn-ea"/>
                <a:cs typeface="+mn-cs"/>
              </a:rPr>
              <a:t>Pat drew card 9 Sam drew card 7 Pat has high card Pat: 8 Sam: 14</a:t>
            </a:r>
            <a:endParaRPr lang="en-US" dirty="0">
              <a:effectLst/>
            </a:endParaRPr>
          </a:p>
          <a:p>
            <a:r>
              <a:rPr lang="en-US" sz="1200" b="0" kern="1200" dirty="0">
                <a:solidFill>
                  <a:schemeClr val="tx1"/>
                </a:solidFill>
                <a:effectLst/>
                <a:latin typeface="+mn-lt"/>
                <a:ea typeface="+mn-ea"/>
                <a:cs typeface="+mn-cs"/>
              </a:rPr>
              <a:t>Pat drew card 4 Sam drew card 13 Sam has high card Pat: 8 Sam: 16</a:t>
            </a:r>
            <a:endParaRPr lang="en-US" dirty="0">
              <a:effectLst/>
            </a:endParaRPr>
          </a:p>
          <a:p>
            <a:r>
              <a:rPr lang="en-US" sz="1200" b="0" kern="1200" dirty="0">
                <a:solidFill>
                  <a:schemeClr val="tx1"/>
                </a:solidFill>
                <a:effectLst/>
                <a:latin typeface="+mn-lt"/>
                <a:ea typeface="+mn-ea"/>
                <a:cs typeface="+mn-cs"/>
              </a:rPr>
              <a:t>Pat drew card 3 Sam drew card 3 War Pat: 8 Sam: 16</a:t>
            </a:r>
            <a:endParaRPr lang="en-US" dirty="0">
              <a:effectLst/>
            </a:endParaRPr>
          </a:p>
          <a:p>
            <a:r>
              <a:rPr lang="en-US" sz="1200" b="0" kern="1200" dirty="0">
                <a:solidFill>
                  <a:schemeClr val="tx1"/>
                </a:solidFill>
                <a:effectLst/>
                <a:latin typeface="+mn-lt"/>
                <a:ea typeface="+mn-ea"/>
                <a:cs typeface="+mn-cs"/>
              </a:rPr>
              <a:t>Pat drew card 11 Sam drew card 3 Pat has high card Pat wins war of 4 cards Pat: 12 Sam: 16</a:t>
            </a:r>
            <a:endParaRPr lang="en-US" dirty="0">
              <a:effectLst/>
            </a:endParaRPr>
          </a:p>
          <a:p>
            <a:r>
              <a:rPr lang="en-US" sz="1200" b="0" kern="1200" dirty="0">
                <a:solidFill>
                  <a:schemeClr val="tx1"/>
                </a:solidFill>
                <a:effectLst/>
                <a:latin typeface="+mn-lt"/>
                <a:ea typeface="+mn-ea"/>
                <a:cs typeface="+mn-cs"/>
              </a:rPr>
              <a:t>Pat drew card 4 Sam drew card 10 Sam has high card Pat: 12 Sam: 18</a:t>
            </a:r>
            <a:endParaRPr lang="en-US" dirty="0">
              <a:effectLst/>
            </a:endParaRPr>
          </a:p>
          <a:p>
            <a:r>
              <a:rPr lang="en-US" sz="1200" b="0" kern="1200" dirty="0">
                <a:solidFill>
                  <a:schemeClr val="tx1"/>
                </a:solidFill>
                <a:effectLst/>
                <a:latin typeface="+mn-lt"/>
                <a:ea typeface="+mn-ea"/>
                <a:cs typeface="+mn-cs"/>
              </a:rPr>
              <a:t>Pat drew card 12 Sam drew card 11 Pat has high card Pat: 14 Sam: 18</a:t>
            </a:r>
            <a:endParaRPr lang="en-US" dirty="0">
              <a:effectLst/>
            </a:endParaRPr>
          </a:p>
          <a:p>
            <a:r>
              <a:rPr lang="en-US" sz="1200" b="0" kern="1200" dirty="0">
                <a:solidFill>
                  <a:schemeClr val="tx1"/>
                </a:solidFill>
                <a:effectLst/>
                <a:latin typeface="+mn-lt"/>
                <a:ea typeface="+mn-ea"/>
                <a:cs typeface="+mn-cs"/>
              </a:rPr>
              <a:t>Pat drew card 4 Sam drew card 11 Sam has high card Pat: 14 Sam: 20</a:t>
            </a:r>
            <a:endParaRPr lang="en-US" dirty="0">
              <a:effectLst/>
            </a:endParaRPr>
          </a:p>
          <a:p>
            <a:r>
              <a:rPr lang="en-US" sz="1200" b="0" kern="1200" dirty="0">
                <a:solidFill>
                  <a:schemeClr val="tx1"/>
                </a:solidFill>
                <a:effectLst/>
                <a:latin typeface="+mn-lt"/>
                <a:ea typeface="+mn-ea"/>
                <a:cs typeface="+mn-cs"/>
              </a:rPr>
              <a:t>Pat drew card 8 Sam drew card 5 Pat has high card Pat: 16 Sam: 20</a:t>
            </a:r>
            <a:endParaRPr lang="en-US" dirty="0">
              <a:effectLst/>
            </a:endParaRPr>
          </a:p>
          <a:p>
            <a:r>
              <a:rPr lang="en-US" sz="1200" b="0" kern="1200" dirty="0">
                <a:solidFill>
                  <a:schemeClr val="tx1"/>
                </a:solidFill>
                <a:effectLst/>
                <a:latin typeface="+mn-lt"/>
                <a:ea typeface="+mn-ea"/>
                <a:cs typeface="+mn-cs"/>
              </a:rPr>
              <a:t>Pat drew card 12 Sam drew card 9 Pat has high card Pat: 18 Sam: 20</a:t>
            </a:r>
            <a:endParaRPr lang="en-US" dirty="0">
              <a:effectLst/>
            </a:endParaRPr>
          </a:p>
          <a:p>
            <a:r>
              <a:rPr lang="en-US" sz="1200" b="0" kern="1200" dirty="0">
                <a:solidFill>
                  <a:schemeClr val="tx1"/>
                </a:solidFill>
                <a:effectLst/>
                <a:latin typeface="+mn-lt"/>
                <a:ea typeface="+mn-ea"/>
                <a:cs typeface="+mn-cs"/>
              </a:rPr>
              <a:t>Pat drew card 5 Sam drew card 6 Sam has high card Pat: 18 Sam: 22</a:t>
            </a:r>
            <a:endParaRPr lang="en-US" dirty="0">
              <a:effectLst/>
            </a:endParaRPr>
          </a:p>
          <a:p>
            <a:r>
              <a:rPr lang="en-US" sz="1200" b="0" kern="1200" dirty="0">
                <a:solidFill>
                  <a:schemeClr val="tx1"/>
                </a:solidFill>
                <a:effectLst/>
                <a:latin typeface="+mn-lt"/>
                <a:ea typeface="+mn-ea"/>
                <a:cs typeface="+mn-cs"/>
              </a:rPr>
              <a:t>Pat drew card 10 Sam drew card 13 Sam has high card Pat: 18 Sam: 24</a:t>
            </a:r>
            <a:endParaRPr lang="en-US" dirty="0">
              <a:effectLst/>
            </a:endParaRPr>
          </a:p>
          <a:p>
            <a:r>
              <a:rPr lang="en-US" sz="1200" b="0" kern="1200" dirty="0">
                <a:solidFill>
                  <a:schemeClr val="tx1"/>
                </a:solidFill>
                <a:effectLst/>
                <a:latin typeface="+mn-lt"/>
                <a:ea typeface="+mn-ea"/>
                <a:cs typeface="+mn-cs"/>
              </a:rPr>
              <a:t>Pat drew card 2 Sam drew card 2 War Pat: 18 Sam: 24</a:t>
            </a:r>
            <a:endParaRPr lang="en-US" dirty="0">
              <a:effectLst/>
            </a:endParaRPr>
          </a:p>
          <a:p>
            <a:r>
              <a:rPr lang="en-US" sz="1200" b="0" kern="1200" dirty="0">
                <a:solidFill>
                  <a:schemeClr val="tx1"/>
                </a:solidFill>
                <a:effectLst/>
                <a:latin typeface="+mn-lt"/>
                <a:ea typeface="+mn-ea"/>
                <a:cs typeface="+mn-cs"/>
              </a:rPr>
              <a:t>Pat drew card 14 Sam drew card 14 War Pat: 18 Sam: 24</a:t>
            </a:r>
            <a:endParaRPr lang="en-US" dirty="0">
              <a:effectLst/>
            </a:endParaRPr>
          </a:p>
          <a:p>
            <a:r>
              <a:rPr lang="en-US" sz="1200" b="0" kern="1200" dirty="0">
                <a:solidFill>
                  <a:schemeClr val="tx1"/>
                </a:solidFill>
                <a:effectLst/>
                <a:latin typeface="+mn-lt"/>
                <a:ea typeface="+mn-ea"/>
                <a:cs typeface="+mn-cs"/>
              </a:rPr>
              <a:t>Pat drew card 2 Sam drew card 5 Sam has high card Sam wins war of 6 cards Pat: 18 Sam: 30</a:t>
            </a:r>
            <a:endParaRPr lang="en-US" dirty="0">
              <a:effectLst/>
            </a:endParaRPr>
          </a:p>
          <a:p>
            <a:r>
              <a:rPr lang="en-US" sz="1200" b="0" kern="1200" dirty="0">
                <a:solidFill>
                  <a:schemeClr val="tx1"/>
                </a:solidFill>
                <a:effectLst/>
                <a:latin typeface="+mn-lt"/>
                <a:ea typeface="+mn-ea"/>
                <a:cs typeface="+mn-cs"/>
              </a:rPr>
              <a:t>Pat drew card 11 Sam drew card 14 Sam has high card Pat: 18 Sam: 32</a:t>
            </a:r>
            <a:endParaRPr lang="en-US" dirty="0">
              <a:effectLst/>
            </a:endParaRPr>
          </a:p>
          <a:p>
            <a:r>
              <a:rPr lang="en-US" sz="1200" b="0" kern="1200" dirty="0">
                <a:solidFill>
                  <a:schemeClr val="tx1"/>
                </a:solidFill>
                <a:effectLst/>
                <a:latin typeface="+mn-lt"/>
                <a:ea typeface="+mn-ea"/>
                <a:cs typeface="+mn-cs"/>
              </a:rPr>
              <a:t>Pat drew card 10 Sam drew card 3 Pat has high card Pat: 20 Sam: 32</a:t>
            </a:r>
            <a:endParaRPr lang="en-US" dirty="0">
              <a:effectLst/>
            </a:endParaRPr>
          </a:p>
          <a:p>
            <a:r>
              <a:rPr lang="en-US" sz="1200" b="0" kern="1200" dirty="0">
                <a:solidFill>
                  <a:schemeClr val="tx1"/>
                </a:solidFill>
                <a:effectLst/>
                <a:latin typeface="+mn-lt"/>
                <a:ea typeface="+mn-ea"/>
                <a:cs typeface="+mn-cs"/>
              </a:rPr>
              <a:t>Final Score Pat: 20 Sam: 32 Winner: Sam</a:t>
            </a:r>
            <a:endParaRPr lang="en-US" dirty="0">
              <a:effectLst/>
            </a:endParaRPr>
          </a:p>
          <a:p>
            <a:r>
              <a:rPr lang="en-US" sz="1200" b="1" kern="1200" dirty="0">
                <a:solidFill>
                  <a:schemeClr val="tx1"/>
                </a:solidFill>
                <a:effectLst/>
                <a:latin typeface="+mn-lt"/>
                <a:ea typeface="+mn-ea"/>
                <a:cs typeface="+mn-cs"/>
              </a:rPr>
              <a:t>Deck Shuffling</a:t>
            </a:r>
          </a:p>
          <a:p>
            <a:r>
              <a:rPr lang="en-US" sz="1200" b="0" kern="1200" dirty="0">
                <a:solidFill>
                  <a:schemeClr val="tx1"/>
                </a:solidFill>
                <a:effectLst/>
                <a:latin typeface="+mn-lt"/>
                <a:ea typeface="+mn-ea"/>
                <a:cs typeface="+mn-cs"/>
              </a:rPr>
              <a:t>While seemingly simple, shuffling a deck is a somewhat complicated problem. Luckily, Python's random library has a built-in shuffle algorithm. Feel free to read the documentation, but we have provided a simple wrapper function that will return to you a shuffled deck of cards.</a:t>
            </a:r>
            <a:endParaRPr lang="en-US" dirty="0">
              <a:effectLst/>
            </a:endParaRPr>
          </a:p>
          <a:p>
            <a:r>
              <a:rPr lang="en-US" sz="1200" kern="1200" dirty="0">
                <a:solidFill>
                  <a:schemeClr val="tx1"/>
                </a:solidFill>
                <a:effectLst/>
                <a:latin typeface="+mn-lt"/>
                <a:ea typeface="+mn-ea"/>
                <a:cs typeface="+mn-cs"/>
              </a:rPr>
              <a:t>import</a:t>
            </a:r>
            <a:r>
              <a:rPr lang="en-US" dirty="0">
                <a:effectLst/>
              </a:rPr>
              <a:t> random</a:t>
            </a:r>
          </a:p>
          <a:p>
            <a:r>
              <a:rPr lang="en-US" dirty="0">
                <a:effectLst/>
              </a:rPr>
              <a:t>​</a:t>
            </a: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shuffled_deck</a:t>
            </a:r>
            <a:endParaRPr lang="en-US" dirty="0">
              <a:effectLst/>
            </a:endParaRPr>
          </a:p>
          <a:p>
            <a:r>
              <a:rPr lang="en-US" sz="1200" kern="1200" dirty="0">
                <a:solidFill>
                  <a:schemeClr val="tx1"/>
                </a:solidFill>
                <a:effectLst/>
                <a:latin typeface="+mn-lt"/>
                <a:ea typeface="+mn-ea"/>
                <a:cs typeface="+mn-cs"/>
              </a:rPr>
              <a:t># purpose: will return a shuffled deck to the user</a:t>
            </a:r>
            <a:endParaRPr lang="en-US" dirty="0">
              <a:effectLst/>
            </a:endParaRPr>
          </a:p>
          <a:p>
            <a:r>
              <a:rPr lang="en-US" sz="1200" kern="1200" dirty="0">
                <a:solidFill>
                  <a:schemeClr val="tx1"/>
                </a:solidFill>
                <a:effectLst/>
                <a:latin typeface="+mn-lt"/>
                <a:ea typeface="+mn-ea"/>
                <a:cs typeface="+mn-cs"/>
              </a:rPr>
              <a:t># input:</a:t>
            </a:r>
            <a:endParaRPr lang="en-US" dirty="0">
              <a:effectLst/>
            </a:endParaRPr>
          </a:p>
          <a:p>
            <a:r>
              <a:rPr lang="en-US" sz="1200" kern="1200" dirty="0">
                <a:solidFill>
                  <a:schemeClr val="tx1"/>
                </a:solidFill>
                <a:effectLst/>
                <a:latin typeface="+mn-lt"/>
                <a:ea typeface="+mn-ea"/>
                <a:cs typeface="+mn-cs"/>
              </a:rPr>
              <a:t># returns: a list representing a shuffled deck</a:t>
            </a:r>
            <a:endParaRPr lang="en-US" dirty="0">
              <a:effectLst/>
            </a:endParaRPr>
          </a:p>
          <a:p>
            <a:r>
              <a:rPr lang="en-US" sz="1200" kern="1200" dirty="0">
                <a:solidFill>
                  <a:schemeClr val="tx1"/>
                </a:solidFill>
                <a:effectLst/>
                <a:latin typeface="+mn-lt"/>
                <a:ea typeface="+mn-ea"/>
                <a:cs typeface="+mn-cs"/>
              </a:rPr>
              <a:t>def</a:t>
            </a:r>
            <a:r>
              <a:rPr lang="en-US" dirty="0">
                <a:effectLst/>
              </a:rPr>
              <a:t> </a:t>
            </a:r>
            <a:r>
              <a:rPr lang="en-US" sz="1200" kern="1200" dirty="0" err="1">
                <a:solidFill>
                  <a:schemeClr val="tx1"/>
                </a:solidFill>
                <a:effectLst/>
                <a:latin typeface="+mn-lt"/>
                <a:ea typeface="+mn-ea"/>
                <a:cs typeface="+mn-cs"/>
              </a:rPr>
              <a:t>shuffled_deck</a:t>
            </a:r>
            <a:r>
              <a:rPr lang="en-US" sz="1200" kern="1200" dirty="0">
                <a:solidFill>
                  <a:schemeClr val="tx1"/>
                </a:solidFill>
                <a:effectLst/>
                <a:latin typeface="+mn-lt"/>
                <a:ea typeface="+mn-ea"/>
                <a:cs typeface="+mn-cs"/>
              </a:rPr>
              <a:t>():</a:t>
            </a:r>
            <a:endParaRPr lang="en-US" dirty="0">
              <a:effectLst/>
            </a:endParaRPr>
          </a:p>
          <a:p>
            <a:r>
              <a:rPr lang="en-US" dirty="0" err="1">
                <a:effectLst/>
              </a:rPr>
              <a:t>basic_deck</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list(range(2,</a:t>
            </a:r>
            <a:r>
              <a:rPr lang="en-US" dirty="0">
                <a:effectLst/>
              </a:rPr>
              <a:t> </a:t>
            </a:r>
            <a:r>
              <a:rPr lang="en-US" sz="1200" kern="1200" dirty="0">
                <a:solidFill>
                  <a:schemeClr val="tx1"/>
                </a:solidFill>
                <a:effectLst/>
                <a:latin typeface="+mn-lt"/>
                <a:ea typeface="+mn-ea"/>
                <a:cs typeface="+mn-cs"/>
              </a:rPr>
              <a:t>15))</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4</a:t>
            </a:r>
            <a:endParaRPr lang="en-US" dirty="0">
              <a:effectLst/>
            </a:endParaRPr>
          </a:p>
          <a:p>
            <a:r>
              <a:rPr lang="en-US" dirty="0" err="1">
                <a:effectLst/>
              </a:rPr>
              <a:t>random</a:t>
            </a:r>
            <a:r>
              <a:rPr lang="en-US" sz="1200" kern="1200" dirty="0" err="1">
                <a:solidFill>
                  <a:schemeClr val="tx1"/>
                </a:solidFill>
                <a:effectLst/>
                <a:latin typeface="+mn-lt"/>
                <a:ea typeface="+mn-ea"/>
                <a:cs typeface="+mn-cs"/>
              </a:rPr>
              <a:t>.</a:t>
            </a:r>
            <a:r>
              <a:rPr lang="en-US" dirty="0" err="1">
                <a:effectLst/>
              </a:rPr>
              <a:t>shuffle</a:t>
            </a:r>
            <a:r>
              <a:rPr lang="en-US" sz="1200" kern="1200" dirty="0">
                <a:solidFill>
                  <a:schemeClr val="tx1"/>
                </a:solidFill>
                <a:effectLst/>
                <a:latin typeface="+mn-lt"/>
                <a:ea typeface="+mn-ea"/>
                <a:cs typeface="+mn-cs"/>
              </a:rPr>
              <a:t>(</a:t>
            </a:r>
            <a:r>
              <a:rPr lang="en-US" dirty="0" err="1">
                <a:effectLst/>
              </a:rPr>
              <a:t>basic_deck</a:t>
            </a:r>
            <a:r>
              <a:rPr lang="en-US" sz="1200" kern="1200" dirty="0">
                <a:solidFill>
                  <a:schemeClr val="tx1"/>
                </a:solidFill>
                <a:effectLst/>
                <a:latin typeface="+mn-lt"/>
                <a:ea typeface="+mn-ea"/>
                <a:cs typeface="+mn-cs"/>
              </a:rPr>
              <a:t>)</a:t>
            </a:r>
            <a:endParaRPr lang="en-US" dirty="0">
              <a:effectLst/>
            </a:endParaRPr>
          </a:p>
          <a:p>
            <a:r>
              <a:rPr lang="en-US" sz="1200" kern="1200" dirty="0">
                <a:solidFill>
                  <a:schemeClr val="tx1"/>
                </a:solidFill>
                <a:effectLst/>
                <a:latin typeface="+mn-lt"/>
                <a:ea typeface="+mn-ea"/>
                <a:cs typeface="+mn-cs"/>
              </a:rPr>
              <a:t>return</a:t>
            </a:r>
            <a:r>
              <a:rPr lang="en-US" dirty="0">
                <a:effectLst/>
              </a:rPr>
              <a:t> </a:t>
            </a:r>
            <a:r>
              <a:rPr lang="en-US" dirty="0" err="1">
                <a:effectLst/>
              </a:rPr>
              <a:t>basic_deck</a:t>
            </a:r>
            <a:endParaRPr lang="en-US" dirty="0">
              <a:effectLst/>
            </a:endParaRPr>
          </a:p>
          <a:p>
            <a:r>
              <a:rPr lang="en-US" sz="1200" b="1" kern="1200" dirty="0">
                <a:solidFill>
                  <a:schemeClr val="tx1"/>
                </a:solidFill>
                <a:effectLst/>
                <a:latin typeface="+mn-lt"/>
                <a:ea typeface="+mn-ea"/>
                <a:cs typeface="+mn-cs"/>
              </a:rPr>
              <a:t>Bonus!</a:t>
            </a:r>
          </a:p>
          <a:p>
            <a:r>
              <a:rPr lang="en-US" sz="1200" b="0" kern="1200" dirty="0">
                <a:solidFill>
                  <a:schemeClr val="tx1"/>
                </a:solidFill>
                <a:effectLst/>
                <a:latin typeface="+mn-lt"/>
                <a:ea typeface="+mn-ea"/>
                <a:cs typeface="+mn-cs"/>
              </a:rPr>
              <a:t>Instead of closing the program when the deck is empty, create a way for the user to play again.</a:t>
            </a:r>
            <a:endParaRPr lang="en-US" dirty="0">
              <a:effectLst/>
            </a:endParaRPr>
          </a:p>
          <a:p>
            <a:br>
              <a:rPr lang="en-US" sz="1200" u="none" strike="noStrike" kern="1200" dirty="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338173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sure to explain 'range'. Includes start number but not the stop number.</a:t>
            </a:r>
          </a:p>
          <a:p>
            <a:endParaRPr lang="en-US" dirty="0"/>
          </a:p>
          <a:p>
            <a:r>
              <a:rPr lang="en-US" dirty="0"/>
              <a:t>Starts at (2) but ends at (15-1) = 14</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7107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r>
              <a:rPr lang="en-US" b="1" dirty="0">
                <a:effectLst/>
              </a:rPr>
              <a:t>Day 2</a:t>
            </a:r>
            <a:endParaRPr lang="en-US" dirty="0">
              <a:effectLst/>
            </a:endParaRPr>
          </a:p>
          <a:p>
            <a:r>
              <a:rPr lang="en-US" dirty="0">
                <a:effectLst/>
              </a:rPr>
              <a:t>10 Minutes - Recap &amp; Review</a:t>
            </a:r>
          </a:p>
          <a:p>
            <a:r>
              <a:rPr lang="en-US" dirty="0">
                <a:effectLst/>
              </a:rPr>
              <a:t>40 Minutes - Finish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74af9e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74af9e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74af9ee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74af9ee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74af9ee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74af9ee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74af9ee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74af9ee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74af9e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74af9e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G4DhzhDlXFM?feature=oembed" TargetMode="External"/><Relationship Id="rId1" Type="http://schemas.openxmlformats.org/officeDocument/2006/relationships/tags" Target="../tags/tag11.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hyperlink" Target="http://www.pagat.com/war/war.html"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3.03 Return Vs. Print</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7995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and Print </a:t>
            </a:r>
            <a:r>
              <a:rPr lang="en" dirty="0"/>
              <a:t>Example</a:t>
            </a:r>
            <a:endParaRPr dirty="0"/>
          </a:p>
        </p:txBody>
      </p:sp>
      <p:sp>
        <p:nvSpPr>
          <p:cNvPr id="195" name="Google Shape;195;p3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96" name="Google Shape;196;p36"/>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6264-47B1-45CA-A740-6332DE1F57A6}"/>
              </a:ext>
            </a:extLst>
          </p:cNvPr>
          <p:cNvSpPr>
            <a:spLocks noGrp="1"/>
          </p:cNvSpPr>
          <p:nvPr>
            <p:ph type="title"/>
          </p:nvPr>
        </p:nvSpPr>
        <p:spPr/>
        <p:txBody>
          <a:bodyPr/>
          <a:lstStyle/>
          <a:p>
            <a:r>
              <a:rPr lang="en-US" dirty="0"/>
              <a:t>Lab – Video Explanation of the card game: War</a:t>
            </a:r>
          </a:p>
        </p:txBody>
      </p:sp>
      <p:pic>
        <p:nvPicPr>
          <p:cNvPr id="4" name="Online Media 3" title="Card Games : How to Play War">
            <a:hlinkClick r:id="" action="ppaction://media"/>
            <a:extLst>
              <a:ext uri="{FF2B5EF4-FFF2-40B4-BE49-F238E27FC236}">
                <a16:creationId xmlns:a16="http://schemas.microsoft.com/office/drawing/2014/main" id="{2B199BD3-8C29-4DF0-AB97-36B809AA5DB3}"/>
              </a:ext>
            </a:extLst>
          </p:cNvPr>
          <p:cNvPicPr>
            <a:picLocks noGrp="1" noRot="1" noChangeAspect="1"/>
          </p:cNvPicPr>
          <p:nvPr>
            <p:ph sz="quarter" idx="10"/>
            <a:videoFile r:link="rId2"/>
          </p:nvPr>
        </p:nvPicPr>
        <p:blipFill>
          <a:blip r:embed="rId4"/>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134294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555093"/>
          </a:xfrm>
        </p:spPr>
        <p:txBody>
          <a:bodyPr/>
          <a:lstStyle/>
          <a:p>
            <a:pPr marL="0" indent="0">
              <a:buNone/>
            </a:pPr>
            <a:r>
              <a:rPr lang="en-US" dirty="0"/>
              <a:t>Create a program that lets a user play a </a:t>
            </a:r>
            <a:r>
              <a:rPr lang="en-US" b="1" dirty="0"/>
              <a:t>simplified</a:t>
            </a:r>
            <a:r>
              <a:rPr lang="en-US" dirty="0"/>
              <a:t> version of the card game </a:t>
            </a:r>
            <a:r>
              <a:rPr lang="en-US" dirty="0">
                <a:hlinkClick r:id="rId3"/>
              </a:rPr>
              <a:t>'War’</a:t>
            </a:r>
            <a:r>
              <a:rPr lang="en-US" dirty="0"/>
              <a:t>. </a:t>
            </a:r>
          </a:p>
          <a:p>
            <a:r>
              <a:rPr lang="en-US" dirty="0"/>
              <a:t>Changes to the game for this lab</a:t>
            </a:r>
          </a:p>
          <a:p>
            <a:pPr lvl="1"/>
            <a:r>
              <a:rPr lang="en-US" dirty="0"/>
              <a:t>The users will share a </a:t>
            </a:r>
            <a:r>
              <a:rPr lang="en-US" b="1" i="1" u="sng" dirty="0"/>
              <a:t>single</a:t>
            </a:r>
            <a:r>
              <a:rPr lang="en-US" dirty="0"/>
              <a:t> deck of cards</a:t>
            </a:r>
          </a:p>
          <a:p>
            <a:pPr lvl="1"/>
            <a:r>
              <a:rPr lang="en-US" dirty="0"/>
              <a:t>Cards will not be added back to the deck after they have been played.</a:t>
            </a:r>
          </a:p>
          <a:p>
            <a:pPr marL="0" indent="0">
              <a:buNone/>
            </a:pPr>
            <a:r>
              <a:rPr lang="en-US" dirty="0"/>
              <a:t>Your game should</a:t>
            </a:r>
          </a:p>
          <a:p>
            <a:pPr marL="514350" indent="-514350">
              <a:buFont typeface="+mj-lt"/>
              <a:buAutoNum type="arabicPeriod"/>
            </a:pPr>
            <a:r>
              <a:rPr lang="en-US" dirty="0"/>
              <a:t>start with a given shuffled deck variable -- see details below</a:t>
            </a:r>
          </a:p>
          <a:p>
            <a:pPr lvl="1"/>
            <a:r>
              <a:rPr lang="en-US" dirty="0"/>
              <a:t>The shuffle function is defined in the Random Library</a:t>
            </a:r>
          </a:p>
          <a:p>
            <a:pPr marL="514350" indent="-514350">
              <a:buFont typeface="+mj-lt"/>
              <a:buAutoNum type="arabicPeriod"/>
            </a:pPr>
            <a:r>
              <a:rPr lang="en-US" dirty="0"/>
              <a:t>ask for player 1’s and player 2's names.</a:t>
            </a:r>
          </a:p>
          <a:p>
            <a:pPr marL="0" indent="0">
              <a:buNone/>
            </a:pPr>
            <a:endParaRPr lang="en-US" dirty="0"/>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947952"/>
          </a:xfrm>
        </p:spPr>
        <p:txBody>
          <a:bodyPr/>
          <a:lstStyle/>
          <a:p>
            <a:pPr marL="0" indent="0">
              <a:buNone/>
            </a:pPr>
            <a:r>
              <a:rPr lang="en-US" dirty="0"/>
              <a:t>Have a function </a:t>
            </a:r>
            <a:r>
              <a:rPr lang="en-US" dirty="0" err="1">
                <a:latin typeface="Consolas" panose="020B0609020204030204" pitchFamily="49" charset="0"/>
                <a:cs typeface="Courier New" panose="02070309020205020404" pitchFamily="49" charset="0"/>
              </a:rPr>
              <a:t>player_turn</a:t>
            </a:r>
            <a:r>
              <a:rPr lang="en-US" dirty="0">
                <a:latin typeface="Consolas" panose="020B0609020204030204" pitchFamily="49" charset="0"/>
                <a:cs typeface="Courier New" panose="02070309020205020404" pitchFamily="49" charset="0"/>
              </a:rPr>
              <a:t>()</a:t>
            </a:r>
            <a:r>
              <a:rPr lang="en-US" dirty="0">
                <a:latin typeface="Consolas" panose="020B0609020204030204" pitchFamily="49" charset="0"/>
              </a:rPr>
              <a:t> </a:t>
            </a:r>
            <a:r>
              <a:rPr lang="en-US" dirty="0"/>
              <a:t>with the contract shown below:</a:t>
            </a:r>
          </a:p>
          <a:p>
            <a:pPr marL="0" indent="0">
              <a:buNone/>
            </a:pPr>
            <a:endParaRPr lang="en-US" dirty="0"/>
          </a:p>
        </p:txBody>
      </p:sp>
      <p:sp>
        <p:nvSpPr>
          <p:cNvPr id="6" name="Rectangle 5">
            <a:extLst>
              <a:ext uri="{FF2B5EF4-FFF2-40B4-BE49-F238E27FC236}">
                <a16:creationId xmlns:a16="http://schemas.microsoft.com/office/drawing/2014/main" id="{0FDF14E7-3379-42B8-961A-DA8D7766AEC9}"/>
              </a:ext>
            </a:extLst>
          </p:cNvPr>
          <p:cNvSpPr/>
          <p:nvPr/>
        </p:nvSpPr>
        <p:spPr>
          <a:xfrm>
            <a:off x="584200" y="2526654"/>
            <a:ext cx="11303000" cy="2308324"/>
          </a:xfrm>
          <a:prstGeom prst="rect">
            <a:avLst/>
          </a:prstGeom>
        </p:spPr>
        <p:txBody>
          <a:bodyPr wrap="square">
            <a:spAutoFit/>
          </a:bodyPr>
          <a:lstStyle/>
          <a:p>
            <a:pPr marL="342900" indent="-342900">
              <a:buFont typeface="+mj-lt"/>
              <a:buAutoNum type="arabicPeriod"/>
            </a:pPr>
            <a:r>
              <a:rPr lang="en-US" sz="2400" dirty="0">
                <a:latin typeface="Consolas" panose="020B0609020204030204" pitchFamily="49" charset="0"/>
                <a:cs typeface="Segoe UI" panose="020B0502040204020203" pitchFamily="34" charset="0"/>
              </a:rPr>
              <a:t># name: </a:t>
            </a:r>
            <a:r>
              <a:rPr lang="en-US" sz="2400" dirty="0" err="1">
                <a:latin typeface="Consolas" panose="020B0609020204030204" pitchFamily="49" charset="0"/>
                <a:cs typeface="Segoe UI" panose="020B0502040204020203" pitchFamily="34" charset="0"/>
              </a:rPr>
              <a:t>player_turn</a:t>
            </a:r>
            <a:endParaRPr lang="en-US" sz="2400" dirty="0">
              <a:latin typeface="Consolas" panose="020B0609020204030204" pitchFamily="49" charset="0"/>
              <a:cs typeface="Segoe UI" panose="020B0502040204020203" pitchFamily="34" charset="0"/>
            </a:endParaRPr>
          </a:p>
          <a:p>
            <a:pPr marL="342900" indent="-342900">
              <a:buFont typeface="+mj-lt"/>
              <a:buAutoNum type="arabicPeriod"/>
            </a:pPr>
            <a:r>
              <a:rPr lang="en-US" sz="2400" dirty="0">
                <a:latin typeface="Consolas" panose="020B0609020204030204" pitchFamily="49" charset="0"/>
                <a:cs typeface="Segoe UI" panose="020B0502040204020203" pitchFamily="34" charset="0"/>
              </a:rPr>
              <a:t># purpose: takes in a player name,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draws/removes a card from the deck,</a:t>
            </a:r>
          </a:p>
          <a:p>
            <a:pPr marL="342900" indent="-342900">
              <a:buFont typeface="+mj-lt"/>
              <a:buAutoNum type="arabicPeriod"/>
            </a:pPr>
            <a:r>
              <a:rPr lang="en-US" sz="2400" dirty="0">
                <a:latin typeface="Consolas" panose="020B0609020204030204" pitchFamily="49" charset="0"/>
                <a:cs typeface="Segoe UI" panose="020B0502040204020203" pitchFamily="34" charset="0"/>
              </a:rPr>
              <a:t>#          prints "user drew card x", and returns the value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input: </a:t>
            </a:r>
            <a:r>
              <a:rPr lang="en-US" sz="2400" dirty="0" err="1">
                <a:latin typeface="Consolas" panose="020B0609020204030204" pitchFamily="49" charset="0"/>
                <a:cs typeface="Segoe UI" panose="020B0502040204020203" pitchFamily="34" charset="0"/>
              </a:rPr>
              <a:t>player_name</a:t>
            </a:r>
            <a:r>
              <a:rPr lang="en-US" sz="2400" dirty="0">
                <a:latin typeface="Consolas" panose="020B0609020204030204" pitchFamily="49" charset="0"/>
                <a:cs typeface="Segoe UI" panose="020B0502040204020203" pitchFamily="34" charset="0"/>
              </a:rPr>
              <a:t> as string, deck as list</a:t>
            </a:r>
          </a:p>
          <a:p>
            <a:pPr marL="342900" indent="-342900">
              <a:buFont typeface="+mj-lt"/>
              <a:buAutoNum type="arabicPeriod"/>
            </a:pPr>
            <a:r>
              <a:rPr lang="en-US" sz="2400" dirty="0">
                <a:latin typeface="Consolas" panose="020B0609020204030204" pitchFamily="49" charset="0"/>
                <a:cs typeface="Segoe UI" panose="020B0502040204020203" pitchFamily="34" charset="0"/>
              </a:rPr>
              <a:t># returns: integer</a:t>
            </a: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78EF-3A5A-43C2-84FE-488786D51B00}"/>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9F46CC84-5F2B-4039-9B25-A943D13E7FA7}"/>
              </a:ext>
            </a:extLst>
          </p:cNvPr>
          <p:cNvSpPr>
            <a:spLocks noGrp="1"/>
          </p:cNvSpPr>
          <p:nvPr>
            <p:ph sz="quarter" idx="10"/>
          </p:nvPr>
        </p:nvSpPr>
        <p:spPr>
          <a:xfrm>
            <a:off x="584200" y="1134319"/>
            <a:ext cx="11018838" cy="4493538"/>
          </a:xfrm>
        </p:spPr>
        <p:txBody>
          <a:bodyPr/>
          <a:lstStyle/>
          <a:p>
            <a:pPr marL="457200" indent="-457200">
              <a:buFont typeface="+mj-lt"/>
              <a:buAutoNum type="arabicPeriod"/>
            </a:pPr>
            <a:r>
              <a:rPr lang="en-US" sz="2000" dirty="0"/>
              <a:t>Create a function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a:t>
            </a:r>
            <a:r>
              <a:rPr lang="en-US" sz="2000" dirty="0"/>
              <a:t> that takes in the two integers representing the cards drawn and compares the card values. </a:t>
            </a:r>
          </a:p>
          <a:p>
            <a:pPr marL="457200" indent="-457200">
              <a:buFont typeface="+mj-lt"/>
              <a:buAutoNum type="arabicPeriod"/>
            </a:pPr>
            <a:r>
              <a:rPr lang="en-US" sz="2000" dirty="0"/>
              <a:t>Make sure to write the contract for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a:t>
            </a:r>
            <a:r>
              <a:rPr lang="en-US" sz="2000" dirty="0"/>
              <a:t>!</a:t>
            </a:r>
            <a:br>
              <a:rPr lang="en-US" sz="2000" dirty="0"/>
            </a:br>
            <a:r>
              <a:rPr lang="en-US" sz="2000" dirty="0"/>
              <a:t>  Jacks will be represented as 11, Queens will be represented as 12,</a:t>
            </a:r>
            <a:br>
              <a:rPr lang="en-US" sz="2000" dirty="0"/>
            </a:br>
            <a:r>
              <a:rPr lang="en-US" sz="2000" dirty="0"/>
              <a:t>  Kings will be represented as 13, and Aces will be represented as 14. The suit does not matter.</a:t>
            </a:r>
          </a:p>
          <a:p>
            <a:pPr marL="457200" indent="-457200">
              <a:buFont typeface="+mj-lt"/>
              <a:buAutoNum type="arabicPeriod"/>
            </a:pPr>
            <a:r>
              <a:rPr lang="en-US" sz="2000" dirty="0"/>
              <a:t>Include a while loop that keeps the game running until there are no cards in the deck.</a:t>
            </a:r>
          </a:p>
          <a:p>
            <a:pPr marL="457200" indent="-457200">
              <a:buFont typeface="+mj-lt"/>
              <a:buAutoNum type="arabicPeriod"/>
            </a:pPr>
            <a:r>
              <a:rPr lang="en-US" sz="2000" dirty="0"/>
              <a:t>If there is a tie, there is "war".  Take the next two cards. Whoever wins that comparison gets all four cards (including the previous tied cards).  </a:t>
            </a:r>
          </a:p>
          <a:p>
            <a:pPr marL="457200" indent="-457200">
              <a:buFont typeface="+mj-lt"/>
              <a:buAutoNum type="arabicPeriod"/>
            </a:pPr>
            <a:r>
              <a:rPr lang="en-US" sz="2000" dirty="0"/>
              <a:t>If there is another tie, continue taking the next two cards until there a winner.  </a:t>
            </a:r>
          </a:p>
          <a:p>
            <a:pPr marL="457200" indent="-457200">
              <a:buFont typeface="+mj-lt"/>
              <a:buAutoNum type="arabicPeriod"/>
            </a:pPr>
            <a:r>
              <a:rPr lang="en-US" sz="2000" dirty="0"/>
              <a:t>The winner takes all the "war" cards.</a:t>
            </a:r>
          </a:p>
          <a:p>
            <a:pPr marL="457200" indent="-457200">
              <a:buFont typeface="+mj-lt"/>
              <a:buAutoNum type="arabicPeriod"/>
            </a:pPr>
            <a:r>
              <a:rPr lang="en-US" sz="2000" dirty="0"/>
              <a:t>Keep track of the score.</a:t>
            </a:r>
          </a:p>
          <a:p>
            <a:pPr marL="457200" indent="-457200">
              <a:buFont typeface="+mj-lt"/>
              <a:buAutoNum type="arabicPeriod"/>
            </a:pPr>
            <a:r>
              <a:rPr lang="en-US" sz="2000" dirty="0"/>
              <a:t>The player who takes the greatest number of cards wins.</a:t>
            </a:r>
          </a:p>
          <a:p>
            <a:pPr marL="457200" indent="-457200">
              <a:buFont typeface="+mj-lt"/>
              <a:buAutoNum type="arabicPeriod"/>
            </a:pPr>
            <a:r>
              <a:rPr lang="en-US" sz="2000" dirty="0"/>
              <a:t>Declare the name of the winner and final score at the end of the game.</a:t>
            </a:r>
          </a:p>
        </p:txBody>
      </p:sp>
    </p:spTree>
    <p:extLst>
      <p:ext uri="{BB962C8B-B14F-4D97-AF65-F5344CB8AC3E}">
        <p14:creationId xmlns:p14="http://schemas.microsoft.com/office/powerpoint/2010/main" val="28751443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20E5-DE59-4CAF-B554-DAA8F8352D6D}"/>
              </a:ext>
            </a:extLst>
          </p:cNvPr>
          <p:cNvSpPr>
            <a:spLocks noGrp="1"/>
          </p:cNvSpPr>
          <p:nvPr>
            <p:ph type="title"/>
          </p:nvPr>
        </p:nvSpPr>
        <p:spPr/>
        <p:txBody>
          <a:bodyPr/>
          <a:lstStyle/>
          <a:p>
            <a:r>
              <a:rPr lang="en-US" dirty="0"/>
              <a:t>Deck Shuffling</a:t>
            </a:r>
          </a:p>
        </p:txBody>
      </p:sp>
      <p:sp>
        <p:nvSpPr>
          <p:cNvPr id="3" name="Content Placeholder 2">
            <a:extLst>
              <a:ext uri="{FF2B5EF4-FFF2-40B4-BE49-F238E27FC236}">
                <a16:creationId xmlns:a16="http://schemas.microsoft.com/office/drawing/2014/main" id="{83D0F120-35CB-4D91-AC4F-0F7942B985D8}"/>
              </a:ext>
            </a:extLst>
          </p:cNvPr>
          <p:cNvSpPr>
            <a:spLocks noGrp="1"/>
          </p:cNvSpPr>
          <p:nvPr>
            <p:ph sz="quarter" idx="12"/>
          </p:nvPr>
        </p:nvSpPr>
        <p:spPr>
          <a:xfrm>
            <a:off x="584200" y="1435100"/>
            <a:ext cx="5211763" cy="4998291"/>
          </a:xfrm>
        </p:spPr>
        <p:txBody>
          <a:bodyPr/>
          <a:lstStyle/>
          <a:p>
            <a:r>
              <a:rPr lang="en-US" dirty="0"/>
              <a:t>Python's random library has a built-in shuffle algorithm. </a:t>
            </a:r>
          </a:p>
          <a:p>
            <a:r>
              <a:rPr lang="en-US" dirty="0"/>
              <a:t>We have provided a simple wrapper function that will return to you a shuffled deck of cards.</a:t>
            </a:r>
          </a:p>
          <a:p>
            <a:endParaRPr lang="en-US" dirty="0"/>
          </a:p>
          <a:p>
            <a:r>
              <a:rPr lang="en-US" b="1" dirty="0"/>
              <a:t>Bonus: </a:t>
            </a:r>
            <a:r>
              <a:rPr lang="en-US" dirty="0"/>
              <a:t>Instead of closing the program when the deck is empty, create a way for the user to play again.</a:t>
            </a:r>
          </a:p>
        </p:txBody>
      </p:sp>
      <p:sp>
        <p:nvSpPr>
          <p:cNvPr id="5" name="Rectangle 4">
            <a:extLst>
              <a:ext uri="{FF2B5EF4-FFF2-40B4-BE49-F238E27FC236}">
                <a16:creationId xmlns:a16="http://schemas.microsoft.com/office/drawing/2014/main" id="{A1801A2E-F595-4FE1-B8E5-444B0B007EEF}"/>
              </a:ext>
            </a:extLst>
          </p:cNvPr>
          <p:cNvSpPr/>
          <p:nvPr/>
        </p:nvSpPr>
        <p:spPr>
          <a:xfrm>
            <a:off x="5852407" y="1873880"/>
            <a:ext cx="6095999" cy="2585323"/>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shuffled_deck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return a shuffled deck to user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None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returns: list representing a shuffled 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shuffled_deck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15</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random.shuffle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485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10261278" cy="430887"/>
          </a:xfrm>
        </p:spPr>
        <p:txBody>
          <a:bodyPr/>
          <a:lstStyle/>
          <a:p>
            <a:pPr marL="0" indent="0">
              <a:buNone/>
            </a:pPr>
            <a:r>
              <a:rPr lang="en-US" dirty="0"/>
              <a:t>In your notebook, write down something you learned today.</a:t>
            </a:r>
          </a:p>
        </p:txBody>
      </p:sp>
    </p:spTree>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Lesson: 3.03 Return Vs. Print</a:t>
            </a:r>
            <a:r>
              <a:rPr lang="en-US" dirty="0">
                <a:effectLst/>
              </a:rPr>
              <a: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latin typeface="Consolas" panose="020B0609020204030204" pitchFamily="49" charset="0"/>
                <a:cs typeface="Courier New" panose="02070309020205020404" pitchFamily="49" charset="0"/>
              </a:rPr>
              <a:t>return, None</a:t>
            </a:r>
          </a:p>
          <a:p>
            <a:pPr marL="342900" indent="-342900">
              <a:buFont typeface="Arial" panose="020B0604020202020204" pitchFamily="34" charset="0"/>
              <a:buChar char="•"/>
            </a:pPr>
            <a:r>
              <a:rPr lang="en-US" dirty="0"/>
              <a:t>Explain and demonstrate the difference between printing and returning</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167295"/>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a:p>
            <a:r>
              <a:rPr lang="en-US" sz="1800" b="1" dirty="0"/>
              <a:t>Day 2</a:t>
            </a:r>
          </a:p>
          <a:p>
            <a:r>
              <a:rPr lang="en-US" sz="1800" dirty="0"/>
              <a:t>Recap &amp; Review</a:t>
            </a:r>
          </a:p>
          <a:p>
            <a:r>
              <a:rPr lang="en-US" sz="1800" dirty="0"/>
              <a:t>Finish 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875181"/>
          </a:xfrm>
        </p:spPr>
        <p:txBody>
          <a:bodyPr/>
          <a:lstStyle/>
          <a:p>
            <a:r>
              <a:rPr lang="en-US" dirty="0"/>
              <a:t>Look at your notes from yesterday and write down one thing you learned in the previous class.</a:t>
            </a:r>
          </a:p>
          <a:p>
            <a:r>
              <a:rPr lang="en-US" dirty="0"/>
              <a:t>Open the console, and type this code into the editor:</a:t>
            </a:r>
          </a:p>
          <a:p>
            <a:pPr lvl="1"/>
            <a:r>
              <a:rPr lang="en-US" dirty="0"/>
              <a:t>What happens when your run this code? </a:t>
            </a:r>
          </a:p>
          <a:p>
            <a:pPr lvl="1"/>
            <a:r>
              <a:rPr lang="en-US" dirty="0"/>
              <a:t>How do you know what the result was?   </a:t>
            </a:r>
          </a:p>
          <a:p>
            <a:r>
              <a:rPr lang="en-US" dirty="0"/>
              <a:t>Keeping the function the same, adjust the code to print out the value that the function returns. </a:t>
            </a:r>
          </a:p>
        </p:txBody>
      </p:sp>
      <p:sp>
        <p:nvSpPr>
          <p:cNvPr id="3" name="Rectangle 2">
            <a:extLst>
              <a:ext uri="{FF2B5EF4-FFF2-40B4-BE49-F238E27FC236}">
                <a16:creationId xmlns:a16="http://schemas.microsoft.com/office/drawing/2014/main" id="{EDF9407B-DDCA-448B-8CE9-051B87D21CE6}"/>
              </a:ext>
            </a:extLst>
          </p:cNvPr>
          <p:cNvSpPr/>
          <p:nvPr/>
        </p:nvSpPr>
        <p:spPr>
          <a:xfrm>
            <a:off x="6096000" y="1780289"/>
            <a:ext cx="5855746" cy="3693319"/>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inputs:  x (int), y (int)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int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50% of time returns sum of x and y,</a:t>
            </a: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otherwise returns product of x and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else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Why Functions?</a:t>
            </a:r>
            <a:endParaRPr dirty="0"/>
          </a:p>
        </p:txBody>
      </p:sp>
      <p:sp>
        <p:nvSpPr>
          <p:cNvPr id="147" name="Google Shape;147;p31"/>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a:buClr>
                <a:srgbClr val="000000"/>
              </a:buClr>
              <a:buAutoNum type="arabicPeriod"/>
            </a:pPr>
            <a:r>
              <a:rPr lang="en" dirty="0">
                <a:solidFill>
                  <a:srgbClr val="000000"/>
                </a:solidFill>
                <a:highlight>
                  <a:srgbClr val="FFFFFF"/>
                </a:highlight>
              </a:rPr>
              <a:t>Name</a:t>
            </a:r>
            <a:r>
              <a:rPr lang="en-US" dirty="0">
                <a:solidFill>
                  <a:srgbClr val="000000"/>
                </a:solidFill>
                <a:highlight>
                  <a:srgbClr val="FFFFFF"/>
                </a:highlight>
              </a:rPr>
              <a:t>s </a:t>
            </a:r>
            <a:r>
              <a:rPr lang="en" dirty="0">
                <a:solidFill>
                  <a:srgbClr val="000000"/>
                </a:solidFill>
                <a:highlight>
                  <a:srgbClr val="FFFFFF"/>
                </a:highlight>
              </a:rPr>
              <a:t>a group of statements, which makes your program easier to </a:t>
            </a:r>
            <a:r>
              <a:rPr lang="en" b="1" dirty="0">
                <a:solidFill>
                  <a:srgbClr val="000000"/>
                </a:solidFill>
                <a:highlight>
                  <a:srgbClr val="FFFFFF"/>
                </a:highlight>
              </a:rPr>
              <a:t>read</a:t>
            </a:r>
            <a:r>
              <a:rPr lang="en" dirty="0">
                <a:solidFill>
                  <a:srgbClr val="000000"/>
                </a:solidFill>
                <a:highlight>
                  <a:srgbClr val="FFFFFF"/>
                </a:highlight>
              </a:rPr>
              <a:t> and </a:t>
            </a:r>
            <a:r>
              <a:rPr lang="en" b="1" dirty="0">
                <a:solidFill>
                  <a:srgbClr val="000000"/>
                </a:solidFill>
                <a:highlight>
                  <a:srgbClr val="FFFFFF"/>
                </a:highlight>
              </a:rPr>
              <a:t>debug</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Eliminat</a:t>
            </a:r>
            <a:r>
              <a:rPr lang="en-US" dirty="0">
                <a:solidFill>
                  <a:srgbClr val="000000"/>
                </a:solidFill>
                <a:highlight>
                  <a:srgbClr val="FFFFFF"/>
                </a:highlight>
              </a:rPr>
              <a:t>es</a:t>
            </a:r>
            <a:r>
              <a:rPr lang="en" dirty="0">
                <a:solidFill>
                  <a:srgbClr val="000000"/>
                </a:solidFill>
                <a:highlight>
                  <a:srgbClr val="FFFFFF"/>
                </a:highlight>
              </a:rPr>
              <a:t> repetitive code. Later, if you make a change, you only have to make it in </a:t>
            </a:r>
            <a:r>
              <a:rPr lang="en" b="1" dirty="0">
                <a:solidFill>
                  <a:srgbClr val="000000"/>
                </a:solidFill>
                <a:highlight>
                  <a:srgbClr val="FFFFFF"/>
                </a:highlight>
              </a:rPr>
              <a:t>one place</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Divid</a:t>
            </a:r>
            <a:r>
              <a:rPr lang="en-US" dirty="0">
                <a:solidFill>
                  <a:srgbClr val="000000"/>
                </a:solidFill>
                <a:highlight>
                  <a:srgbClr val="FFFFFF"/>
                </a:highlight>
              </a:rPr>
              <a:t>es</a:t>
            </a:r>
            <a:r>
              <a:rPr lang="en" dirty="0">
                <a:solidFill>
                  <a:srgbClr val="000000"/>
                </a:solidFill>
                <a:highlight>
                  <a:srgbClr val="FFFFFF"/>
                </a:highlight>
              </a:rPr>
              <a:t> a long program into functions allows you to debug the parts </a:t>
            </a:r>
            <a:r>
              <a:rPr lang="en" b="1" dirty="0">
                <a:solidFill>
                  <a:srgbClr val="000000"/>
                </a:solidFill>
                <a:highlight>
                  <a:srgbClr val="FFFFFF"/>
                </a:highlight>
              </a:rPr>
              <a:t>one at a time</a:t>
            </a:r>
            <a:r>
              <a:rPr lang="en" dirty="0">
                <a:solidFill>
                  <a:srgbClr val="000000"/>
                </a:solidFill>
                <a:highlight>
                  <a:srgbClr val="FFFFFF"/>
                </a:highlight>
              </a:rPr>
              <a:t> and then assemble them into a working whole.</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Well-designed functions are often useful for many programs. Once you write and debug one, you can</a:t>
            </a:r>
            <a:r>
              <a:rPr lang="en" b="1" i="1" dirty="0">
                <a:solidFill>
                  <a:srgbClr val="000000"/>
                </a:solidFill>
                <a:highlight>
                  <a:srgbClr val="FFFFFF"/>
                </a:highlight>
              </a:rPr>
              <a:t> </a:t>
            </a:r>
            <a:r>
              <a:rPr lang="en" b="1" dirty="0">
                <a:solidFill>
                  <a:srgbClr val="000000"/>
                </a:solidFill>
                <a:highlight>
                  <a:srgbClr val="FFFFFF"/>
                </a:highlight>
              </a:rPr>
              <a:t>reuse it</a:t>
            </a:r>
            <a:r>
              <a:rPr lang="en" dirty="0">
                <a:solidFill>
                  <a:srgbClr val="000000"/>
                </a:solidFill>
                <a:highlight>
                  <a:srgbClr val="FFFFFF"/>
                </a:highlight>
              </a:rPr>
              <a:t>.</a:t>
            </a:r>
            <a:endParaRPr dirty="0">
              <a:solidFill>
                <a:srgbClr val="000000"/>
              </a:solidFill>
            </a:endParaRPr>
          </a:p>
        </p:txBody>
      </p:sp>
      <p:sp>
        <p:nvSpPr>
          <p:cNvPr id="148" name="Google Shape;148;p31"/>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5</a:t>
            </a:fld>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 dirty="0"/>
              <a:t>Returning</a:t>
            </a:r>
            <a:endParaRPr dirty="0"/>
          </a:p>
        </p:txBody>
      </p:sp>
      <p:sp>
        <p:nvSpPr>
          <p:cNvPr id="154" name="Google Shape;154;p32"/>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b="1" i="1" dirty="0">
              <a:solidFill>
                <a:srgbClr val="000000"/>
              </a:solidFill>
            </a:endParaRPr>
          </a:p>
        </p:txBody>
      </p:sp>
      <p:sp>
        <p:nvSpPr>
          <p:cNvPr id="156" name="Google Shape;156;p32"/>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Function B</a:t>
            </a:r>
            <a:endParaRPr sz="2353" dirty="0"/>
          </a:p>
        </p:txBody>
      </p:sp>
      <p:sp>
        <p:nvSpPr>
          <p:cNvPr id="161" name="Google Shape;161;p32"/>
          <p:cNvSpPr txBox="1"/>
          <p:nvPr/>
        </p:nvSpPr>
        <p:spPr>
          <a:xfrm>
            <a:off x="5491767" y="4472033"/>
            <a:ext cx="1411600" cy="318400"/>
          </a:xfrm>
          <a:prstGeom prst="rect">
            <a:avLst/>
          </a:prstGeom>
          <a:noFill/>
          <a:ln>
            <a:noFill/>
          </a:ln>
        </p:spPr>
        <p:txBody>
          <a:bodyPr spcFirstLastPara="1" wrap="square" lIns="121900" tIns="121900" rIns="121900" bIns="121900" anchor="t" anchorCtr="0">
            <a:noAutofit/>
          </a:bodyPr>
          <a:lstStyle/>
          <a:p>
            <a:r>
              <a:rPr lang="en" sz="2353" dirty="0"/>
              <a:t>Return</a:t>
            </a:r>
            <a:endParaRPr sz="2353" dirty="0"/>
          </a:p>
        </p:txBody>
      </p:sp>
      <p:cxnSp>
        <p:nvCxnSpPr>
          <p:cNvPr id="158" name="Google Shape;158;p32" descr="Return Arrow Starting at Function B box and pointing to Function A box"/>
          <p:cNvCxnSpPr>
            <a:stCxn id="156" idx="3"/>
            <a:endCxn id="157" idx="1"/>
          </p:cNvCxnSpPr>
          <p:nvPr/>
        </p:nvCxnSpPr>
        <p:spPr>
          <a:xfrm>
            <a:off x="5390233" y="4472033"/>
            <a:ext cx="1411600" cy="0"/>
          </a:xfrm>
          <a:prstGeom prst="straightConnector1">
            <a:avLst/>
          </a:prstGeom>
          <a:noFill/>
          <a:ln w="38100" cap="flat" cmpd="sng">
            <a:solidFill>
              <a:schemeClr val="dk2"/>
            </a:solidFill>
            <a:prstDash val="solid"/>
            <a:round/>
            <a:headEnd type="none" w="med" len="med"/>
            <a:tailEnd type="triangle" w="med" len="med"/>
          </a:ln>
        </p:spPr>
      </p:cxnSp>
      <p:sp>
        <p:nvSpPr>
          <p:cNvPr id="157" name="Google Shape;157;p32"/>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 Function A</a:t>
            </a:r>
            <a:endParaRPr sz="2353" dirty="0"/>
          </a:p>
        </p:txBody>
      </p:sp>
      <p:cxnSp>
        <p:nvCxnSpPr>
          <p:cNvPr id="159" name="Google Shape;159;p32" descr="Dotted Call Arrow pointing starting at Function A box and pointing to Function B box"/>
          <p:cNvCxnSpPr>
            <a:stCxn id="157" idx="0"/>
            <a:endCxn id="156"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0" name="Google Shape;160;p32"/>
          <p:cNvSpPr txBox="1"/>
          <p:nvPr/>
        </p:nvSpPr>
        <p:spPr>
          <a:xfrm>
            <a:off x="5491767" y="3090067"/>
            <a:ext cx="1411600" cy="521566"/>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Returning Vs. Printing</a:t>
            </a:r>
            <a:endParaRPr/>
          </a:p>
        </p:txBody>
      </p:sp>
      <p:sp>
        <p:nvSpPr>
          <p:cNvPr id="167" name="Google Shape;167;p33"/>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dirty="0">
              <a:solidFill>
                <a:srgbClr val="000000"/>
              </a:solidFill>
              <a:highlight>
                <a:srgbClr val="FFFFFF"/>
              </a:highlight>
            </a:endParaRPr>
          </a:p>
          <a:p>
            <a:pPr indent="-507987">
              <a:buClr>
                <a:srgbClr val="000000"/>
              </a:buClr>
              <a:buSzPts val="2400"/>
            </a:pPr>
            <a:r>
              <a:rPr lang="en" sz="3200" b="1" dirty="0">
                <a:solidFill>
                  <a:srgbClr val="000000"/>
                </a:solidFill>
                <a:highlight>
                  <a:srgbClr val="FFFFFF"/>
                </a:highlight>
              </a:rPr>
              <a:t>Print</a:t>
            </a:r>
            <a:r>
              <a:rPr lang="en" sz="3200" dirty="0">
                <a:solidFill>
                  <a:srgbClr val="000000"/>
                </a:solidFill>
                <a:highlight>
                  <a:srgbClr val="FFFFFF"/>
                </a:highlight>
              </a:rPr>
              <a:t> = show something on the screen</a:t>
            </a:r>
            <a:endParaRPr sz="3200" dirty="0">
              <a:solidFill>
                <a:srgbClr val="000000"/>
              </a:solidFill>
              <a:highlight>
                <a:srgbClr val="FFFFFF"/>
              </a:highlight>
            </a:endParaRPr>
          </a:p>
        </p:txBody>
      </p:sp>
      <p:sp>
        <p:nvSpPr>
          <p:cNvPr id="170" name="Google Shape;170;p33"/>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 Function A</a:t>
            </a:r>
            <a:endParaRPr sz="2353"/>
          </a:p>
        </p:txBody>
      </p:sp>
      <p:sp>
        <p:nvSpPr>
          <p:cNvPr id="173" name="Google Shape;173;p33"/>
          <p:cNvSpPr txBox="1"/>
          <p:nvPr/>
        </p:nvSpPr>
        <p:spPr>
          <a:xfrm>
            <a:off x="5491767" y="3090067"/>
            <a:ext cx="1411600" cy="318400"/>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cxnSp>
        <p:nvCxnSpPr>
          <p:cNvPr id="172" name="Google Shape;172;p33" descr="Call arrow starting at the Function A box and pointing to the Function B Box"/>
          <p:cNvCxnSpPr>
            <a:stCxn id="170" idx="0"/>
            <a:endCxn id="169"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9" name="Google Shape;169;p33"/>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Function B</a:t>
            </a:r>
            <a:endParaRPr sz="2353"/>
          </a:p>
        </p:txBody>
      </p:sp>
      <p:cxnSp>
        <p:nvCxnSpPr>
          <p:cNvPr id="171" name="Google Shape;171;p33" descr="Arrow starting at the Function B box and pointing to an empty Print Box"/>
          <p:cNvCxnSpPr/>
          <p:nvPr/>
        </p:nvCxnSpPr>
        <p:spPr>
          <a:xfrm>
            <a:off x="3982867" y="5061033"/>
            <a:ext cx="0" cy="973600"/>
          </a:xfrm>
          <a:prstGeom prst="straightConnector1">
            <a:avLst/>
          </a:prstGeom>
          <a:noFill/>
          <a:ln w="38100" cap="flat" cmpd="sng">
            <a:solidFill>
              <a:schemeClr val="dk2"/>
            </a:solidFill>
            <a:prstDash val="solid"/>
            <a:round/>
            <a:headEnd type="none" w="med" len="med"/>
            <a:tailEnd type="triangle" w="med" len="med"/>
          </a:ln>
        </p:spPr>
      </p:cxnSp>
      <p:sp>
        <p:nvSpPr>
          <p:cNvPr id="174" name="Google Shape;174;p33"/>
          <p:cNvSpPr txBox="1"/>
          <p:nvPr/>
        </p:nvSpPr>
        <p:spPr>
          <a:xfrm>
            <a:off x="4051567" y="5236900"/>
            <a:ext cx="1411600" cy="318400"/>
          </a:xfrm>
          <a:prstGeom prst="rect">
            <a:avLst/>
          </a:prstGeom>
          <a:noFill/>
          <a:ln>
            <a:noFill/>
          </a:ln>
        </p:spPr>
        <p:txBody>
          <a:bodyPr spcFirstLastPara="1" wrap="square" lIns="121900" tIns="121900" rIns="121900" bIns="121900" anchor="t" anchorCtr="0">
            <a:noAutofit/>
          </a:bodyPr>
          <a:lstStyle/>
          <a:p>
            <a:r>
              <a:rPr lang="en" sz="2353"/>
              <a:t>Print</a:t>
            </a:r>
            <a:endParaRPr sz="2353"/>
          </a:p>
        </p:txBody>
      </p:sp>
      <p:sp>
        <p:nvSpPr>
          <p:cNvPr id="175" name="Google Shape;175;p33" descr="Long horizontal with no contents"/>
          <p:cNvSpPr/>
          <p:nvPr/>
        </p:nvSpPr>
        <p:spPr>
          <a:xfrm>
            <a:off x="2646467" y="6092400"/>
            <a:ext cx="7235600" cy="16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353"/>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Printing </a:t>
            </a:r>
            <a:r>
              <a:rPr lang="en" dirty="0"/>
              <a:t>Example</a:t>
            </a:r>
            <a:endParaRPr dirty="0"/>
          </a:p>
        </p:txBody>
      </p:sp>
      <p:sp>
        <p:nvSpPr>
          <p:cNvPr id="181" name="Google Shape;181;p3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514350" indent="-514350">
              <a:buClr>
                <a:schemeClr val="tx1"/>
              </a:buClr>
              <a:buFont typeface="+mj-lt"/>
              <a:buAutoNum type="arabicPeriod"/>
            </a:pP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"F is "</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a:t>
            </a:r>
          </a:p>
        </p:txBody>
      </p:sp>
      <p:sp>
        <p:nvSpPr>
          <p:cNvPr id="182" name="Google Shape;182;p34"/>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t>
            </a:r>
            <a:r>
              <a:rPr lang="en" dirty="0"/>
              <a:t>Example</a:t>
            </a:r>
            <a:endParaRPr dirty="0"/>
          </a:p>
        </p:txBody>
      </p:sp>
      <p:sp>
        <p:nvSpPr>
          <p:cNvPr id="188" name="Google Shape;188;p3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89" name="Google Shape;189;p35"/>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77F830-7398-435C-A5E8-E62C5766E97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6B40E7F-78C6-4FB8-B731-E19A2F133489}">
  <ds:schemaRefs>
    <ds:schemaRef ds:uri="http://schemas.microsoft.com/sharepoint/v3/contenttype/forms"/>
  </ds:schemaRefs>
</ds:datastoreItem>
</file>

<file path=customXml/itemProps3.xml><?xml version="1.0" encoding="utf-8"?>
<ds:datastoreItem xmlns:ds="http://schemas.openxmlformats.org/officeDocument/2006/customXml" ds:itemID="{FBA67BA8-CDD2-4405-8EB7-F3612F26D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1810</Words>
  <Application>Microsoft Office PowerPoint</Application>
  <PresentationFormat>Widescreen</PresentationFormat>
  <Paragraphs>189</Paragraphs>
  <Slides>16</Slides>
  <Notes>13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3.03 Return Vs. Print</vt:lpstr>
      <vt:lpstr>Lesson: 3.03 Return Vs. Print </vt:lpstr>
      <vt:lpstr>Plan</vt:lpstr>
      <vt:lpstr>Do Now</vt:lpstr>
      <vt:lpstr>Why Functions?</vt:lpstr>
      <vt:lpstr>Returning</vt:lpstr>
      <vt:lpstr>Returning Vs. Printing</vt:lpstr>
      <vt:lpstr>Printing Example</vt:lpstr>
      <vt:lpstr>Return Example</vt:lpstr>
      <vt:lpstr>Return and Print Example</vt:lpstr>
      <vt:lpstr>Lab – Video Explanation of the card game: War</vt:lpstr>
      <vt:lpstr>Lab – Part 1</vt:lpstr>
      <vt:lpstr>Function Contract</vt:lpstr>
      <vt:lpstr>Lab – Part 2</vt:lpstr>
      <vt:lpstr>Deck Shuffling</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2019-11-08T20:34:25Z</dcterms:created>
  <dcterms:modified xsi:type="dcterms:W3CDTF">2021-03-21T01:20:25Z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9EECFFDF-3C37-4976-9813-BDFBB756F5B3</vt:lpwstr>
  </property>
  <property fmtid="{D5CDD505-2E9C-101B-9397-08002B2CF9AE}" pid="4" name="ArticulatePath">
    <vt:lpwstr>Intro Python 3.03 TEALS</vt:lpwstr>
  </property>
</Properties>
</file>