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6"/>
  </p:notesMasterIdLst>
  <p:sldIdLst>
    <p:sldId id="256" r:id="rId3"/>
    <p:sldId id="257" r:id="rId4"/>
    <p:sldId id="258" r:id="rId5"/>
    <p:sldId id="259" r:id="rId6"/>
    <p:sldId id="260" r:id="rId7"/>
    <p:sldId id="261" r:id="rId8"/>
    <p:sldId id="262" r:id="rId9"/>
    <p:sldId id="265" r:id="rId10"/>
    <p:sldId id="263" r:id="rId11"/>
    <p:sldId id="264" r:id="rId12"/>
    <p:sldId id="268" r:id="rId13"/>
    <p:sldId id="266" r:id="rId14"/>
    <p:sldId id="267"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onsolas" panose="020B0609020204030204" pitchFamily="49" charset="0"/>
      <p:regular r:id="rId21"/>
      <p:bold r:id="rId22"/>
      <p:italic r:id="rId23"/>
      <p:boldItalic r:id="rId24"/>
    </p:embeddedFont>
    <p:embeddedFont>
      <p:font typeface="Quattrocento Sans" panose="020B0604020202020204"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Lst>
  <p:custDataLst>
    <p:tags r:id="rId3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Ce1JGnfulp0JUXhqzLshFXyUe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81" d="100"/>
          <a:sy n="81" d="100"/>
        </p:scale>
        <p:origin x="725" y="62"/>
      </p:cViewPr>
      <p:guideLst/>
    </p:cSldViewPr>
  </p:slideViewPr>
  <p:outlineViewPr>
    <p:cViewPr>
      <p:scale>
        <a:sx n="33" d="100"/>
        <a:sy n="33" d="100"/>
      </p:scale>
      <p:origin x="0" y="-64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1/25/2021 2:57 PM</a:t>
            </a:r>
            <a:endParaRPr/>
          </a:p>
        </p:txBody>
      </p:sp>
      <p:sp>
        <p:nvSpPr>
          <p:cNvPr id="407" name="Google Shape;4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If we use only the Python syntax covered so far in the course, the "print their favorite food" task will require a long series of if / </a:t>
            </a:r>
            <a:r>
              <a:rPr lang="en-US" dirty="0" err="1"/>
              <a:t>elif</a:t>
            </a:r>
            <a:r>
              <a:rPr lang="en-US" dirty="0"/>
              <a:t> statements.</a:t>
            </a:r>
            <a:br>
              <a:rPr lang="en-US" dirty="0"/>
            </a:br>
            <a:br>
              <a:rPr lang="en-US" dirty="0"/>
            </a:br>
            <a:r>
              <a:rPr lang="en-US" dirty="0"/>
              <a:t>It would be much better to be able to write shorter code that does not rely on the list being a specific length.  This will become possible in 2.06 when loops are introduced.  </a:t>
            </a:r>
            <a:endParaRPr dirty="0"/>
          </a:p>
        </p:txBody>
      </p:sp>
      <p:sp>
        <p:nvSpPr>
          <p:cNvPr id="470" name="Google Shape;47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85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Before moving on to the lab, show an example of changing an element in a list</a:t>
            </a:r>
            <a:endParaRPr dirty="0"/>
          </a:p>
        </p:txBody>
      </p:sp>
      <p:sp>
        <p:nvSpPr>
          <p:cNvPr id="448" name="Google Shape;44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An element of a list can be another list, just as easily as it can be an integer, float, string, Boolean value, etc. </a:t>
            </a:r>
            <a:endParaRPr dirty="0"/>
          </a:p>
        </p:txBody>
      </p:sp>
      <p:sp>
        <p:nvSpPr>
          <p:cNvPr id="480" name="Google Shape;48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 name="Google Shape;62;p2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2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2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25"/>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25"/>
          <p:cNvGrpSpPr/>
          <p:nvPr/>
        </p:nvGrpSpPr>
        <p:grpSpPr>
          <a:xfrm>
            <a:off x="7407275" y="1447800"/>
            <a:ext cx="599440" cy="4724400"/>
            <a:chOff x="7406640" y="1447800"/>
            <a:chExt cx="599440" cy="4724400"/>
          </a:xfrm>
        </p:grpSpPr>
        <p:cxnSp>
          <p:nvCxnSpPr>
            <p:cNvPr id="71" name="Google Shape;71;p25"/>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5"/>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5"/>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5"/>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5"/>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5"/>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5"/>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5"/>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2" name="Google Shape;82;p2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3" name="Google Shape;83;p2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4" name="Google Shape;84;p2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5" name="Google Shape;85;p2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2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2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2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97" name="Google Shape;97;p2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98" name="Google Shape;98;p2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99" name="Google Shape;99;p2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100" name="Google Shape;100;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27"/>
          <p:cNvGrpSpPr/>
          <p:nvPr/>
        </p:nvGrpSpPr>
        <p:grpSpPr>
          <a:xfrm>
            <a:off x="1" y="3228301"/>
            <a:ext cx="3962400" cy="2367280"/>
            <a:chOff x="3444239" y="3274021"/>
            <a:chExt cx="518161" cy="2367280"/>
          </a:xfrm>
        </p:grpSpPr>
        <p:cxnSp>
          <p:nvCxnSpPr>
            <p:cNvPr id="102" name="Google Shape;102;p27"/>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27"/>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27"/>
          <p:cNvGrpSpPr/>
          <p:nvPr/>
        </p:nvGrpSpPr>
        <p:grpSpPr>
          <a:xfrm>
            <a:off x="8188962" y="3228301"/>
            <a:ext cx="4003041" cy="2367280"/>
            <a:chOff x="8188959" y="3274021"/>
            <a:chExt cx="518161" cy="2367280"/>
          </a:xfrm>
        </p:grpSpPr>
        <p:cxnSp>
          <p:nvCxnSpPr>
            <p:cNvPr id="105" name="Google Shape;105;p27"/>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7"/>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2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2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2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2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7"/>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12" name="Google Shape;112;p27"/>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13" name="Google Shape;113;p27"/>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14" name="Google Shape;114;p27"/>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18" name="Google Shape;118;p2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19" name="Google Shape;119;p2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0" name="Google Shape;120;p2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1" name="Google Shape;121;p2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2" name="Google Shape;122;p2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dk1"/>
              </a:solidFill>
              <a:latin typeface="Quattrocento Sans"/>
              <a:ea typeface="Quattrocento Sans"/>
              <a:cs typeface="Quattrocento Sans"/>
              <a:sym typeface="Quattrocento Sans"/>
            </a:endParaRPr>
          </a:p>
        </p:txBody>
      </p:sp>
      <p:sp>
        <p:nvSpPr>
          <p:cNvPr id="123" name="Google Shape;123;p2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2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2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28"/>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28"/>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8"/>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8"/>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28"/>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2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2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2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2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2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2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2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2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2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2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2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2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0"/>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30"/>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0"/>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3" name="Google Shape;153;p30"/>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4" name="Google Shape;154;p30"/>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5" name="Google Shape;155;p30"/>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6" name="Google Shape;156;p3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57" name="Google Shape;157;p3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cxnSp>
        <p:nvCxnSpPr>
          <p:cNvPr id="158" name="Google Shape;158;p3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3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2"/>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79" name="Google Shape;179;p3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0" name="Google Shape;180;p3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1" name="Google Shape;181;p3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182" name="Google Shape;182;p3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183" name="Google Shape;183;p3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184" name="Google Shape;184;p3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4"/>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98" name="Google Shape;198;p34"/>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199" name="Google Shape;199;p34"/>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0" name="Google Shape;200;p34"/>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1" name="Google Shape;201;p34"/>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02" name="Google Shape;202;p34"/>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34"/>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34"/>
          <p:cNvGrpSpPr/>
          <p:nvPr/>
        </p:nvGrpSpPr>
        <p:grpSpPr>
          <a:xfrm>
            <a:off x="588262" y="4059104"/>
            <a:ext cx="562936" cy="1051917"/>
            <a:chOff x="588262" y="4109720"/>
            <a:chExt cx="562936" cy="1051917"/>
          </a:xfrm>
        </p:grpSpPr>
        <p:sp>
          <p:nvSpPr>
            <p:cNvPr id="205" name="Google Shape;205;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06" name="Google Shape;206;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4"/>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4"/>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4"/>
          <p:cNvGrpSpPr/>
          <p:nvPr/>
        </p:nvGrpSpPr>
        <p:grpSpPr>
          <a:xfrm>
            <a:off x="2843727" y="4059104"/>
            <a:ext cx="562936" cy="1051917"/>
            <a:chOff x="588262" y="4109720"/>
            <a:chExt cx="562936" cy="1051917"/>
          </a:xfrm>
        </p:grpSpPr>
        <p:sp>
          <p:nvSpPr>
            <p:cNvPr id="211" name="Google Shape;211;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12" name="Google Shape;212;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4"/>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4"/>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4"/>
          <p:cNvGrpSpPr/>
          <p:nvPr/>
        </p:nvGrpSpPr>
        <p:grpSpPr>
          <a:xfrm>
            <a:off x="5099192" y="4059104"/>
            <a:ext cx="562936" cy="1051917"/>
            <a:chOff x="588262" y="4109720"/>
            <a:chExt cx="562936" cy="1051917"/>
          </a:xfrm>
        </p:grpSpPr>
        <p:sp>
          <p:nvSpPr>
            <p:cNvPr id="217" name="Google Shape;217;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18" name="Google Shape;218;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4"/>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4"/>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4"/>
          <p:cNvGrpSpPr/>
          <p:nvPr/>
        </p:nvGrpSpPr>
        <p:grpSpPr>
          <a:xfrm>
            <a:off x="7354657" y="4059104"/>
            <a:ext cx="562936" cy="1051917"/>
            <a:chOff x="588262" y="4109720"/>
            <a:chExt cx="562936" cy="1051917"/>
          </a:xfrm>
        </p:grpSpPr>
        <p:sp>
          <p:nvSpPr>
            <p:cNvPr id="223" name="Google Shape;223;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24" name="Google Shape;224;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4"/>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4"/>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4"/>
          <p:cNvGrpSpPr/>
          <p:nvPr/>
        </p:nvGrpSpPr>
        <p:grpSpPr>
          <a:xfrm>
            <a:off x="9610122" y="4059104"/>
            <a:ext cx="562936" cy="1051917"/>
            <a:chOff x="588262" y="4109720"/>
            <a:chExt cx="562936" cy="1051917"/>
          </a:xfrm>
        </p:grpSpPr>
        <p:sp>
          <p:nvSpPr>
            <p:cNvPr id="229" name="Google Shape;229;p34"/>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cxnSp>
          <p:nvCxnSpPr>
            <p:cNvPr id="230" name="Google Shape;230;p34"/>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4"/>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4" name="Google Shape;234;p3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5" name="Google Shape;235;p3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6" name="Google Shape;236;p3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7" name="Google Shape;237;p3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8" name="Google Shape;238;p3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239" name="Google Shape;239;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3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3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3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3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3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4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4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17"/>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7"/>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7" name="Google Shape;27;p17"/>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17"/>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6"/>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03" name="Google Shape;303;p46"/>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6"/>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7"/>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07" name="Google Shape;307;p4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4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8"/>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8"/>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48"/>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9"/>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1"/>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29"/>
        <p:cNvGrpSpPr/>
        <p:nvPr/>
      </p:nvGrpSpPr>
      <p:grpSpPr>
        <a:xfrm>
          <a:off x="0" y="0"/>
          <a:ext cx="0" cy="0"/>
          <a:chOff x="0" y="0"/>
          <a:chExt cx="0" cy="0"/>
        </a:xfrm>
      </p:grpSpPr>
      <p:pic>
        <p:nvPicPr>
          <p:cNvPr id="30" name="Google Shape;30;p18"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1" name="Google Shape;31;p1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8"/>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5"/>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5"/>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5"/>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5"/>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2" name="Google Shape;332;p5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4" name="Google Shape;334;p5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5" name="Google Shape;335;p5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6" name="Google Shape;336;p5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37" name="Google Shape;337;p5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a:solidFill>
                <a:schemeClr val="lt1"/>
              </a:solidFill>
              <a:latin typeface="Quattrocento Sans"/>
              <a:ea typeface="Quattrocento Sans"/>
              <a:cs typeface="Quattrocento Sans"/>
              <a:sym typeface="Quattrocento Sans"/>
            </a:endParaRPr>
          </a:p>
        </p:txBody>
      </p:sp>
      <p:sp>
        <p:nvSpPr>
          <p:cNvPr id="338" name="Google Shape;338;p55"/>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5"/>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5"/>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5"/>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5"/>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4" name="Google Shape;344;p5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5" name="Google Shape;345;p5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346" name="Google Shape;346;p5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5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6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4"/>
        <p:cNvGrpSpPr/>
        <p:nvPr/>
      </p:nvGrpSpPr>
      <p:grpSpPr>
        <a:xfrm>
          <a:off x="0" y="0"/>
          <a:ext cx="0" cy="0"/>
          <a:chOff x="0" y="0"/>
          <a:chExt cx="0" cy="0"/>
        </a:xfrm>
      </p:grpSpPr>
      <p:sp>
        <p:nvSpPr>
          <p:cNvPr id="35" name="Google Shape;35;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19"/>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8" name="Google Shape;38;p19"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3"/>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3"/>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3"/>
          <p:cNvGrpSpPr/>
          <p:nvPr/>
        </p:nvGrpSpPr>
        <p:grpSpPr>
          <a:xfrm>
            <a:off x="11023167" y="412549"/>
            <a:ext cx="719065" cy="153377"/>
            <a:chOff x="4846638" y="3441700"/>
            <a:chExt cx="5910262" cy="1260475"/>
          </a:xfrm>
        </p:grpSpPr>
        <p:sp>
          <p:nvSpPr>
            <p:cNvPr id="380" name="Google Shape;380;p63"/>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3"/>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3"/>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3"/>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3"/>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4"/>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4"/>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39"/>
        <p:cNvGrpSpPr/>
        <p:nvPr/>
      </p:nvGrpSpPr>
      <p:grpSpPr>
        <a:xfrm>
          <a:off x="0" y="0"/>
          <a:ext cx="0" cy="0"/>
          <a:chOff x="0" y="0"/>
          <a:chExt cx="0" cy="0"/>
        </a:xfrm>
      </p:grpSpPr>
      <p:pic>
        <p:nvPicPr>
          <p:cNvPr id="40" name="Google Shape;40;p1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1" name="Google Shape;41;p1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3"/>
        <p:cNvGrpSpPr/>
        <p:nvPr/>
      </p:nvGrpSpPr>
      <p:grpSpPr>
        <a:xfrm>
          <a:off x="0" y="0"/>
          <a:ext cx="0" cy="0"/>
          <a:chOff x="0" y="0"/>
          <a:chExt cx="0" cy="0"/>
        </a:xfrm>
      </p:grpSpPr>
      <p:pic>
        <p:nvPicPr>
          <p:cNvPr id="44" name="Google Shape;44;p20"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5" name="Google Shape;45;p20"/>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7"/>
        <p:cNvGrpSpPr/>
        <p:nvPr/>
      </p:nvGrpSpPr>
      <p:grpSpPr>
        <a:xfrm>
          <a:off x="0" y="0"/>
          <a:ext cx="0" cy="0"/>
          <a:chOff x="0" y="0"/>
          <a:chExt cx="0" cy="0"/>
        </a:xfrm>
      </p:grpSpPr>
      <p:sp>
        <p:nvSpPr>
          <p:cNvPr id="48" name="Google Shape;48;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2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2"/>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2"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408"/>
        <p:cNvGrpSpPr/>
        <p:nvPr/>
      </p:nvGrpSpPr>
      <p:grpSpPr>
        <a:xfrm>
          <a:off x="0" y="0"/>
          <a:ext cx="0" cy="0"/>
          <a:chOff x="0" y="0"/>
          <a:chExt cx="0" cy="0"/>
        </a:xfrm>
      </p:grpSpPr>
      <p:sp>
        <p:nvSpPr>
          <p:cNvPr id="409" name="Google Shape;409;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latin typeface="Segoe UI" panose="020B0502040204020203" pitchFamily="34" charset="0"/>
                <a:cs typeface="Segoe UI" panose="020B0502040204020203" pitchFamily="34" charset="0"/>
              </a:rPr>
              <a:t>Lesson 2.04: Lists</a:t>
            </a:r>
            <a:endParaRPr dirty="0">
              <a:latin typeface="Segoe UI" panose="020B0502040204020203" pitchFamily="34" charset="0"/>
              <a:cs typeface="Segoe UI" panose="020B0502040204020203" pitchFamily="34" charset="0"/>
            </a:endParaRPr>
          </a:p>
        </p:txBody>
      </p:sp>
      <p:sp>
        <p:nvSpPr>
          <p:cNvPr id="410" name="Google Shape;410;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Microsoft Philanthropies TEALS Program</a:t>
            </a:r>
            <a:endParaRPr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Introduction to Computer Science</a:t>
            </a:r>
            <a:endParaRPr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Semester 2</a:t>
            </a:r>
            <a:endParaRPr dirty="0">
              <a:latin typeface="Segoe UI" panose="020B0502040204020203" pitchFamily="34" charset="0"/>
              <a:cs typeface="Segoe UI" panose="020B0502040204020203" pitchFamily="34" charset="0"/>
            </a:endParaRPr>
          </a:p>
        </p:txBody>
      </p:sp>
      <p:pic>
        <p:nvPicPr>
          <p:cNvPr id="411" name="Google Shape;411;p1" descr="Creative Commons Copyright. Prohibited Commercial Use. Microsoft Philanthropies TEALS Program"/>
          <p:cNvPicPr preferRelativeResize="0"/>
          <p:nvPr/>
        </p:nvPicPr>
        <p:blipFill rotWithShape="1">
          <a:blip r:embed="rId4">
            <a:alphaModFix/>
          </a:blip>
          <a:srcRect/>
          <a:stretch/>
        </p:blipFill>
        <p:spPr>
          <a:xfrm>
            <a:off x="9002536" y="6372049"/>
            <a:ext cx="3105150" cy="3905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Game show</a:t>
            </a:r>
            <a:endParaRPr dirty="0">
              <a:latin typeface="Segoe UI" panose="020B0502040204020203" pitchFamily="34" charset="0"/>
              <a:cs typeface="Segoe UI" panose="020B0502040204020203" pitchFamily="34" charset="0"/>
            </a:endParaRPr>
          </a:p>
        </p:txBody>
      </p:sp>
      <p:sp>
        <p:nvSpPr>
          <p:cNvPr id="473" name="Google Shape;473;p9"/>
          <p:cNvSpPr txBox="1">
            <a:spLocks noGrp="1"/>
          </p:cNvSpPr>
          <p:nvPr>
            <p:ph type="body" idx="1"/>
          </p:nvPr>
        </p:nvSpPr>
        <p:spPr>
          <a:xfrm>
            <a:off x="584200" y="1118919"/>
            <a:ext cx="11018700" cy="215443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Re-create a Game Show program, this time using lists and indexes:</a:t>
            </a:r>
          </a:p>
          <a:p>
            <a:pPr marL="0" lvl="0" indent="0" algn="l" rtl="0">
              <a:lnSpc>
                <a:spcPct val="100000"/>
              </a:lnSpc>
              <a:spcBef>
                <a:spcPts val="0"/>
              </a:spcBef>
              <a:spcAft>
                <a:spcPts val="0"/>
              </a:spcAft>
              <a:buClr>
                <a:schemeClr val="dk1"/>
              </a:buClr>
              <a:buSzPts val="2520"/>
              <a:buNone/>
            </a:pP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520"/>
              <a:buChar char="·"/>
            </a:pPr>
            <a:r>
              <a:rPr lang="en-US" dirty="0">
                <a:latin typeface="Segoe UI" panose="020B0502040204020203" pitchFamily="34" charset="0"/>
                <a:cs typeface="Segoe UI" panose="020B0502040204020203" pitchFamily="34" charset="0"/>
              </a:rPr>
              <a:t>Declare 10 prizes, stored in a single list variable.</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520"/>
              <a:buChar char="·"/>
            </a:pPr>
            <a:r>
              <a:rPr lang="en-US" dirty="0">
                <a:latin typeface="Segoe UI" panose="020B0502040204020203" pitchFamily="34" charset="0"/>
                <a:cs typeface="Segoe UI" panose="020B0502040204020203" pitchFamily="34" charset="0"/>
              </a:rPr>
              <a:t>User picks a number.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520"/>
              <a:buChar char="·"/>
            </a:pPr>
            <a:r>
              <a:rPr lang="en-US" dirty="0">
                <a:latin typeface="Segoe UI" panose="020B0502040204020203" pitchFamily="34" charset="0"/>
                <a:cs typeface="Segoe UI" panose="020B0502040204020203" pitchFamily="34" charset="0"/>
              </a:rPr>
              <a:t>Print the prize associated with the door the user picked.</a:t>
            </a:r>
            <a:endParaRPr dirty="0">
              <a:latin typeface="Segoe UI" panose="020B0502040204020203" pitchFamily="34" charset="0"/>
              <a:cs typeface="Segoe UI" panose="020B0502040204020203" pitchFamily="34" charset="0"/>
            </a:endParaRPr>
          </a:p>
        </p:txBody>
      </p:sp>
      <p:sp>
        <p:nvSpPr>
          <p:cNvPr id="476" name="Google Shape;476;p9"/>
          <p:cNvSpPr txBox="1"/>
          <p:nvPr/>
        </p:nvSpPr>
        <p:spPr>
          <a:xfrm>
            <a:off x="769058" y="4500041"/>
            <a:ext cx="389164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u="sng" dirty="0">
                <a:solidFill>
                  <a:srgbClr val="3388AA"/>
                </a:solidFill>
                <a:latin typeface="Quattrocento Sans"/>
                <a:ea typeface="Quattrocento Sans"/>
                <a:cs typeface="Quattrocento Sans"/>
                <a:sym typeface="Quattrocento Sans"/>
              </a:rPr>
              <a:t>Starter code</a:t>
            </a:r>
            <a:endParaRPr sz="3600" dirty="0">
              <a:solidFill>
                <a:schemeClr val="dk1"/>
              </a:solidFill>
              <a:latin typeface="Quattrocento Sans"/>
              <a:ea typeface="Quattrocento Sans"/>
              <a:cs typeface="Quattrocento Sans"/>
              <a:sym typeface="Quattrocento Sans"/>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B6C3B74-DC67-4D9A-8749-182C9E51F672}"/>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Quiz</a:t>
            </a:r>
          </a:p>
        </p:txBody>
      </p:sp>
      <p:sp>
        <p:nvSpPr>
          <p:cNvPr id="11" name="Text Placeholder 10">
            <a:extLst>
              <a:ext uri="{FF2B5EF4-FFF2-40B4-BE49-F238E27FC236}">
                <a16:creationId xmlns:a16="http://schemas.microsoft.com/office/drawing/2014/main" id="{6D256EA4-9DCB-4A3C-90E6-B90415BF31A6}"/>
              </a:ext>
            </a:extLst>
          </p:cNvPr>
          <p:cNvSpPr>
            <a:spLocks noGrp="1"/>
          </p:cNvSpPr>
          <p:nvPr>
            <p:ph type="body" idx="1"/>
          </p:nvPr>
        </p:nvSpPr>
        <p:spPr>
          <a:xfrm>
            <a:off x="586390" y="1434370"/>
            <a:ext cx="11018520" cy="4385816"/>
          </a:xfrm>
        </p:spPr>
        <p:txBody>
          <a:bodyPr/>
          <a:lstStyle/>
          <a:p>
            <a:pPr marL="0" lvl="0" indent="0">
              <a:spcBef>
                <a:spcPts val="0"/>
              </a:spcBef>
            </a:pPr>
            <a:r>
              <a:rPr lang="en-US" dirty="0">
                <a:latin typeface="Segoe UI" panose="020B0502040204020203" pitchFamily="34" charset="0"/>
                <a:cs typeface="Segoe UI" panose="020B0502040204020203" pitchFamily="34" charset="0"/>
              </a:rPr>
              <a:t>Create a food quiz using lists and indexes:</a:t>
            </a:r>
          </a:p>
          <a:p>
            <a:pPr marL="974725" lvl="0" indent="-342900">
              <a:spcBef>
                <a:spcPts val="0"/>
              </a:spcBef>
              <a:buFont typeface="Noto Sans Symbols"/>
              <a:buChar char="·"/>
            </a:pPr>
            <a:r>
              <a:rPr lang="en-US" dirty="0">
                <a:latin typeface="Segoe UI" panose="020B0502040204020203" pitchFamily="34" charset="0"/>
                <a:cs typeface="Segoe UI" panose="020B0502040204020203" pitchFamily="34" charset="0"/>
              </a:rPr>
              <a:t>List of 6 different foods.</a:t>
            </a:r>
          </a:p>
          <a:p>
            <a:pPr marL="974725" lvl="0" indent="-342900">
              <a:spcBef>
                <a:spcPts val="0"/>
              </a:spcBef>
              <a:buFont typeface="Noto Sans Symbols"/>
              <a:buChar char="·"/>
            </a:pPr>
            <a:r>
              <a:rPr lang="en-US" dirty="0">
                <a:latin typeface="Segoe UI" panose="020B0502040204020203" pitchFamily="34" charset="0"/>
                <a:cs typeface="Segoe UI" panose="020B0502040204020203" pitchFamily="34" charset="0"/>
              </a:rPr>
              <a:t>Ask the user 8 general questions to find out what their favorite food is out of the list.</a:t>
            </a:r>
          </a:p>
          <a:p>
            <a:pPr marL="974725" lvl="0" indent="-342900">
              <a:spcBef>
                <a:spcPts val="0"/>
              </a:spcBef>
              <a:buFont typeface="Noto Sans Symbols"/>
              <a:buChar char="·"/>
            </a:pPr>
            <a:r>
              <a:rPr lang="en-US" dirty="0">
                <a:latin typeface="Segoe UI" panose="020B0502040204020203" pitchFamily="34" charset="0"/>
                <a:cs typeface="Segoe UI" panose="020B0502040204020203" pitchFamily="34" charset="0"/>
              </a:rPr>
              <a:t>Update a score list for each food. Print out the user's favorite food based on the score list.</a:t>
            </a:r>
          </a:p>
          <a:p>
            <a:pPr marL="631825" lvl="0" indent="0">
              <a:spcBef>
                <a:spcPts val="0"/>
              </a:spcBef>
            </a:pPr>
            <a:endParaRPr lang="en-US" b="1" dirty="0">
              <a:latin typeface="Segoe UI" panose="020B0502040204020203" pitchFamily="34" charset="0"/>
              <a:cs typeface="Segoe UI" panose="020B0502040204020203" pitchFamily="34" charset="0"/>
            </a:endParaRPr>
          </a:p>
          <a:p>
            <a:pPr marL="631825" lvl="0" indent="0">
              <a:spcBef>
                <a:spcPts val="0"/>
              </a:spcBef>
            </a:pPr>
            <a:r>
              <a:rPr lang="en-US" b="1" dirty="0">
                <a:latin typeface="Segoe UI" panose="020B0502040204020203" pitchFamily="34" charset="0"/>
                <a:cs typeface="Segoe UI" panose="020B0502040204020203" pitchFamily="34" charset="0"/>
              </a:rPr>
              <a:t>Hint: </a:t>
            </a:r>
            <a:r>
              <a:rPr lang="en-US" dirty="0">
                <a:latin typeface="Segoe UI" panose="020B0502040204020203" pitchFamily="34" charset="0"/>
                <a:cs typeface="Segoe UI" panose="020B0502040204020203" pitchFamily="34" charset="0"/>
              </a:rPr>
              <a:t>Use a search engine to look up an efficient way to find the largest number in a Python list.</a:t>
            </a:r>
          </a:p>
          <a:p>
            <a:endParaRPr lang="en-US"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4645609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Bonus</a:t>
            </a:r>
            <a:endParaRPr dirty="0">
              <a:latin typeface="Segoe UI" panose="020B0502040204020203" pitchFamily="34" charset="0"/>
              <a:cs typeface="Segoe UI" panose="020B0502040204020203" pitchFamily="34" charset="0"/>
            </a:endParaRPr>
          </a:p>
        </p:txBody>
      </p:sp>
      <p:sp>
        <p:nvSpPr>
          <p:cNvPr id="493" name="Google Shape;493;p11"/>
          <p:cNvSpPr txBox="1">
            <a:spLocks noGrp="1"/>
          </p:cNvSpPr>
          <p:nvPr>
            <p:ph type="body" idx="1"/>
          </p:nvPr>
        </p:nvSpPr>
        <p:spPr>
          <a:xfrm>
            <a:off x="584200" y="1435100"/>
            <a:ext cx="11018838" cy="387798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Use the score list to print out the user's second favorite food as well as the favorite.</a:t>
            </a:r>
          </a:p>
          <a:p>
            <a:pPr marL="0" lvl="0" indent="0" algn="l" rtl="0">
              <a:lnSpc>
                <a:spcPct val="100000"/>
              </a:lnSpc>
              <a:spcBef>
                <a:spcPts val="0"/>
              </a:spcBef>
              <a:spcAft>
                <a:spcPts val="0"/>
              </a:spcAft>
              <a:buClr>
                <a:schemeClr val="dk1"/>
              </a:buClr>
              <a:buSzPts val="2520"/>
              <a:buNone/>
            </a:pPr>
            <a:endParaRPr lang="en-US"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Tied scores can be handled in any reasonable way -- e.g., print the tied-score food item earliest on the list as the "favorite", and the next item as the "second favorite".</a:t>
            </a:r>
          </a:p>
          <a:p>
            <a:pPr marL="0" lvl="0" indent="0" algn="l" rtl="0">
              <a:lnSpc>
                <a:spcPct val="100000"/>
              </a:lnSpc>
              <a:spcBef>
                <a:spcPts val="0"/>
              </a:spcBef>
              <a:spcAft>
                <a:spcPts val="0"/>
              </a:spcAft>
              <a:buClr>
                <a:schemeClr val="dk1"/>
              </a:buClr>
              <a:buSzPts val="2520"/>
              <a:buNone/>
            </a:pPr>
            <a:endParaRPr lang="en-US"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Alternatively, check for the existence of a tie, and acknowledge that situation when it happens by printing a separate message.</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Exit Ticket</a:t>
            </a:r>
            <a:endParaRPr dirty="0">
              <a:latin typeface="Segoe UI" panose="020B0502040204020203" pitchFamily="34" charset="0"/>
              <a:cs typeface="Segoe UI" panose="020B0502040204020203" pitchFamily="34" charset="0"/>
            </a:endParaRPr>
          </a:p>
        </p:txBody>
      </p:sp>
      <p:sp>
        <p:nvSpPr>
          <p:cNvPr id="493" name="Google Shape;493;p11"/>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In your notebook, write down two things you learned today.</a:t>
            </a:r>
            <a:endParaRPr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35886680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Lists</a:t>
            </a:r>
            <a:endParaRPr dirty="0">
              <a:latin typeface="Segoe UI" panose="020B0502040204020203" pitchFamily="34" charset="0"/>
              <a:cs typeface="Segoe UI" panose="020B0502040204020203" pitchFamily="34" charset="0"/>
            </a:endParaRPr>
          </a:p>
        </p:txBody>
      </p:sp>
      <p:sp>
        <p:nvSpPr>
          <p:cNvPr id="417" name="Google Shape;417;p2"/>
          <p:cNvSpPr txBox="1">
            <a:spLocks noGrp="1"/>
          </p:cNvSpPr>
          <p:nvPr>
            <p:ph type="body" idx="1"/>
          </p:nvPr>
        </p:nvSpPr>
        <p:spPr>
          <a:xfrm>
            <a:off x="584200" y="1435100"/>
            <a:ext cx="11018838" cy="249914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latin typeface="Segoe UI" panose="020B0502040204020203" pitchFamily="34" charset="0"/>
                <a:cs typeface="Segoe UI" panose="020B0502040204020203" pitchFamily="34" charset="0"/>
              </a:rPr>
              <a:t>After this lesson, you will be able to...</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Define and identify </a:t>
            </a:r>
            <a:r>
              <a:rPr lang="en-US" b="1" dirty="0">
                <a:latin typeface="Segoe UI" panose="020B0502040204020203" pitchFamily="34" charset="0"/>
                <a:cs typeface="Segoe UI" panose="020B0502040204020203" pitchFamily="34" charset="0"/>
              </a:rPr>
              <a:t>list, item, index, integer.</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Be able to access items from a list using the index.</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Create lists of different types.</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Use the length function, </a:t>
            </a:r>
            <a:r>
              <a:rPr lang="en-US" dirty="0" err="1">
                <a:latin typeface="Consolas" panose="020B0609020204030204" pitchFamily="49" charset="0"/>
                <a:cs typeface="Segoe UI" panose="020B0502040204020203" pitchFamily="34" charset="0"/>
              </a:rPr>
              <a:t>len</a:t>
            </a:r>
            <a:r>
              <a:rPr lang="en-US" dirty="0">
                <a:latin typeface="Consolas" panose="020B0609020204030204" pitchFamily="49" charset="0"/>
                <a:cs typeface="Segoe UI" panose="020B0502040204020203" pitchFamily="34" charset="0"/>
              </a:rPr>
              <a:t>()</a:t>
            </a:r>
            <a:r>
              <a:rPr lang="en-US" dirty="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Today’s plan</a:t>
            </a:r>
            <a:br>
              <a:rPr lang="en-US"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423" name="Google Shape;423;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dirty="0">
                <a:latin typeface="Segoe UI" panose="020B0502040204020203" pitchFamily="34" charset="0"/>
                <a:cs typeface="Segoe UI" panose="020B0502040204020203" pitchFamily="34" charset="0"/>
              </a:rPr>
              <a:t>Do Now</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Lesson</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Lab</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Debrief </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1</a:t>
            </a:r>
            <a:endParaRPr dirty="0">
              <a:latin typeface="Segoe UI" panose="020B0502040204020203" pitchFamily="34" charset="0"/>
              <a:cs typeface="Segoe UI" panose="020B0502040204020203" pitchFamily="34" charset="0"/>
            </a:endParaRPr>
          </a:p>
        </p:txBody>
      </p:sp>
      <p:sp>
        <p:nvSpPr>
          <p:cNvPr id="430" name="Google Shape;430;p4"/>
          <p:cNvSpPr txBox="1">
            <a:spLocks noGrp="1"/>
          </p:cNvSpPr>
          <p:nvPr>
            <p:ph type="body" idx="1"/>
          </p:nvPr>
        </p:nvSpPr>
        <p:spPr>
          <a:xfrm>
            <a:off x="584200" y="1435100"/>
            <a:ext cx="11018700" cy="46485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Write down in your notebook one thing you learned in yesterday's class.</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In the console type in the following:</a:t>
            </a:r>
            <a:endParaRPr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endParaRPr sz="2400" dirty="0">
              <a:solidFill>
                <a:srgbClr val="0000FF"/>
              </a:solidFill>
              <a:latin typeface="Consolas" panose="020B0609020204030204" pitchFamily="49"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FF0000"/>
                </a:solidFill>
                <a:latin typeface="Consolas" panose="020B0609020204030204" pitchFamily="49" charset="0"/>
                <a:ea typeface="Consolas"/>
                <a:cs typeface="Segoe UI" panose="020B0502040204020203" pitchFamily="34" charset="0"/>
                <a:sym typeface="Consolas"/>
              </a:rPr>
              <a:t>'a'</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'b'</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'c'</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'd'</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'e'</a:t>
            </a:r>
            <a:r>
              <a:rPr lang="en-US" sz="2400" dirty="0">
                <a:latin typeface="Consolas" panose="020B0609020204030204" pitchFamily="49" charset="0"/>
                <a:ea typeface="Consolas"/>
                <a:cs typeface="Segoe UI" panose="020B0502040204020203" pitchFamily="34" charset="0"/>
                <a:sym typeface="Consolas"/>
              </a:rPr>
              <a:t>]</a:t>
            </a:r>
            <a:endParaRPr lang="en-US"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solidFill>
                  <a:srgbClr val="7030A0"/>
                </a:solidFill>
                <a:latin typeface="Consolas" panose="020B0609020204030204" pitchFamily="49" charset="0"/>
                <a:ea typeface="Consolas"/>
                <a:cs typeface="Segoe UI" panose="020B0502040204020203" pitchFamily="34" charset="0"/>
                <a:sym typeface="Consolas"/>
              </a:rPr>
              <a:t>len</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endParaRPr lang="en-US" dirty="0">
              <a:latin typeface="Consolas" panose="020B0609020204030204" pitchFamily="49"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520"/>
              <a:buNone/>
            </a:pPr>
            <a:r>
              <a:rPr lang="en-US"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228600" lvl="0" indent="-228600">
              <a:spcBef>
                <a:spcPts val="560"/>
              </a:spcBef>
              <a:buSzPts val="2520"/>
            </a:pPr>
            <a:r>
              <a:rPr lang="en-US" dirty="0">
                <a:latin typeface="Segoe UI" panose="020B0502040204020203" pitchFamily="34" charset="0"/>
                <a:cs typeface="Segoe UI" panose="020B0502040204020203" pitchFamily="34" charset="0"/>
              </a:rPr>
              <a:t>What type do you think </a:t>
            </a:r>
            <a:r>
              <a:rPr lang="en-US" dirty="0" err="1">
                <a:latin typeface="Consolas" panose="020B0609020204030204" pitchFamily="49" charset="0"/>
                <a:ea typeface="Consolas"/>
                <a:cs typeface="Segoe UI" panose="020B0502040204020203" pitchFamily="34" charset="0"/>
                <a:sym typeface="Consolas"/>
              </a:rPr>
              <a:t>a_list</a:t>
            </a:r>
            <a:r>
              <a:rPr lang="en-US" dirty="0">
                <a:latin typeface="Segoe UI" panose="020B0502040204020203" pitchFamily="34" charset="0"/>
                <a:ea typeface="Consolas"/>
                <a:cs typeface="Segoe UI" panose="020B0502040204020203" pitchFamily="34" charset="0"/>
                <a:sym typeface="Consolas"/>
              </a:rPr>
              <a:t> </a:t>
            </a:r>
            <a:r>
              <a:rPr lang="en-US" dirty="0">
                <a:latin typeface="Segoe UI" panose="020B0502040204020203" pitchFamily="34" charset="0"/>
                <a:cs typeface="Segoe UI" panose="020B0502040204020203" pitchFamily="34" charset="0"/>
              </a:rPr>
              <a:t>is?</a:t>
            </a:r>
            <a:endParaRPr dirty="0">
              <a:latin typeface="Segoe UI" panose="020B0502040204020203" pitchFamily="34" charset="0"/>
              <a:cs typeface="Segoe UI" panose="020B0502040204020203" pitchFamily="34" charset="0"/>
            </a:endParaRPr>
          </a:p>
          <a:p>
            <a:pPr marL="228600" lvl="0" indent="-228600">
              <a:spcBef>
                <a:spcPts val="560"/>
              </a:spcBef>
              <a:buSzPts val="2520"/>
            </a:pPr>
            <a:r>
              <a:rPr lang="en-US" dirty="0">
                <a:latin typeface="Segoe UI" panose="020B0502040204020203" pitchFamily="34" charset="0"/>
                <a:cs typeface="Segoe UI" panose="020B0502040204020203" pitchFamily="34" charset="0"/>
              </a:rPr>
              <a:t>What does </a:t>
            </a:r>
            <a:r>
              <a:rPr lang="en-US" dirty="0" err="1">
                <a:solidFill>
                  <a:srgbClr val="7030A0"/>
                </a:solidFill>
                <a:latin typeface="Segoe UI" panose="020B0502040204020203" pitchFamily="34" charset="0"/>
                <a:ea typeface="Consolas"/>
                <a:cs typeface="Segoe UI" panose="020B0502040204020203" pitchFamily="34" charset="0"/>
                <a:sym typeface="Consolas"/>
              </a:rPr>
              <a:t>len</a:t>
            </a:r>
            <a:r>
              <a:rPr lang="en-US" dirty="0">
                <a:solidFill>
                  <a:srgbClr val="7030A0"/>
                </a:solidFill>
                <a:latin typeface="Segoe UI" panose="020B0502040204020203" pitchFamily="34" charset="0"/>
                <a:ea typeface="Consolas"/>
                <a:cs typeface="Segoe UI" panose="020B0502040204020203" pitchFamily="34" charset="0"/>
                <a:sym typeface="Consolas"/>
              </a:rPr>
              <a:t>()</a:t>
            </a:r>
            <a:r>
              <a:rPr lang="en-US" dirty="0">
                <a:latin typeface="Segoe UI" panose="020B0502040204020203" pitchFamily="34" charset="0"/>
                <a:cs typeface="Segoe UI" panose="020B0502040204020203" pitchFamily="34" charset="0"/>
              </a:rPr>
              <a:t> do? </a:t>
            </a:r>
            <a:endParaRPr dirty="0">
              <a:latin typeface="Segoe UI" panose="020B0502040204020203" pitchFamily="34" charset="0"/>
              <a:cs typeface="Segoe UI" panose="020B0502040204020203" pitchFamily="34" charset="0"/>
            </a:endParaRPr>
          </a:p>
          <a:p>
            <a:pPr marL="228600" lvl="0" indent="-228600">
              <a:spcBef>
                <a:spcPts val="560"/>
              </a:spcBef>
              <a:buSzPts val="2520"/>
            </a:pPr>
            <a:r>
              <a:rPr lang="en-US" dirty="0">
                <a:latin typeface="Segoe UI" panose="020B0502040204020203" pitchFamily="34" charset="0"/>
                <a:cs typeface="Segoe UI" panose="020B0502040204020203" pitchFamily="34" charset="0"/>
              </a:rPr>
              <a:t>Brainstorm how you would print the first element from </a:t>
            </a:r>
            <a:r>
              <a:rPr lang="en-US" dirty="0" err="1">
                <a:latin typeface="Consolas" panose="020B0609020204030204" pitchFamily="49" charset="0"/>
                <a:ea typeface="Consolas"/>
                <a:cs typeface="Segoe UI" panose="020B0502040204020203" pitchFamily="34" charset="0"/>
                <a:sym typeface="Consolas"/>
              </a:rPr>
              <a:t>a_list</a:t>
            </a:r>
            <a:r>
              <a:rPr lang="en-US" dirty="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2</a:t>
            </a:r>
            <a:endParaRPr dirty="0">
              <a:latin typeface="Segoe UI" panose="020B0502040204020203" pitchFamily="34" charset="0"/>
              <a:cs typeface="Segoe UI" panose="020B0502040204020203" pitchFamily="34" charset="0"/>
            </a:endParaRPr>
          </a:p>
        </p:txBody>
      </p:sp>
      <p:sp>
        <p:nvSpPr>
          <p:cNvPr id="437" name="Google Shape;437;p5"/>
          <p:cNvSpPr txBox="1">
            <a:spLocks noGrp="1"/>
          </p:cNvSpPr>
          <p:nvPr>
            <p:ph type="body" idx="1"/>
          </p:nvPr>
        </p:nvSpPr>
        <p:spPr>
          <a:xfrm>
            <a:off x="584200" y="1435100"/>
            <a:ext cx="11018700" cy="443198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In the console, type the following:</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Consolas" panose="020B0609020204030204" pitchFamily="49"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FF0000"/>
                </a:solidFill>
                <a:latin typeface="Consolas" panose="020B0609020204030204" pitchFamily="49" charset="0"/>
                <a:ea typeface="Consolas"/>
                <a:cs typeface="Segoe UI" panose="020B0502040204020203" pitchFamily="34" charset="0"/>
                <a:sym typeface="Consolas"/>
              </a:rPr>
              <a:t>'a'</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'b'</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'c'</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'd'</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'e'</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0</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1</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2</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3</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4</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5</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008575"/>
                </a:solidFill>
                <a:latin typeface="Consolas" panose="020B0609020204030204" pitchFamily="49" charset="0"/>
                <a:ea typeface="Consolas"/>
                <a:cs typeface="Segoe UI" panose="020B0502040204020203" pitchFamily="34" charset="0"/>
                <a:sym typeface="Consolas"/>
              </a:rPr>
              <a:t>6</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320040" algn="l" rtl="0">
              <a:lnSpc>
                <a:spcPct val="100000"/>
              </a:lnSpc>
              <a:spcBef>
                <a:spcPts val="0"/>
              </a:spcBef>
              <a:spcAft>
                <a:spcPts val="0"/>
              </a:spcAft>
              <a:buClr>
                <a:srgbClr val="C57A15"/>
              </a:buClr>
              <a:buSzPts val="2160"/>
              <a:buFont typeface="Quattrocento Sans"/>
              <a:buNone/>
            </a:pPr>
            <a:endParaRPr sz="2400"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describe what happens when this program runs.</a:t>
            </a:r>
            <a:endParaRPr b="1"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What is a List?</a:t>
            </a:r>
            <a:endParaRPr dirty="0">
              <a:latin typeface="Segoe UI" panose="020B0502040204020203" pitchFamily="34" charset="0"/>
              <a:cs typeface="Segoe UI" panose="020B0502040204020203" pitchFamily="34" charset="0"/>
            </a:endParaRPr>
          </a:p>
        </p:txBody>
      </p:sp>
      <p:sp>
        <p:nvSpPr>
          <p:cNvPr id="444" name="Google Shape;444;p6"/>
          <p:cNvSpPr txBox="1">
            <a:spLocks noGrp="1"/>
          </p:cNvSpPr>
          <p:nvPr>
            <p:ph type="body" idx="1"/>
          </p:nvPr>
        </p:nvSpPr>
        <p:spPr>
          <a:xfrm>
            <a:off x="584200" y="1435100"/>
            <a:ext cx="11018700" cy="520142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Do you remember how lists were used in Snap?</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Char char="·"/>
            </a:pPr>
            <a:r>
              <a:rPr lang="en-US" dirty="0">
                <a:latin typeface="Segoe UI" panose="020B0502040204020203" pitchFamily="34" charset="0"/>
                <a:cs typeface="Segoe UI" panose="020B0502040204020203" pitchFamily="34" charset="0"/>
              </a:rPr>
              <a:t>A </a:t>
            </a:r>
            <a:r>
              <a:rPr lang="en-US" b="1" dirty="0">
                <a:latin typeface="Segoe UI" panose="020B0502040204020203" pitchFamily="34" charset="0"/>
                <a:cs typeface="Segoe UI" panose="020B0502040204020203" pitchFamily="34" charset="0"/>
              </a:rPr>
              <a:t>list</a:t>
            </a:r>
            <a:r>
              <a:rPr lang="en-US" dirty="0">
                <a:latin typeface="Segoe UI" panose="020B0502040204020203" pitchFamily="34" charset="0"/>
                <a:cs typeface="Segoe UI" panose="020B0502040204020203" pitchFamily="34" charset="0"/>
              </a:rPr>
              <a:t> is a sequence of </a:t>
            </a:r>
            <a:r>
              <a:rPr lang="en-US" b="1" dirty="0">
                <a:latin typeface="Segoe UI" panose="020B0502040204020203" pitchFamily="34" charset="0"/>
                <a:cs typeface="Segoe UI" panose="020B0502040204020203" pitchFamily="34" charset="0"/>
              </a:rPr>
              <a:t>values</a:t>
            </a:r>
            <a:r>
              <a:rPr lang="en-US"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Char char="·"/>
            </a:pPr>
            <a:r>
              <a:rPr lang="en-US" dirty="0">
                <a:latin typeface="Segoe UI" panose="020B0502040204020203" pitchFamily="34" charset="0"/>
                <a:cs typeface="Segoe UI" panose="020B0502040204020203" pitchFamily="34" charset="0"/>
              </a:rPr>
              <a:t>The </a:t>
            </a:r>
            <a:r>
              <a:rPr lang="en-US" b="1" dirty="0">
                <a:latin typeface="Segoe UI" panose="020B0502040204020203" pitchFamily="34" charset="0"/>
                <a:cs typeface="Segoe UI" panose="020B0502040204020203" pitchFamily="34" charset="0"/>
              </a:rPr>
              <a:t>values</a:t>
            </a:r>
            <a:r>
              <a:rPr lang="en-US" dirty="0">
                <a:latin typeface="Segoe UI" panose="020B0502040204020203" pitchFamily="34" charset="0"/>
                <a:cs typeface="Segoe UI" panose="020B0502040204020203" pitchFamily="34" charset="0"/>
              </a:rPr>
              <a:t> in a list are called </a:t>
            </a:r>
            <a:r>
              <a:rPr lang="en-US" b="1" dirty="0">
                <a:latin typeface="Segoe UI" panose="020B0502040204020203" pitchFamily="34" charset="0"/>
                <a:cs typeface="Segoe UI" panose="020B0502040204020203" pitchFamily="34" charset="0"/>
              </a:rPr>
              <a:t>elements</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items</a:t>
            </a:r>
            <a:r>
              <a:rPr lang="en-US" dirty="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Font typeface="Arial"/>
              <a:buChar char="•"/>
            </a:pPr>
            <a:r>
              <a:rPr lang="en-US" b="1" dirty="0">
                <a:latin typeface="Segoe UI" panose="020B0502040204020203" pitchFamily="34" charset="0"/>
                <a:cs typeface="Segoe UI" panose="020B0502040204020203" pitchFamily="34" charset="0"/>
              </a:rPr>
              <a:t>index: </a:t>
            </a:r>
            <a:r>
              <a:rPr lang="en-US" dirty="0">
                <a:latin typeface="Segoe UI" panose="020B0502040204020203" pitchFamily="34" charset="0"/>
                <a:cs typeface="Segoe UI" panose="020B0502040204020203" pitchFamily="34" charset="0"/>
              </a:rPr>
              <a:t>a map from the position in the list to the element stored there.</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Font typeface="Arial"/>
              <a:buChar char="•"/>
            </a:pPr>
            <a:r>
              <a:rPr lang="en-US" b="1" dirty="0">
                <a:latin typeface="Segoe UI" panose="020B0502040204020203" pitchFamily="34" charset="0"/>
                <a:cs typeface="Segoe UI" panose="020B0502040204020203" pitchFamily="34" charset="0"/>
              </a:rPr>
              <a:t>0-index: </a:t>
            </a:r>
            <a:r>
              <a:rPr lang="en-US" dirty="0">
                <a:latin typeface="Segoe UI" panose="020B0502040204020203" pitchFamily="34" charset="0"/>
                <a:cs typeface="Segoe UI" panose="020B0502040204020203" pitchFamily="34" charset="0"/>
              </a:rPr>
              <a:t>In Python, unlike in Snap, lists are 0 indexed. This means the first element in the list is at index 0, not index 1.</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Font typeface="Arial"/>
              <a:buChar char="•"/>
            </a:pPr>
            <a:r>
              <a:rPr lang="en-US" b="1" dirty="0">
                <a:latin typeface="Segoe UI" panose="020B0502040204020203" pitchFamily="34" charset="0"/>
                <a:cs typeface="Segoe UI" panose="020B0502040204020203" pitchFamily="34" charset="0"/>
              </a:rPr>
              <a:t>Out-of-bounds</a:t>
            </a:r>
            <a:r>
              <a:rPr lang="en-US" dirty="0">
                <a:latin typeface="Segoe UI" panose="020B0502040204020203" pitchFamily="34" charset="0"/>
                <a:cs typeface="Segoe UI" panose="020B0502040204020203" pitchFamily="34" charset="0"/>
              </a:rPr>
              <a:t>: what happened when you tried to print an element of a list, using an index value that was too large?</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You can have lists of any type (int, float, string, etc., or a mix of these). You can even have lists within lists (more on that later...)</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 2.04 </a:t>
            </a:r>
            <a:endParaRPr dirty="0">
              <a:latin typeface="Segoe UI" panose="020B0502040204020203" pitchFamily="34" charset="0"/>
              <a:cs typeface="Segoe UI" panose="020B0502040204020203" pitchFamily="34" charset="0"/>
            </a:endParaRPr>
          </a:p>
        </p:txBody>
      </p:sp>
      <p:sp>
        <p:nvSpPr>
          <p:cNvPr id="451" name="Google Shape;451;p7"/>
          <p:cNvSpPr txBox="1">
            <a:spLocks noGrp="1"/>
          </p:cNvSpPr>
          <p:nvPr>
            <p:ph type="body" idx="1"/>
          </p:nvPr>
        </p:nvSpPr>
        <p:spPr>
          <a:xfrm>
            <a:off x="584200" y="1435100"/>
            <a:ext cx="11018838" cy="258532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From the Do Now:</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a:t>
            </a:r>
            <a:r>
              <a:rPr lang="en-US" sz="2400" dirty="0" err="1">
                <a:latin typeface="Consolas" panose="020B0609020204030204" pitchFamily="49" charset="0"/>
                <a:cs typeface="Segoe UI" panose="020B0502040204020203" pitchFamily="34" charset="0"/>
              </a:rPr>
              <a:t>len</a:t>
            </a:r>
            <a:r>
              <a:rPr lang="en-US" sz="2400" dirty="0">
                <a:latin typeface="Consolas" panose="020B0609020204030204" pitchFamily="49" charset="0"/>
                <a:cs typeface="Segoe UI" panose="020B0502040204020203" pitchFamily="34" charset="0"/>
              </a:rPr>
              <a:t>() </a:t>
            </a:r>
            <a:r>
              <a:rPr lang="en-US" sz="2400" dirty="0">
                <a:latin typeface="Segoe UI" panose="020B0502040204020203" pitchFamily="34" charset="0"/>
                <a:cs typeface="Segoe UI" panose="020B0502040204020203" pitchFamily="34" charset="0"/>
              </a:rPr>
              <a:t>do ?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would you print the first item in the list?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would you print the last item in the list?</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an out of bounds error?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How do I change an element in a list?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10"/>
          <p:cNvSpPr txBox="1">
            <a:spLocks noGrp="1"/>
          </p:cNvSpPr>
          <p:nvPr>
            <p:ph type="title"/>
          </p:nvPr>
        </p:nvSpPr>
        <p:spPr>
          <a:xfrm>
            <a:off x="358219" y="457200"/>
            <a:ext cx="11248564" cy="553998"/>
          </a:xfrm>
          <a:prstGeom prst="rect">
            <a:avLst/>
          </a:prstGeom>
          <a:noFill/>
          <a:ln>
            <a:noFill/>
          </a:ln>
        </p:spPr>
        <p:txBody>
          <a:bodyPr spcFirstLastPara="1" wrap="square" lIns="0" tIns="0" rIns="0" bIns="0" anchor="t" anchorCtr="0">
            <a:spAutoFit/>
          </a:bodyPr>
          <a:lstStyle/>
          <a:p>
            <a:pPr marL="228600" lvl="0"/>
            <a:r>
              <a:rPr lang="en-US" dirty="0">
                <a:latin typeface="Segoe UI" panose="020B0502040204020203" pitchFamily="34" charset="0"/>
                <a:cs typeface="Segoe UI" panose="020B0502040204020203" pitchFamily="34" charset="0"/>
              </a:rPr>
              <a:t>Nested lists</a:t>
            </a:r>
          </a:p>
        </p:txBody>
      </p:sp>
      <p:sp>
        <p:nvSpPr>
          <p:cNvPr id="483" name="Google Shape;483;p10"/>
          <p:cNvSpPr txBox="1">
            <a:spLocks noGrp="1"/>
          </p:cNvSpPr>
          <p:nvPr>
            <p:ph type="body" idx="1"/>
          </p:nvPr>
        </p:nvSpPr>
        <p:spPr>
          <a:xfrm>
            <a:off x="588263" y="1412255"/>
            <a:ext cx="9879600" cy="418832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In the console, work through the following examples: </a:t>
            </a:r>
          </a:p>
          <a:p>
            <a:pPr marL="0" lvl="0" indent="0" algn="l" rtl="0">
              <a:lnSpc>
                <a:spcPct val="100000"/>
              </a:lnSpc>
              <a:spcBef>
                <a:spcPts val="480"/>
              </a:spcBef>
              <a:spcAft>
                <a:spcPts val="0"/>
              </a:spcAft>
              <a:buClr>
                <a:schemeClr val="dk1"/>
              </a:buClr>
              <a:buSzPts val="2160"/>
              <a:buNone/>
            </a:pP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In your notebook, explain how would you access the element </a:t>
            </a:r>
            <a:r>
              <a:rPr lang="en-US" sz="2400" dirty="0">
                <a:latin typeface="Consolas" panose="020B0609020204030204" pitchFamily="49" charset="0"/>
                <a:cs typeface="Segoe UI" panose="020B0502040204020203" pitchFamily="34" charset="0"/>
              </a:rPr>
              <a:t>'d'</a:t>
            </a:r>
            <a:r>
              <a:rPr lang="en-US" sz="2400" dirty="0">
                <a:latin typeface="Segoe UI" panose="020B0502040204020203" pitchFamily="34" charset="0"/>
                <a:cs typeface="Segoe UI" panose="020B0502040204020203" pitchFamily="34" charset="0"/>
              </a:rPr>
              <a:t>, starting from the definition of </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Segoe UI" panose="020B0502040204020203" pitchFamily="34" charset="0"/>
                <a:cs typeface="Segoe UI" panose="020B0502040204020203" pitchFamily="34" charset="0"/>
              </a:rPr>
              <a:t>.</a:t>
            </a:r>
            <a:endParaRPr sz="2400" dirty="0">
              <a:latin typeface="Segoe UI" panose="020B0502040204020203" pitchFamily="34" charset="0"/>
              <a:ea typeface="Consolas"/>
              <a:cs typeface="Segoe UI" panose="020B0502040204020203" pitchFamily="34" charset="0"/>
              <a:sym typeface="Consolas"/>
            </a:endParaRPr>
          </a:p>
        </p:txBody>
      </p:sp>
      <p:sp>
        <p:nvSpPr>
          <p:cNvPr id="484" name="Google Shape;484;p10"/>
          <p:cNvSpPr/>
          <p:nvPr/>
        </p:nvSpPr>
        <p:spPr>
          <a:xfrm>
            <a:off x="1306398" y="2411991"/>
            <a:ext cx="6096000" cy="830997"/>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600"/>
              <a:buFont typeface="Quattrocento Sans"/>
              <a:buAutoNum type="arabicPeriod"/>
            </a:pPr>
            <a:r>
              <a:rPr lang="en-US" sz="1600" dirty="0" err="1">
                <a:solidFill>
                  <a:schemeClr val="dk1"/>
                </a:solidFill>
                <a:latin typeface="Consolas" panose="020B0609020204030204" pitchFamily="49" charset="0"/>
                <a:ea typeface="Consolas"/>
                <a:cs typeface="Consolas"/>
                <a:sym typeface="Consolas"/>
              </a:rPr>
              <a:t>a_list</a:t>
            </a:r>
            <a:r>
              <a:rPr lang="en-US" sz="1600" dirty="0">
                <a:solidFill>
                  <a:schemeClr val="dk1"/>
                </a:solidFill>
                <a:latin typeface="Consolas" panose="020B0609020204030204" pitchFamily="49" charset="0"/>
                <a:ea typeface="Consolas"/>
                <a:cs typeface="Consolas"/>
                <a:sym typeface="Consolas"/>
              </a:rPr>
              <a:t> = [</a:t>
            </a:r>
            <a:r>
              <a:rPr lang="en-US" sz="1600" dirty="0">
                <a:solidFill>
                  <a:srgbClr val="FF0000"/>
                </a:solidFill>
                <a:latin typeface="Consolas" panose="020B0609020204030204" pitchFamily="49" charset="0"/>
                <a:ea typeface="Consolas"/>
                <a:cs typeface="Consolas"/>
                <a:sym typeface="Consolas"/>
              </a:rPr>
              <a:t>'a'</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'b'</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'c'</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'd'</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'e'</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600"/>
              <a:buFont typeface="Quattrocento Sans"/>
              <a:buAutoNum type="arabicPeriod"/>
            </a:pPr>
            <a:r>
              <a:rPr lang="en-US" sz="1600" dirty="0">
                <a:solidFill>
                  <a:srgbClr val="0000FF"/>
                </a:solidFill>
                <a:latin typeface="Consolas" panose="020B0609020204030204" pitchFamily="49" charset="0"/>
                <a:ea typeface="Consolas"/>
                <a:cs typeface="Consolas"/>
                <a:sym typeface="Consolas"/>
              </a:rPr>
              <a:t>print</a:t>
            </a:r>
            <a:r>
              <a:rPr lang="en-US" sz="1600" dirty="0">
                <a:solidFill>
                  <a:schemeClr val="dk1"/>
                </a:solidFill>
                <a:latin typeface="Consolas" panose="020B0609020204030204" pitchFamily="49" charset="0"/>
                <a:ea typeface="Consolas"/>
                <a:cs typeface="Consolas"/>
                <a:sym typeface="Consolas"/>
              </a:rPr>
              <a:t>(</a:t>
            </a:r>
            <a:r>
              <a:rPr lang="en-US" sz="1600" dirty="0" err="1">
                <a:solidFill>
                  <a:srgbClr val="7030A0"/>
                </a:solidFill>
                <a:latin typeface="Consolas" panose="020B0609020204030204" pitchFamily="49" charset="0"/>
                <a:ea typeface="Consolas"/>
                <a:cs typeface="Consolas"/>
                <a:sym typeface="Consolas"/>
              </a:rPr>
              <a:t>len</a:t>
            </a:r>
            <a:r>
              <a:rPr lang="en-US" sz="1600" dirty="0">
                <a:solidFill>
                  <a:schemeClr val="dk1"/>
                </a:solidFill>
                <a:latin typeface="Consolas" panose="020B0609020204030204" pitchFamily="49" charset="0"/>
                <a:ea typeface="Consolas"/>
                <a:cs typeface="Consolas"/>
                <a:sym typeface="Consolas"/>
              </a:rPr>
              <a:t>(</a:t>
            </a:r>
            <a:r>
              <a:rPr lang="en-US" sz="1600" dirty="0" err="1">
                <a:solidFill>
                  <a:schemeClr val="dk1"/>
                </a:solidFill>
                <a:latin typeface="Consolas" panose="020B0609020204030204" pitchFamily="49" charset="0"/>
                <a:ea typeface="Consolas"/>
                <a:cs typeface="Consolas"/>
                <a:sym typeface="Consolas"/>
              </a:rPr>
              <a:t>a_list</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355600" algn="l" rtl="0">
              <a:spcBef>
                <a:spcPts val="0"/>
              </a:spcBef>
              <a:spcAft>
                <a:spcPts val="0"/>
              </a:spcAft>
              <a:buClr>
                <a:srgbClr val="C57A15"/>
              </a:buClr>
              <a:buSzPts val="1600"/>
              <a:buFont typeface="Quattrocento Sans"/>
              <a:buNone/>
            </a:pPr>
            <a:endParaRPr sz="1600" dirty="0">
              <a:solidFill>
                <a:schemeClr val="dk1"/>
              </a:solidFill>
              <a:latin typeface="Consolas"/>
              <a:ea typeface="Consolas"/>
              <a:cs typeface="Consolas"/>
              <a:sym typeface="Consolas"/>
            </a:endParaRPr>
          </a:p>
        </p:txBody>
      </p:sp>
      <p:sp>
        <p:nvSpPr>
          <p:cNvPr id="485" name="Google Shape;485;p10"/>
          <p:cNvSpPr/>
          <p:nvPr/>
        </p:nvSpPr>
        <p:spPr>
          <a:xfrm>
            <a:off x="1306398" y="3644045"/>
            <a:ext cx="6096000" cy="1077218"/>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600"/>
              <a:buFont typeface="Quattrocento Sans"/>
              <a:buAutoNum type="arabicPeriod"/>
            </a:pPr>
            <a:r>
              <a:rPr lang="en-US" sz="1600" dirty="0" err="1">
                <a:solidFill>
                  <a:schemeClr val="dk1"/>
                </a:solidFill>
                <a:latin typeface="Consolas" panose="020B0609020204030204" pitchFamily="49" charset="0"/>
                <a:ea typeface="Consolas"/>
                <a:cs typeface="Consolas"/>
                <a:sym typeface="Consolas"/>
              </a:rPr>
              <a:t>a_list</a:t>
            </a:r>
            <a:r>
              <a:rPr lang="en-US" sz="1600" dirty="0">
                <a:solidFill>
                  <a:schemeClr val="dk1"/>
                </a:solidFill>
                <a:latin typeface="Consolas" panose="020B0609020204030204" pitchFamily="49" charset="0"/>
                <a:ea typeface="Consolas"/>
                <a:cs typeface="Consolas"/>
                <a:sym typeface="Consolas"/>
              </a:rPr>
              <a:t> = [</a:t>
            </a:r>
            <a:r>
              <a:rPr lang="en-US" sz="1600" dirty="0">
                <a:solidFill>
                  <a:srgbClr val="FF0000"/>
                </a:solidFill>
                <a:latin typeface="Consolas" panose="020B0609020204030204" pitchFamily="49" charset="0"/>
                <a:ea typeface="Consolas"/>
                <a:cs typeface="Consolas"/>
                <a:sym typeface="Consolas"/>
              </a:rPr>
              <a:t>'a'</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'b'</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'c'</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'd'</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FF0000"/>
                </a:solidFill>
                <a:latin typeface="Consolas" panose="020B0609020204030204" pitchFamily="49" charset="0"/>
                <a:ea typeface="Consolas"/>
                <a:cs typeface="Consolas"/>
                <a:sym typeface="Consolas"/>
              </a:rPr>
              <a:t> 'e'</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600"/>
              <a:buFont typeface="Quattrocento Sans"/>
              <a:buAutoNum type="arabicPeriod"/>
            </a:pPr>
            <a:r>
              <a:rPr lang="en-US" sz="1600" dirty="0" err="1">
                <a:solidFill>
                  <a:schemeClr val="dk1"/>
                </a:solidFill>
                <a:latin typeface="Consolas" panose="020B0609020204030204" pitchFamily="49" charset="0"/>
                <a:ea typeface="Consolas"/>
                <a:cs typeface="Consolas"/>
                <a:sym typeface="Consolas"/>
              </a:rPr>
              <a:t>b_list</a:t>
            </a:r>
            <a:r>
              <a:rPr lang="en-US" sz="1600" dirty="0">
                <a:solidFill>
                  <a:schemeClr val="dk1"/>
                </a:solidFill>
                <a:latin typeface="Consolas" panose="020B0609020204030204" pitchFamily="49" charset="0"/>
                <a:ea typeface="Consolas"/>
                <a:cs typeface="Consolas"/>
                <a:sym typeface="Consolas"/>
              </a:rPr>
              <a:t> = </a:t>
            </a:r>
            <a:r>
              <a:rPr lang="en-US" sz="1600" dirty="0" err="1">
                <a:solidFill>
                  <a:schemeClr val="dk1"/>
                </a:solidFill>
                <a:latin typeface="Consolas" panose="020B0609020204030204" pitchFamily="49" charset="0"/>
                <a:ea typeface="Consolas"/>
                <a:cs typeface="Consolas"/>
                <a:sym typeface="Consolas"/>
              </a:rPr>
              <a:t>a_list</a:t>
            </a:r>
            <a:r>
              <a:rPr lang="en-US" sz="1600" dirty="0">
                <a:solidFill>
                  <a:schemeClr val="dk1"/>
                </a:solidFill>
                <a:latin typeface="Consolas" panose="020B0609020204030204" pitchFamily="49" charset="0"/>
                <a:ea typeface="Consolas"/>
                <a:cs typeface="Consolas"/>
                <a:sym typeface="Consolas"/>
              </a:rPr>
              <a:t>[</a:t>
            </a:r>
            <a:r>
              <a:rPr lang="en-US" sz="1600" dirty="0">
                <a:solidFill>
                  <a:srgbClr val="00B050"/>
                </a:solidFill>
                <a:latin typeface="Consolas" panose="020B0609020204030204" pitchFamily="49" charset="0"/>
                <a:ea typeface="Consolas"/>
                <a:cs typeface="Consolas"/>
                <a:sym typeface="Consolas"/>
              </a:rPr>
              <a:t>3</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600"/>
              <a:buFont typeface="Quattrocento Sans"/>
              <a:buAutoNum type="arabicPeriod"/>
            </a:pPr>
            <a:r>
              <a:rPr lang="en-US" sz="1600" dirty="0">
                <a:solidFill>
                  <a:srgbClr val="0000FF"/>
                </a:solidFill>
                <a:latin typeface="Consolas" panose="020B0609020204030204" pitchFamily="49" charset="0"/>
                <a:ea typeface="Consolas"/>
                <a:cs typeface="Consolas"/>
                <a:sym typeface="Consolas"/>
              </a:rPr>
              <a:t>print</a:t>
            </a:r>
            <a:r>
              <a:rPr lang="en-US" sz="1600" dirty="0">
                <a:solidFill>
                  <a:schemeClr val="dk1"/>
                </a:solidFill>
                <a:latin typeface="Consolas" panose="020B0609020204030204" pitchFamily="49" charset="0"/>
                <a:ea typeface="Consolas"/>
                <a:cs typeface="Consolas"/>
                <a:sym typeface="Consolas"/>
              </a:rPr>
              <a:t>(</a:t>
            </a:r>
            <a:r>
              <a:rPr lang="en-US" sz="1600" dirty="0" err="1">
                <a:solidFill>
                  <a:schemeClr val="dk1"/>
                </a:solidFill>
                <a:latin typeface="Consolas" panose="020B0609020204030204" pitchFamily="49" charset="0"/>
                <a:ea typeface="Consolas"/>
                <a:cs typeface="Consolas"/>
                <a:sym typeface="Consolas"/>
              </a:rPr>
              <a:t>b_list</a:t>
            </a:r>
            <a:r>
              <a:rPr lang="en-US" sz="1600"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355600" algn="l" rtl="0">
              <a:spcBef>
                <a:spcPts val="0"/>
              </a:spcBef>
              <a:spcAft>
                <a:spcPts val="0"/>
              </a:spcAft>
              <a:buClr>
                <a:srgbClr val="C57A15"/>
              </a:buClr>
              <a:buSzPts val="1600"/>
              <a:buFont typeface="Quattrocento Sans"/>
              <a:buNone/>
            </a:pPr>
            <a:endParaRPr sz="1600" dirty="0">
              <a:solidFill>
                <a:schemeClr val="dk1"/>
              </a:solidFill>
              <a:latin typeface="Consolas"/>
              <a:ea typeface="Consolas"/>
              <a:cs typeface="Consolas"/>
              <a:sym typeface="Consolas"/>
            </a:endParaRPr>
          </a:p>
        </p:txBody>
      </p:sp>
      <p:sp>
        <p:nvSpPr>
          <p:cNvPr id="486" name="Google Shape;486;p10"/>
          <p:cNvSpPr txBox="1"/>
          <p:nvPr/>
        </p:nvSpPr>
        <p:spPr>
          <a:xfrm>
            <a:off x="1399698" y="1939395"/>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ea typeface="Quattrocento Sans"/>
                <a:cs typeface="Segoe UI" panose="020B0502040204020203" pitchFamily="34" charset="0"/>
                <a:sym typeface="Quattrocento Sans"/>
              </a:rPr>
              <a:t>Example 1</a:t>
            </a:r>
            <a:endParaRPr dirty="0">
              <a:latin typeface="Segoe UI" panose="020B0502040204020203" pitchFamily="34" charset="0"/>
              <a:cs typeface="Segoe UI" panose="020B0502040204020203" pitchFamily="34" charset="0"/>
            </a:endParaRPr>
          </a:p>
        </p:txBody>
      </p:sp>
      <p:sp>
        <p:nvSpPr>
          <p:cNvPr id="487" name="Google Shape;487;p10"/>
          <p:cNvSpPr txBox="1"/>
          <p:nvPr/>
        </p:nvSpPr>
        <p:spPr>
          <a:xfrm>
            <a:off x="1399698" y="3121223"/>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dirty="0">
                <a:solidFill>
                  <a:schemeClr val="dk1"/>
                </a:solidFill>
                <a:latin typeface="Quattrocento Sans"/>
                <a:ea typeface="Quattrocento Sans"/>
                <a:cs typeface="Quattrocento Sans"/>
                <a:sym typeface="Quattrocento Sans"/>
              </a:rPr>
              <a:t> 2</a:t>
            </a:r>
            <a:endParaRPr dirty="0"/>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lvl="0">
              <a:buSzPts val="3600"/>
            </a:pPr>
            <a:r>
              <a:rPr lang="en-US" dirty="0">
                <a:latin typeface="Segoe UI" panose="020B0502040204020203" pitchFamily="34" charset="0"/>
                <a:cs typeface="Segoe UI" panose="020B0502040204020203" pitchFamily="34" charset="0"/>
              </a:rPr>
              <a:t>Lab 2.04 – Food  Chooser </a:t>
            </a:r>
            <a:endParaRPr dirty="0">
              <a:latin typeface="Segoe UI" panose="020B0502040204020203" pitchFamily="34" charset="0"/>
              <a:cs typeface="Segoe UI" panose="020B0502040204020203" pitchFamily="34" charset="0"/>
            </a:endParaRPr>
          </a:p>
        </p:txBody>
      </p:sp>
      <p:sp>
        <p:nvSpPr>
          <p:cNvPr id="458" name="Google Shape;458;p8"/>
          <p:cNvSpPr txBox="1">
            <a:spLocks noGrp="1"/>
          </p:cNvSpPr>
          <p:nvPr>
            <p:ph type="body" idx="1"/>
          </p:nvPr>
        </p:nvSpPr>
        <p:spPr>
          <a:xfrm>
            <a:off x="584200" y="1435100"/>
            <a:ext cx="11018838" cy="155119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For each example below, predict what will be printed. Run the program and write down the output in your notebook.</a:t>
            </a:r>
            <a:endParaRPr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chemeClr val="accent4"/>
              </a:buClr>
              <a:buSzPts val="2160"/>
              <a:buNone/>
            </a:pPr>
            <a:endParaRPr sz="2400" dirty="0">
              <a:latin typeface="Segoe UI" panose="020B0502040204020203" pitchFamily="34" charset="0"/>
              <a:ea typeface="Consolas"/>
              <a:cs typeface="Segoe UI" panose="020B0502040204020203" pitchFamily="34" charset="0"/>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Segoe UI" panose="020B0502040204020203" pitchFamily="34" charset="0"/>
              <a:ea typeface="Consolas"/>
              <a:cs typeface="Segoe UI" panose="020B0502040204020203" pitchFamily="34" charset="0"/>
              <a:sym typeface="Consolas"/>
            </a:endParaRPr>
          </a:p>
        </p:txBody>
      </p:sp>
      <p:sp>
        <p:nvSpPr>
          <p:cNvPr id="459" name="Google Shape;459;p8"/>
          <p:cNvSpPr/>
          <p:nvPr/>
        </p:nvSpPr>
        <p:spPr>
          <a:xfrm>
            <a:off x="55504" y="4671833"/>
            <a:ext cx="6096000" cy="646331"/>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a</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b</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c</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d</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e</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rgbClr val="7030A0"/>
                </a:solidFill>
                <a:latin typeface="Consolas" panose="020B0609020204030204" pitchFamily="49" charset="0"/>
                <a:ea typeface="Consolas"/>
                <a:cs typeface="Consolas"/>
                <a:sym typeface="Consolas"/>
              </a:rPr>
              <a:t>len</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dirty="0">
                <a:solidFill>
                  <a:schemeClr val="dk1"/>
                </a:solidFill>
                <a:latin typeface="Consolas" panose="020B0609020204030204" pitchFamily="49" charset="0"/>
                <a:ea typeface="Consolas"/>
                <a:cs typeface="Consolas"/>
                <a:sym typeface="Consolas"/>
              </a:rPr>
              <a:t> -</a:t>
            </a:r>
            <a:r>
              <a:rPr lang="en-US" sz="1800" b="0" i="0" u="none" strike="noStrike" cap="none" dirty="0">
                <a:solidFill>
                  <a:schemeClr val="dk1"/>
                </a:solidFill>
                <a:latin typeface="Consolas" panose="020B0609020204030204" pitchFamily="49" charset="0"/>
                <a:ea typeface="Consolas"/>
                <a:cs typeface="Consolas"/>
                <a:sym typeface="Consolas"/>
              </a:rPr>
              <a:t> </a:t>
            </a:r>
            <a:r>
              <a:rPr lang="en-US" sz="1800" b="0" i="0" u="none" strike="noStrike" cap="none" dirty="0">
                <a:solidFill>
                  <a:srgbClr val="008575"/>
                </a:solidFill>
                <a:latin typeface="Consolas" panose="020B0609020204030204" pitchFamily="49" charset="0"/>
                <a:ea typeface="Consolas"/>
                <a:cs typeface="Consolas"/>
                <a:sym typeface="Consolas"/>
              </a:rPr>
              <a:t>3</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p:txBody>
      </p:sp>
      <p:sp>
        <p:nvSpPr>
          <p:cNvPr id="460" name="Google Shape;460;p8"/>
          <p:cNvSpPr/>
          <p:nvPr/>
        </p:nvSpPr>
        <p:spPr>
          <a:xfrm>
            <a:off x="-2381" y="2825172"/>
            <a:ext cx="6096000" cy="9234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a</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b</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c</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d</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e</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008575"/>
                </a:solidFill>
                <a:latin typeface="Consolas" panose="020B0609020204030204" pitchFamily="49" charset="0"/>
                <a:ea typeface="Consolas"/>
                <a:cs typeface="Consolas"/>
                <a:sym typeface="Consolas"/>
              </a:rPr>
              <a:t>0</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008575"/>
                </a:solidFill>
                <a:latin typeface="Consolas" panose="020B0609020204030204" pitchFamily="49" charset="0"/>
                <a:ea typeface="Consolas"/>
                <a:cs typeface="Consolas"/>
                <a:sym typeface="Consolas"/>
              </a:rPr>
              <a:t>3</a:t>
            </a:r>
            <a:r>
              <a:rPr lang="en-US" sz="1800" b="0" i="0" u="none" strike="noStrike" cap="none" dirty="0">
                <a:solidFill>
                  <a:schemeClr val="dk1"/>
                </a:solidFill>
                <a:latin typeface="Consolas" panose="020B0609020204030204" pitchFamily="49" charset="0"/>
                <a:ea typeface="Consolas"/>
                <a:cs typeface="Consolas"/>
                <a:sym typeface="Consolas"/>
              </a:rPr>
              <a:t>])</a:t>
            </a:r>
            <a:endParaRPr dirty="0">
              <a:latin typeface="Consolas" panose="020B0609020204030204" pitchFamily="49" charset="0"/>
            </a:endParaRPr>
          </a:p>
        </p:txBody>
      </p:sp>
      <p:sp>
        <p:nvSpPr>
          <p:cNvPr id="461" name="Google Shape;461;p8"/>
          <p:cNvSpPr/>
          <p:nvPr/>
        </p:nvSpPr>
        <p:spPr>
          <a:xfrm>
            <a:off x="5696471" y="2890220"/>
            <a:ext cx="6096000" cy="646331"/>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a</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b</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c</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d</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e</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rgbClr val="7030A0"/>
                </a:solidFill>
                <a:latin typeface="Consolas" panose="020B0609020204030204" pitchFamily="49" charset="0"/>
                <a:ea typeface="Consolas"/>
                <a:cs typeface="Consolas"/>
                <a:sym typeface="Consolas"/>
              </a:rPr>
              <a:t>len</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dirty="0">
                <a:solidFill>
                  <a:schemeClr val="dk1"/>
                </a:solidFill>
                <a:latin typeface="Consolas" panose="020B0609020204030204" pitchFamily="49" charset="0"/>
                <a:ea typeface="Consolas"/>
                <a:cs typeface="Consolas"/>
                <a:sym typeface="Consolas"/>
              </a:rPr>
              <a:t> - </a:t>
            </a:r>
            <a:r>
              <a:rPr lang="en-US" sz="1800" b="0" i="0" u="none" strike="noStrike" cap="none" dirty="0">
                <a:solidFill>
                  <a:srgbClr val="008575"/>
                </a:solidFill>
                <a:latin typeface="Consolas" panose="020B0609020204030204" pitchFamily="49" charset="0"/>
                <a:ea typeface="Consolas"/>
                <a:cs typeface="Consolas"/>
                <a:sym typeface="Consolas"/>
              </a:rPr>
              <a:t>6</a:t>
            </a:r>
            <a:r>
              <a:rPr lang="en-US" sz="1800" b="0" i="0" u="none" strike="noStrike" cap="none" dirty="0">
                <a:solidFill>
                  <a:schemeClr val="dk1"/>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p:txBody>
      </p:sp>
      <p:sp>
        <p:nvSpPr>
          <p:cNvPr id="462" name="Google Shape;462;p8"/>
          <p:cNvSpPr/>
          <p:nvPr/>
        </p:nvSpPr>
        <p:spPr>
          <a:xfrm>
            <a:off x="5696471" y="4671833"/>
            <a:ext cx="6096000" cy="92333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a</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b</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c</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d</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rgbClr val="FF0000"/>
                </a:solidFill>
                <a:latin typeface="Consolas" panose="020B0609020204030204" pitchFamily="49" charset="0"/>
                <a:ea typeface="Consolas"/>
                <a:cs typeface="Consolas"/>
                <a:sym typeface="Consolas"/>
              </a:rPr>
              <a:t>e</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a:solidFill>
                  <a:schemeClr val="dk1"/>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a:solidFill>
                  <a:srgbClr val="008575"/>
                </a:solidFill>
                <a:latin typeface="Consolas" panose="020B0609020204030204" pitchFamily="49" charset="0"/>
                <a:ea typeface="Consolas"/>
                <a:cs typeface="Consolas"/>
                <a:sym typeface="Consolas"/>
              </a:rPr>
              <a:t>3</a:t>
            </a:r>
            <a:r>
              <a:rPr lang="en-US" sz="1800" b="0" i="0" u="none" strike="noStrike" cap="none" dirty="0">
                <a:solidFill>
                  <a:schemeClr val="dk1"/>
                </a:solidFill>
                <a:latin typeface="Consolas" panose="020B0609020204030204" pitchFamily="49" charset="0"/>
                <a:ea typeface="Consolas"/>
                <a:cs typeface="Consolas"/>
                <a:sym typeface="Consolas"/>
              </a:rPr>
              <a:t>] = </a:t>
            </a:r>
            <a:r>
              <a:rPr lang="en-US" sz="1800" dirty="0">
                <a:solidFill>
                  <a:srgbClr val="FF0000"/>
                </a:solidFill>
                <a:latin typeface="Consolas" panose="020B0609020204030204" pitchFamily="49" charset="0"/>
                <a:ea typeface="Consolas"/>
                <a:cs typeface="Consolas"/>
                <a:sym typeface="Consolas"/>
              </a:rPr>
              <a:t>'</a:t>
            </a:r>
            <a:r>
              <a:rPr lang="en-US" sz="1800" b="0" i="0" u="none" strike="noStrike" cap="none" dirty="0" err="1">
                <a:solidFill>
                  <a:srgbClr val="FF0000"/>
                </a:solidFill>
                <a:latin typeface="Consolas" panose="020B0609020204030204" pitchFamily="49" charset="0"/>
                <a:ea typeface="Consolas"/>
                <a:cs typeface="Consolas"/>
                <a:sym typeface="Consolas"/>
              </a:rPr>
              <a:t>haha</a:t>
            </a:r>
            <a:r>
              <a:rPr lang="en-US" sz="1800" dirty="0">
                <a:solidFill>
                  <a:srgbClr val="FF0000"/>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panose="020B0609020204030204" pitchFamily="49" charset="0"/>
                <a:ea typeface="Consolas"/>
                <a:cs typeface="Consolas"/>
                <a:sym typeface="Consolas"/>
              </a:rPr>
              <a:t>print</a:t>
            </a:r>
            <a:r>
              <a:rPr lang="en-US" sz="1800" b="0" i="0" u="none" strike="noStrike" cap="none" dirty="0">
                <a:solidFill>
                  <a:schemeClr val="dk1"/>
                </a:solidFill>
                <a:latin typeface="Consolas" panose="020B0609020204030204" pitchFamily="49" charset="0"/>
                <a:ea typeface="Consolas"/>
                <a:cs typeface="Consolas"/>
                <a:sym typeface="Consolas"/>
              </a:rPr>
              <a:t>(</a:t>
            </a:r>
            <a:r>
              <a:rPr lang="en-US" sz="1800" b="0" i="0" u="none" strike="noStrike" cap="none" dirty="0" err="1">
                <a:solidFill>
                  <a:schemeClr val="dk1"/>
                </a:solidFill>
                <a:latin typeface="Consolas" panose="020B0609020204030204" pitchFamily="49" charset="0"/>
                <a:ea typeface="Consolas"/>
                <a:cs typeface="Consolas"/>
                <a:sym typeface="Consolas"/>
              </a:rPr>
              <a:t>a_list</a:t>
            </a:r>
            <a:r>
              <a:rPr lang="en-US" sz="1800" b="0" i="0" u="none" strike="noStrike" cap="none" dirty="0">
                <a:solidFill>
                  <a:schemeClr val="dk1"/>
                </a:solidFill>
                <a:latin typeface="Consolas" panose="020B0609020204030204" pitchFamily="49" charset="0"/>
                <a:ea typeface="Consolas"/>
                <a:cs typeface="Consolas"/>
                <a:sym typeface="Consolas"/>
              </a:rPr>
              <a:t>)</a:t>
            </a:r>
            <a:endParaRPr lang="en-US" dirty="0">
              <a:latin typeface="Consolas" panose="020B0609020204030204" pitchFamily="49" charset="0"/>
            </a:endParaRPr>
          </a:p>
        </p:txBody>
      </p:sp>
      <p:sp>
        <p:nvSpPr>
          <p:cNvPr id="463" name="Google Shape;463;p8"/>
          <p:cNvSpPr txBox="1"/>
          <p:nvPr/>
        </p:nvSpPr>
        <p:spPr>
          <a:xfrm>
            <a:off x="597997" y="2305444"/>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1</a:t>
            </a:r>
            <a:endParaRPr dirty="0"/>
          </a:p>
        </p:txBody>
      </p:sp>
      <p:sp>
        <p:nvSpPr>
          <p:cNvPr id="464" name="Google Shape;464;p8"/>
          <p:cNvSpPr txBox="1"/>
          <p:nvPr/>
        </p:nvSpPr>
        <p:spPr>
          <a:xfrm>
            <a:off x="533399" y="4364056"/>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2</a:t>
            </a:r>
            <a:endParaRPr dirty="0"/>
          </a:p>
        </p:txBody>
      </p:sp>
      <p:sp>
        <p:nvSpPr>
          <p:cNvPr id="465" name="Google Shape;465;p8"/>
          <p:cNvSpPr txBox="1"/>
          <p:nvPr/>
        </p:nvSpPr>
        <p:spPr>
          <a:xfrm>
            <a:off x="6093619" y="2305443"/>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3</a:t>
            </a:r>
            <a:endParaRPr dirty="0"/>
          </a:p>
        </p:txBody>
      </p:sp>
      <p:sp>
        <p:nvSpPr>
          <p:cNvPr id="466" name="Google Shape;466;p8"/>
          <p:cNvSpPr txBox="1"/>
          <p:nvPr/>
        </p:nvSpPr>
        <p:spPr>
          <a:xfrm>
            <a:off x="6096000" y="4364055"/>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4</a:t>
            </a:r>
            <a:endParaRPr dirty="0"/>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3"/>
  <p:tag name="ARTICULATE_DESIGN_ID_MICROSOFT PHILANTHROPIES TEALS" val="9s4ipMJI"/>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1072</Words>
  <Application>Microsoft Office PowerPoint</Application>
  <PresentationFormat>Widescreen</PresentationFormat>
  <Paragraphs>116</Paragraphs>
  <Slides>13</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Segoe UI</vt:lpstr>
      <vt:lpstr>Calibri</vt:lpstr>
      <vt:lpstr>Noto Sans Symbols</vt:lpstr>
      <vt:lpstr>Consolas</vt:lpstr>
      <vt:lpstr>Quattrocento Sans</vt:lpstr>
      <vt:lpstr>Microsoft Philanthropies TEALS</vt:lpstr>
      <vt:lpstr>Microsoft Philanthropies TEALS</vt:lpstr>
      <vt:lpstr>Lesson 2.04: Lists</vt:lpstr>
      <vt:lpstr>Lists</vt:lpstr>
      <vt:lpstr>Today’s plan </vt:lpstr>
      <vt:lpstr>Do Now – Part 1</vt:lpstr>
      <vt:lpstr>Do Now – Part 2</vt:lpstr>
      <vt:lpstr>What is a List?</vt:lpstr>
      <vt:lpstr>Lesson – 2.04 </vt:lpstr>
      <vt:lpstr>Nested lists</vt:lpstr>
      <vt:lpstr>Lab 2.04 – Food  Chooser </vt:lpstr>
      <vt:lpstr>Game show</vt:lpstr>
      <vt:lpstr>Quiz</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2.04: Lists</dc:title>
  <cp:lastModifiedBy>Greene, David</cp:lastModifiedBy>
  <cp:revision>17</cp:revision>
  <dcterms:created xsi:type="dcterms:W3CDTF">2019-12-20T16:58:59Z</dcterms:created>
  <dcterms:modified xsi:type="dcterms:W3CDTF">2021-03-09T03:49:41Z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0C1DF952-5AF8-4086-8270-2316E568F467</vt:lpwstr>
  </property>
  <property fmtid="{D5CDD505-2E9C-101B-9397-08002B2CF9AE}" pid="4" name="ArticulatePath">
    <vt:lpwstr>Intro Python 2.04 TEALS</vt:lpwstr>
  </property>
</Properties>
</file>