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Quattrocento Sans" panose="020B060402020202020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DsZeuNgbnNzPm0LMIDSLudTz8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81" d="100"/>
          <a:sy n="81" d="100"/>
        </p:scale>
        <p:origin x="725" y="62"/>
      </p:cViewPr>
      <p:guideLst/>
    </p:cSldViewPr>
  </p:slideViewPr>
  <p:outlineViewPr>
    <p:cViewPr>
      <p:scale>
        <a:sx n="33" d="100"/>
        <a:sy n="33" d="100"/>
      </p:scale>
      <p:origin x="0" y="-61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7/13/2020 4:55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idea here would be to replace the </a:t>
            </a:r>
            <a:r>
              <a:rPr lang="en-US" b="1" dirty="0"/>
              <a:t>print('Hello World') </a:t>
            </a:r>
            <a:r>
              <a:rPr lang="en-US" dirty="0"/>
              <a:t>line with code that implements some actual game.</a:t>
            </a:r>
            <a:endParaRPr dirty="0"/>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2.06: Game Loop</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Bonus </a:t>
            </a:r>
            <a:endParaRPr>
              <a:latin typeface="Segoe UI" panose="020B0502040204020203" pitchFamily="34" charset="0"/>
              <a:cs typeface="Segoe UI" panose="020B0502040204020203" pitchFamily="34" charset="0"/>
            </a:endParaRPr>
          </a:p>
        </p:txBody>
      </p:sp>
      <p:sp>
        <p:nvSpPr>
          <p:cNvPr id="474" name="Google Shape;474;p10"/>
          <p:cNvSpPr txBox="1">
            <a:spLocks noGrp="1"/>
          </p:cNvSpPr>
          <p:nvPr>
            <p:ph type="body" idx="1"/>
          </p:nvPr>
        </p:nvSpPr>
        <p:spPr>
          <a:xfrm>
            <a:off x="586581" y="1435100"/>
            <a:ext cx="11018838" cy="2585323"/>
          </a:xfrm>
          <a:prstGeom prst="rect">
            <a:avLst/>
          </a:prstGeom>
          <a:noFill/>
          <a:ln>
            <a:noFill/>
          </a:ln>
        </p:spPr>
        <p:txBody>
          <a:bodyPr spcFirstLastPara="1" wrap="square" lIns="0" tIns="0" rIns="0" bIns="0" anchor="t" anchorCtr="0">
            <a:spAutoFit/>
          </a:bodyPr>
          <a:lstStyle/>
          <a:p>
            <a:pPr marL="228600" lvl="0" indent="-228600">
              <a:spcBef>
                <a:spcPts val="0"/>
              </a:spcBef>
              <a:buSzPts val="2160"/>
            </a:pPr>
            <a:r>
              <a:rPr lang="en-US" sz="2400" dirty="0">
                <a:latin typeface="Segoe UI" panose="020B0502040204020203" pitchFamily="34" charset="0"/>
                <a:cs typeface="Segoe UI" panose="020B0502040204020203" pitchFamily="34" charset="0"/>
              </a:rPr>
              <a:t>There are eight possible ways to win a Tic-Tac-Toe game.</a:t>
            </a:r>
          </a:p>
          <a:p>
            <a:pPr marL="228600" lvl="0" indent="-228600">
              <a:spcBef>
                <a:spcPts val="0"/>
              </a:spcBef>
              <a:buSzPts val="2160"/>
            </a:pPr>
            <a:endParaRPr lang="en-US" sz="2400" dirty="0">
              <a:latin typeface="Segoe UI" panose="020B0502040204020203" pitchFamily="34" charset="0"/>
              <a:cs typeface="Segoe UI" panose="020B0502040204020203" pitchFamily="34" charset="0"/>
            </a:endParaRPr>
          </a:p>
          <a:p>
            <a:pPr marL="228600" lvl="0" indent="-228600">
              <a:spcBef>
                <a:spcPts val="0"/>
              </a:spcBef>
              <a:buSzPts val="2160"/>
            </a:pPr>
            <a:r>
              <a:rPr lang="en-US" sz="2400" dirty="0">
                <a:latin typeface="Segoe UI" panose="020B0502040204020203" pitchFamily="34" charset="0"/>
                <a:cs typeface="Segoe UI" panose="020B0502040204020203" pitchFamily="34" charset="0"/>
              </a:rPr>
              <a:t>After each turn in the game, check to see if the most recent player has won.</a:t>
            </a:r>
          </a:p>
          <a:p>
            <a:pPr marL="228600" lvl="0" indent="-228600">
              <a:spcBef>
                <a:spcPts val="0"/>
              </a:spcBef>
              <a:buSzPts val="2160"/>
            </a:pPr>
            <a:endParaRPr lang="en-US" sz="2400" dirty="0">
              <a:latin typeface="Segoe UI" panose="020B0502040204020203" pitchFamily="34" charset="0"/>
              <a:cs typeface="Segoe UI" panose="020B0502040204020203" pitchFamily="34" charset="0"/>
            </a:endParaRPr>
          </a:p>
          <a:p>
            <a:pPr marL="342900" indent="-342900">
              <a:spcBef>
                <a:spcPts val="0"/>
              </a:spcBef>
              <a:buSzPts val="2160"/>
            </a:pPr>
            <a:r>
              <a:rPr lang="en-US" sz="2400" dirty="0">
                <a:latin typeface="Segoe UI" panose="020B0502040204020203" pitchFamily="34" charset="0"/>
                <a:cs typeface="Segoe UI" panose="020B0502040204020203" pitchFamily="34" charset="0"/>
              </a:rPr>
              <a:t>Print appropriate messages if the X's player wins, or if the O's player wins.</a:t>
            </a:r>
          </a:p>
          <a:p>
            <a:pPr marL="342900" indent="-342900">
              <a:spcBef>
                <a:spcPts val="0"/>
              </a:spcBef>
              <a:buSzPts val="2160"/>
            </a:pPr>
            <a:endParaRPr lang="en-US" sz="2400" dirty="0">
              <a:latin typeface="Segoe UI" panose="020B0502040204020203" pitchFamily="34" charset="0"/>
              <a:cs typeface="Segoe UI" panose="020B0502040204020203" pitchFamily="34" charset="0"/>
            </a:endParaRPr>
          </a:p>
          <a:p>
            <a:pPr marL="342900" indent="-342900">
              <a:spcBef>
                <a:spcPts val="0"/>
              </a:spcBef>
              <a:buSzPts val="2160"/>
            </a:pPr>
            <a:r>
              <a:rPr lang="en-US" sz="2400" dirty="0">
                <a:latin typeface="Segoe UI" panose="020B0502040204020203" pitchFamily="34" charset="0"/>
                <a:cs typeface="Segoe UI" panose="020B0502040204020203" pitchFamily="34" charset="0"/>
              </a:rPr>
              <a:t>If no one has won the game after 9 moves, declare the game to be a draw.</a:t>
            </a: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Exit Ticket</a:t>
            </a:r>
            <a:endParaRPr>
              <a:latin typeface="Segoe UI" panose="020B0502040204020203" pitchFamily="34" charset="0"/>
              <a:cs typeface="Segoe UI" panose="020B0502040204020203" pitchFamily="34" charset="0"/>
            </a:endParaRPr>
          </a:p>
        </p:txBody>
      </p:sp>
      <p:sp>
        <p:nvSpPr>
          <p:cNvPr id="481" name="Google Shape;481;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Game Loop</a:t>
            </a:r>
            <a:endParaRPr dirty="0">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146501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while </a:t>
            </a:r>
            <a:r>
              <a:rPr lang="en-US" dirty="0">
                <a:latin typeface="Segoe UI" panose="020B0502040204020203" pitchFamily="34" charset="0"/>
                <a:cs typeface="Segoe UI" panose="020B0502040204020203" pitchFamily="34" charset="0"/>
              </a:rPr>
              <a:t>loops.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Use a </a:t>
            </a:r>
            <a:r>
              <a:rPr lang="en-US" b="1" dirty="0">
                <a:latin typeface="Segoe UI" panose="020B0502040204020203" pitchFamily="34" charset="0"/>
                <a:cs typeface="Segoe UI" panose="020B0502040204020203" pitchFamily="34" charset="0"/>
              </a:rPr>
              <a:t>while</a:t>
            </a:r>
            <a:r>
              <a:rPr lang="en-US" dirty="0">
                <a:latin typeface="Segoe UI" panose="020B0502040204020203" pitchFamily="34" charset="0"/>
                <a:cs typeface="Segoe UI" panose="020B0502040204020203" pitchFamily="34" charset="0"/>
              </a:rPr>
              <a:t> loop to simulate game play.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518603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latin typeface="Segoe UI" panose="020B0502040204020203" pitchFamily="34" charset="0"/>
                <a:cs typeface="Segoe UI" panose="020B0502040204020203" pitchFamily="34" charset="0"/>
              </a:rPr>
              <a:t>Write down in your notebook:</a:t>
            </a:r>
            <a:endParaRPr dirty="0">
              <a:latin typeface="Segoe UI" panose="020B0502040204020203" pitchFamily="34" charset="0"/>
              <a:cs typeface="Segoe UI" panose="020B0502040204020203" pitchFamily="34" charset="0"/>
            </a:endParaRPr>
          </a:p>
          <a:p>
            <a:pPr marL="0" indent="-228600">
              <a:spcBef>
                <a:spcPts val="280"/>
              </a:spcBef>
              <a:buSzPts val="1260"/>
            </a:pPr>
            <a:r>
              <a:rPr lang="en-US" sz="2200" dirty="0">
                <a:latin typeface="Segoe UI" panose="020B0502040204020203" pitchFamily="34" charset="0"/>
                <a:cs typeface="Segoe UI" panose="020B0502040204020203" pitchFamily="34" charset="0"/>
              </a:rPr>
              <a:t>How would you print out something 10 times? What about 100? What about 1,000?</a:t>
            </a:r>
            <a:endParaRPr dirty="0">
              <a:latin typeface="Segoe UI" panose="020B0502040204020203" pitchFamily="34" charset="0"/>
              <a:cs typeface="Segoe UI" panose="020B0502040204020203" pitchFamily="34" charset="0"/>
            </a:endParaRPr>
          </a:p>
          <a:p>
            <a:pPr marL="0" indent="-228600">
              <a:spcBef>
                <a:spcPts val="280"/>
              </a:spcBef>
              <a:buSzPts val="1260"/>
            </a:pPr>
            <a:r>
              <a:rPr lang="en-US" sz="2200" dirty="0">
                <a:latin typeface="Segoe UI" panose="020B0502040204020203" pitchFamily="34" charset="0"/>
                <a:cs typeface="Segoe UI" panose="020B0502040204020203" pitchFamily="34" charset="0"/>
              </a:rPr>
              <a:t>Can you remember some blocks from Snap that might allow that?</a:t>
            </a:r>
            <a:endParaRPr dirty="0">
              <a:latin typeface="Segoe UI" panose="020B0502040204020203" pitchFamily="34" charset="0"/>
              <a:cs typeface="Segoe UI" panose="020B0502040204020203" pitchFamily="34" charset="0"/>
            </a:endParaRPr>
          </a:p>
          <a:p>
            <a:pPr marL="228600" lvl="0" indent="-114300" algn="l" rtl="0">
              <a:lnSpc>
                <a:spcPct val="100000"/>
              </a:lnSpc>
              <a:spcBef>
                <a:spcPts val="400"/>
              </a:spcBef>
              <a:spcAft>
                <a:spcPts val="0"/>
              </a:spcAft>
              <a:buClr>
                <a:schemeClr val="dk1"/>
              </a:buClr>
              <a:buSzPts val="1800"/>
              <a:buNone/>
            </a:pPr>
            <a:endParaRPr sz="2000"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 True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1800"/>
              <a:buNone/>
            </a:pPr>
            <a:endParaRPr sz="20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1800"/>
              <a:buNone/>
            </a:pPr>
            <a:endParaRPr sz="2000" b="1" dirty="0">
              <a:latin typeface="Segoe UI" panose="020B0502040204020203" pitchFamily="34" charset="0"/>
              <a:ea typeface="Consolas"/>
              <a:cs typeface="Segoe UI" panose="020B0502040204020203" pitchFamily="34" charset="0"/>
              <a:sym typeface="Consolas"/>
            </a:endParaRPr>
          </a:p>
          <a:p>
            <a:pPr marL="336550" lvl="0" indent="-33655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happens when you run this code?</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Try using other Boolean expressions instead of </a:t>
            </a:r>
            <a:r>
              <a:rPr lang="en-US" sz="2000" dirty="0">
                <a:solidFill>
                  <a:srgbClr val="0000FF"/>
                </a:solidFill>
                <a:latin typeface="Segoe UI" panose="020B0502040204020203" pitchFamily="34" charset="0"/>
                <a:cs typeface="Segoe UI" panose="020B0502040204020203" pitchFamily="34" charset="0"/>
              </a:rPr>
              <a:t>True</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Using a while loop, how would you print out something 10 times? 100? 1000?</a:t>
            </a:r>
            <a:endParaRPr dirty="0">
              <a:latin typeface="Segoe UI" panose="020B0502040204020203" pitchFamily="34" charset="0"/>
              <a:cs typeface="Segoe UI" panose="020B0502040204020203" pitchFamily="34" charset="0"/>
            </a:endParaRPr>
          </a:p>
          <a:p>
            <a:pPr marL="336550" lvl="0" indent="-33655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Hint: We did this in Snap!</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6650" y="1435100"/>
            <a:ext cx="11018700" cy="3947234"/>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0</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&lt; </a:t>
            </a:r>
            <a:r>
              <a:rPr lang="en-US" sz="2400" dirty="0">
                <a:solidFill>
                  <a:srgbClr val="00B050"/>
                </a:solidFill>
                <a:latin typeface="Consolas" panose="020B0609020204030204" pitchFamily="49" charset="0"/>
                <a:ea typeface="Consolas"/>
                <a:cs typeface="Segoe UI" panose="020B0502040204020203" pitchFamily="34" charset="0"/>
                <a:sym typeface="Consolas"/>
              </a:rPr>
              <a:t>10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p>
          <a:p>
            <a:pPr marL="0" lvl="0" indent="0" algn="l" rtl="0">
              <a:lnSpc>
                <a:spcPct val="100000"/>
              </a:lnSpc>
              <a:spcBef>
                <a:spcPts val="0"/>
              </a:spcBef>
              <a:spcAft>
                <a:spcPts val="0"/>
              </a:spcAft>
              <a:buClr>
                <a:srgbClr val="C57A15"/>
              </a:buClr>
              <a:buSzPts val="2160"/>
              <a:buNone/>
            </a:pPr>
            <a:endParaRPr dirty="0">
              <a:latin typeface="Segoe UI" panose="020B0502040204020203" pitchFamily="34" charset="0"/>
              <a:cs typeface="Segoe UI" panose="020B0502040204020203" pitchFamily="34" charset="0"/>
            </a:endParaRPr>
          </a:p>
          <a:p>
            <a:pPr marL="0" indent="-137160">
              <a:spcBef>
                <a:spcPts val="480"/>
              </a:spcBef>
              <a:buSzPts val="2160"/>
            </a:pPr>
            <a:r>
              <a:rPr lang="en-US" sz="2400" dirty="0">
                <a:latin typeface="Segoe UI" panose="020B0502040204020203" pitchFamily="34" charset="0"/>
                <a:cs typeface="Segoe UI" panose="020B0502040204020203" pitchFamily="34" charset="0"/>
              </a:rPr>
              <a:t>What is the output? </a:t>
            </a: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many times will it print out?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3</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4255011"/>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ea typeface="Quattrocento Sans"/>
                <a:cs typeface="Segoe UI" panose="020B0502040204020203" pitchFamily="34" charset="0"/>
                <a:sym typeface="Quattrocento Sans"/>
              </a:rPr>
              <a:t>In the console,</a:t>
            </a:r>
            <a:r>
              <a:rPr lang="en-US" sz="2400" dirty="0">
                <a:latin typeface="Segoe UI" panose="020B0502040204020203" pitchFamily="34" charset="0"/>
                <a:cs typeface="Segoe UI" panose="020B0502040204020203" pitchFamily="34" charset="0"/>
              </a:rPr>
              <a:t> add a line (#3 below) to your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0</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&lt; </a:t>
            </a:r>
            <a:r>
              <a:rPr lang="en-US" sz="2400" dirty="0">
                <a:solidFill>
                  <a:srgbClr val="00B050"/>
                </a:solidFill>
                <a:latin typeface="Consolas" panose="020B0609020204030204" pitchFamily="49" charset="0"/>
                <a:ea typeface="Consolas"/>
                <a:cs typeface="Segoe UI" panose="020B0502040204020203" pitchFamily="34" charset="0"/>
                <a:sym typeface="Consolas"/>
              </a:rPr>
              <a:t>10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loopCounter</a:t>
            </a:r>
            <a:r>
              <a:rPr lang="en-US" sz="2400" dirty="0">
                <a:latin typeface="Consolas" panose="020B0609020204030204" pitchFamily="49" charset="0"/>
                <a:ea typeface="Consolas"/>
                <a:cs typeface="Segoe UI" panose="020B0502040204020203" pitchFamily="34" charset="0"/>
                <a:sym typeface="Consolas"/>
              </a:rPr>
              <a:t> + 1</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p>
          <a:p>
            <a:pPr marL="0" lvl="0" indent="0" algn="l" rtl="0">
              <a:lnSpc>
                <a:spcPct val="100000"/>
              </a:lnSpc>
              <a:spcBef>
                <a:spcPts val="0"/>
              </a:spcBef>
              <a:spcAft>
                <a:spcPts val="0"/>
              </a:spcAft>
              <a:buClr>
                <a:srgbClr val="C57A15"/>
              </a:buClr>
              <a:buSzPts val="2160"/>
              <a:buNone/>
            </a:pPr>
            <a:endParaRPr lang="en-US" sz="2400" b="1" dirty="0">
              <a:latin typeface="Segoe UI" panose="020B0502040204020203" pitchFamily="34" charset="0"/>
              <a:cs typeface="Segoe UI" panose="020B0502040204020203" pitchFamily="34" charset="0"/>
            </a:endParaRPr>
          </a:p>
          <a:p>
            <a:pPr marL="0" indent="-137160">
              <a:spcBef>
                <a:spcPts val="480"/>
              </a:spcBef>
              <a:buSzPts val="2160"/>
            </a:pPr>
            <a:r>
              <a:rPr lang="en-US" sz="2400" dirty="0">
                <a:latin typeface="Segoe UI" panose="020B0502040204020203" pitchFamily="34" charset="0"/>
                <a:cs typeface="Segoe UI" panose="020B0502040204020203" pitchFamily="34" charset="0"/>
              </a:rPr>
              <a:t>What is the output?</a:t>
            </a: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many times will it print out?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2.06 – Example 4</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700" cy="462434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your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7030A0"/>
                </a:solidFill>
                <a:latin typeface="Consolas" panose="020B0609020204030204" pitchFamily="49" charset="0"/>
                <a:ea typeface="Consolas"/>
                <a:cs typeface="Segoe UI" panose="020B0502040204020203" pitchFamily="34" charset="0"/>
                <a:sym typeface="Consolas"/>
              </a:rPr>
              <a:t>'n'</a:t>
            </a:r>
            <a:endParaRPr sz="2400" dirty="0">
              <a:solidFill>
                <a:srgbClr val="00B050"/>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while</a:t>
            </a: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'y'</a:t>
            </a:r>
            <a:r>
              <a:rPr lang="en-US" sz="2400" dirty="0">
                <a:latin typeface="Consolas" panose="020B0609020204030204" pitchFamily="49" charset="0"/>
                <a:ea typeface="Consolas"/>
                <a:cs typeface="Segoe UI" panose="020B0502040204020203" pitchFamily="34" charset="0"/>
                <a:sym typeface="Consolas"/>
              </a:rPr>
              <a:t>:  </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     print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'Hello World'</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panose="020B0609020204030204" pitchFamily="49" charset="0"/>
                <a:ea typeface="Consolas"/>
                <a:cs typeface="Segoe UI" panose="020B0502040204020203" pitchFamily="34" charset="0"/>
                <a:sym typeface="Consolas"/>
              </a:rPr>
              <a:t>     </a:t>
            </a:r>
            <a:r>
              <a:rPr lang="en-US" sz="2400" dirty="0" err="1">
                <a:latin typeface="Consolas" panose="020B0609020204030204" pitchFamily="49" charset="0"/>
                <a:ea typeface="Consolas"/>
                <a:cs typeface="Segoe UI" panose="020B0502040204020203" pitchFamily="34" charset="0"/>
                <a:sym typeface="Consolas"/>
              </a:rPr>
              <a:t>quitgame</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7030A0"/>
                </a:solidFill>
                <a:latin typeface="Consolas" panose="020B0609020204030204" pitchFamily="49" charset="0"/>
                <a:ea typeface="Consolas"/>
                <a:cs typeface="Segoe UI" panose="020B0502040204020203" pitchFamily="34" charset="0"/>
                <a:sym typeface="Consolas"/>
              </a:rPr>
              <a:t>input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'Would you like to quit (y or n)? '</a:t>
            </a:r>
            <a:r>
              <a:rPr lang="en-US" sz="2400" dirty="0">
                <a:latin typeface="Consolas" panose="020B0609020204030204" pitchFamily="49" charset="0"/>
                <a:ea typeface="Consolas"/>
                <a:cs typeface="Segoe UI" panose="020B0502040204020203" pitchFamily="34" charset="0"/>
                <a:sym typeface="Consolas"/>
              </a:rPr>
              <a:t>)</a:t>
            </a:r>
            <a:endParaRPr sz="2400" dirty="0">
              <a:solidFill>
                <a:srgbClr val="00B050"/>
              </a:solidFill>
              <a:latin typeface="Consolas" panose="020B0609020204030204" pitchFamily="49" charset="0"/>
              <a:ea typeface="Consolas"/>
              <a:cs typeface="Segoe UI" panose="020B0502040204020203" pitchFamily="34" charset="0"/>
              <a:sym typeface="Consolas"/>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Consolas" panose="020B0609020204030204" pitchFamily="49"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spcBef>
                <a:spcPts val="480"/>
              </a:spcBef>
              <a:buSzPts val="2160"/>
            </a:pPr>
            <a:r>
              <a:rPr lang="en-US" sz="2400" dirty="0">
                <a:latin typeface="Segoe UI" panose="020B0502040204020203" pitchFamily="34" charset="0"/>
                <a:cs typeface="Segoe UI" panose="020B0502040204020203" pitchFamily="34" charset="0"/>
              </a:rPr>
              <a:t>How many times will this code print something out?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output?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Lesson 2.06</a:t>
            </a:r>
            <a:endParaRPr>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700" cy="2164695"/>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else might while loops be useful?</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code below, where would you insert additional code to accept input from the user and change the </a:t>
            </a:r>
            <a:r>
              <a:rPr lang="en-US" sz="2400" dirty="0" err="1">
                <a:latin typeface="Consolas" panose="020B0609020204030204" pitchFamily="49" charset="0"/>
                <a:cs typeface="Segoe UI" panose="020B0502040204020203" pitchFamily="34" charset="0"/>
              </a:rPr>
              <a:t>ticTacToeBoard</a:t>
            </a:r>
            <a:r>
              <a:rPr lang="en-US" sz="2400" dirty="0">
                <a:latin typeface="Consolas" panose="020B0609020204030204" pitchFamily="49" charset="0"/>
                <a:cs typeface="Segoe UI" panose="020B0502040204020203" pitchFamily="34" charset="0"/>
              </a:rPr>
              <a:t> </a:t>
            </a:r>
            <a:r>
              <a:rPr lang="en-US" sz="2400" dirty="0">
                <a:latin typeface="Segoe UI" panose="020B0502040204020203" pitchFamily="34" charset="0"/>
                <a:cs typeface="Segoe UI" panose="020B0502040204020203" pitchFamily="34" charset="0"/>
              </a:rPr>
              <a:t>variable?</a:t>
            </a: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Where would you insert additional code to check for a winner in Tic-Tac-Toe?</a:t>
            </a:r>
          </a:p>
          <a:p>
            <a:pPr marL="228600" lvl="0" indent="-228600" algn="l" rtl="0">
              <a:lnSpc>
                <a:spcPct val="100000"/>
              </a:lnSpc>
              <a:spcBef>
                <a:spcPts val="480"/>
              </a:spcBef>
              <a:spcAft>
                <a:spcPts val="0"/>
              </a:spcAft>
              <a:buClr>
                <a:schemeClr val="dk1"/>
              </a:buClr>
              <a:buSzPts val="2160"/>
              <a:buChar char="·"/>
            </a:pPr>
            <a:endParaRPr dirty="0">
              <a:latin typeface="Segoe UI" panose="020B0502040204020203" pitchFamily="34" charset="0"/>
              <a:cs typeface="Segoe UI" panose="020B0502040204020203" pitchFamily="34" charset="0"/>
            </a:endParaRPr>
          </a:p>
        </p:txBody>
      </p:sp>
      <p:sp>
        <p:nvSpPr>
          <p:cNvPr id="459" name="Google Shape;459;p8"/>
          <p:cNvSpPr/>
          <p:nvPr/>
        </p:nvSpPr>
        <p:spPr>
          <a:xfrm>
            <a:off x="187211" y="3526196"/>
            <a:ext cx="10366830" cy="2062103"/>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chemeClr val="dk1"/>
                </a:solidFill>
                <a:latin typeface="Consolas" panose="020B0609020204030204" pitchFamily="49" charset="0"/>
                <a:ea typeface="Consolas"/>
                <a:cs typeface="Consolas"/>
                <a:sym typeface="Consolas"/>
              </a:rPr>
              <a:t>turn = </a:t>
            </a:r>
            <a:r>
              <a:rPr lang="en-US" sz="3200" b="0" i="0" u="none" strike="noStrike" cap="none" dirty="0">
                <a:solidFill>
                  <a:srgbClr val="30E5D0"/>
                </a:solidFill>
                <a:latin typeface="Consolas" panose="020B0609020204030204" pitchFamily="49" charset="0"/>
                <a:ea typeface="Consolas"/>
                <a:cs typeface="Consolas"/>
                <a:sym typeface="Consolas"/>
              </a:rPr>
              <a:t>0</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rgbClr val="0000FF"/>
                </a:solidFill>
                <a:latin typeface="Consolas" panose="020B0609020204030204" pitchFamily="49" charset="0"/>
                <a:ea typeface="Consolas"/>
                <a:cs typeface="Consolas"/>
                <a:sym typeface="Consolas"/>
              </a:rPr>
              <a:t>while</a:t>
            </a:r>
            <a:r>
              <a:rPr lang="en-US" sz="3200" b="0" i="0" u="none" strike="noStrike" cap="none" dirty="0">
                <a:solidFill>
                  <a:schemeClr val="dk1"/>
                </a:solidFill>
                <a:latin typeface="Consolas" panose="020B0609020204030204" pitchFamily="49" charset="0"/>
                <a:ea typeface="Consolas"/>
                <a:cs typeface="Consolas"/>
                <a:sym typeface="Consolas"/>
              </a:rPr>
              <a:t> turn &lt; </a:t>
            </a:r>
            <a:r>
              <a:rPr lang="en-US" sz="3200" b="0" i="0" u="none" strike="noStrike" cap="none" dirty="0">
                <a:solidFill>
                  <a:srgbClr val="30E5D0"/>
                </a:solidFill>
                <a:latin typeface="Consolas" panose="020B0609020204030204" pitchFamily="49" charset="0"/>
                <a:ea typeface="Consolas"/>
                <a:cs typeface="Consolas"/>
                <a:sym typeface="Consolas"/>
              </a:rPr>
              <a:t>9</a:t>
            </a:r>
            <a:r>
              <a:rPr lang="en-US" sz="3200" b="0" i="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rgbClr val="0000FF"/>
                </a:solidFill>
                <a:latin typeface="Consolas" panose="020B0609020204030204" pitchFamily="49" charset="0"/>
                <a:ea typeface="Consolas"/>
                <a:cs typeface="Consolas"/>
                <a:sym typeface="Consolas"/>
              </a:rPr>
              <a:t>     print</a:t>
            </a:r>
            <a:r>
              <a:rPr lang="en-US" sz="3200" b="0" i="0" u="none" strike="noStrike" cap="none" dirty="0">
                <a:solidFill>
                  <a:schemeClr val="dk1"/>
                </a:solidFill>
                <a:latin typeface="Consolas" panose="020B0609020204030204" pitchFamily="49" charset="0"/>
                <a:ea typeface="Consolas"/>
                <a:cs typeface="Consolas"/>
                <a:sym typeface="Consolas"/>
              </a:rPr>
              <a:t>(</a:t>
            </a:r>
            <a:r>
              <a:rPr lang="en-US" sz="3200" b="0" i="0" u="none" strike="noStrike" cap="none" dirty="0" err="1">
                <a:solidFill>
                  <a:schemeClr val="dk1"/>
                </a:solidFill>
                <a:latin typeface="Consolas" panose="020B0609020204030204" pitchFamily="49" charset="0"/>
                <a:ea typeface="Consolas"/>
                <a:cs typeface="Consolas"/>
                <a:sym typeface="Consolas"/>
              </a:rPr>
              <a:t>ticTacToeBoard</a:t>
            </a:r>
            <a:r>
              <a:rPr lang="en-US" sz="32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3200"/>
              <a:buFont typeface="Quattrocento Sans"/>
              <a:buAutoNum type="arabicPeriod"/>
            </a:pPr>
            <a:r>
              <a:rPr lang="en-US" sz="3200" b="0" i="0" u="none" strike="noStrike" cap="none" dirty="0">
                <a:solidFill>
                  <a:schemeClr val="dk1"/>
                </a:solidFill>
                <a:latin typeface="Consolas" panose="020B0609020204030204" pitchFamily="49" charset="0"/>
                <a:ea typeface="Consolas"/>
                <a:cs typeface="Consolas"/>
                <a:sym typeface="Consolas"/>
              </a:rPr>
              <a:t>     turn = turn + 1</a:t>
            </a:r>
            <a:endParaRPr sz="3200" b="0" i="0" u="none" strike="noStrike" cap="none" dirty="0">
              <a:solidFill>
                <a:srgbClr val="00B050"/>
              </a:solidFill>
              <a:latin typeface="Consolas" panose="020B0609020204030204" pitchFamily="49" charset="0"/>
              <a:ea typeface="Consolas"/>
              <a:cs typeface="Consolas"/>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Creating Tic-Tac-Toe using a single list</a:t>
            </a:r>
            <a:endParaRPr dirty="0">
              <a:latin typeface="Segoe UI" panose="020B0502040204020203" pitchFamily="34" charset="0"/>
              <a:cs typeface="Segoe UI" panose="020B0502040204020203" pitchFamily="34" charset="0"/>
            </a:endParaRPr>
          </a:p>
        </p:txBody>
      </p:sp>
      <p:sp>
        <p:nvSpPr>
          <p:cNvPr id="466" name="Google Shape;466;p9"/>
          <p:cNvSpPr txBox="1">
            <a:spLocks noGrp="1"/>
          </p:cNvSpPr>
          <p:nvPr>
            <p:ph type="body" idx="1"/>
          </p:nvPr>
        </p:nvSpPr>
        <p:spPr>
          <a:xfrm>
            <a:off x="584200" y="1435100"/>
            <a:ext cx="11018700" cy="4801314"/>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Create this game again using lists and indexes. Updated rules are below.</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Allow users to keep playing (max 9 times)</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Use variables to decide whose turn it is. Greet the players as "X’s" or "O’s".</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User picks a location on the board by entering a umber.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Depending on the location that the user chose, update the corresponding board position.</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Print the updated board out.</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You will not need to determine the winner at this point.</a:t>
            </a:r>
            <a:endParaRPr dirty="0">
              <a:latin typeface="Segoe UI" panose="020B0502040204020203" pitchFamily="34" charset="0"/>
              <a:cs typeface="Segoe UI" panose="020B0502040204020203" pitchFamily="34" charset="0"/>
            </a:endParaRPr>
          </a:p>
        </p:txBody>
      </p:sp>
      <p:sp>
        <p:nvSpPr>
          <p:cNvPr id="467" name="Google Shape;467;p9"/>
          <p:cNvSpPr txBox="1"/>
          <p:nvPr/>
        </p:nvSpPr>
        <p:spPr>
          <a:xfrm flipH="1">
            <a:off x="5427598" y="2370486"/>
            <a:ext cx="2132400" cy="1539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1  |  2  |  3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4  |  5  |  6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7  |  8  |  9</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659</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Segoe UI</vt:lpstr>
      <vt:lpstr>Noto Sans Symbols</vt:lpstr>
      <vt:lpstr>Calibri</vt:lpstr>
      <vt:lpstr>Quattrocento Sans</vt:lpstr>
      <vt:lpstr>Consolas</vt:lpstr>
      <vt:lpstr>Microsoft Philanthropies TEALS</vt:lpstr>
      <vt:lpstr>Microsoft Philanthropies TEALS</vt:lpstr>
      <vt:lpstr>Lesson 2.06: Game Loop</vt:lpstr>
      <vt:lpstr>Game Loop</vt:lpstr>
      <vt:lpstr>Today’s plan </vt:lpstr>
      <vt:lpstr>Do Now 2.06 – Example 1</vt:lpstr>
      <vt:lpstr>Do Now 2.06 – Example 2</vt:lpstr>
      <vt:lpstr>Do Now 2.06 – Example 3</vt:lpstr>
      <vt:lpstr>Do Now 2.06 – Example 4</vt:lpstr>
      <vt:lpstr>Lesson 2.06</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2.06: Game Loop</dc:title>
  <cp:lastModifiedBy>David</cp:lastModifiedBy>
  <cp:revision>9</cp:revision>
  <dcterms:created xsi:type="dcterms:W3CDTF">2019-12-20T17:00:48Z</dcterms:created>
  <dcterms:modified xsi:type="dcterms:W3CDTF">2021-03-09T16:02:47Z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E11DD1B2-C339-4091-9D5F-390A9E9934BD</vt:lpwstr>
  </property>
  <property fmtid="{D5CDD505-2E9C-101B-9397-08002B2CF9AE}" pid="4" name="ArticulatePath">
    <vt:lpwstr>Intro Python 2.06 TEALS</vt:lpwstr>
  </property>
</Properties>
</file>