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5"/>
  </p:notesMasterIdLst>
  <p:sldIdLst>
    <p:sldId id="1661" r:id="rId3"/>
    <p:sldId id="256" r:id="rId4"/>
    <p:sldId id="258" r:id="rId5"/>
    <p:sldId id="259" r:id="rId6"/>
    <p:sldId id="1679" r:id="rId7"/>
    <p:sldId id="1680" r:id="rId8"/>
    <p:sldId id="1681" r:id="rId9"/>
    <p:sldId id="1670" r:id="rId10"/>
    <p:sldId id="1671" r:id="rId11"/>
    <p:sldId id="1682" r:id="rId12"/>
    <p:sldId id="1677" r:id="rId13"/>
    <p:sldId id="1678"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F18A4-01FA-491F-87EA-DDE122A22A73}" v="57" dt="2019-12-20T16:56:59.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10:56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96507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9988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719686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2.02 Booleans &amp; Expressions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Rollercoaster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3139321"/>
          </a:xfrm>
        </p:spPr>
        <p:txBody>
          <a:bodyPr/>
          <a:lstStyle/>
          <a:p>
            <a:pPr marL="514350" indent="-514350">
              <a:buFont typeface="+mj-lt"/>
              <a:buAutoNum type="arabicPeriod"/>
            </a:pPr>
            <a:r>
              <a:rPr lang="en-US" dirty="0"/>
              <a:t>Create a program “Can I ride the roller coaster” it will check if the user meets the minimum requirements to ride the roller coaster Have the user input the information needed.</a:t>
            </a:r>
          </a:p>
          <a:p>
            <a:pPr lvl="1"/>
            <a:r>
              <a:rPr lang="en-US" dirty="0"/>
              <a:t>Requirements to be president</a:t>
            </a:r>
          </a:p>
          <a:p>
            <a:pPr marL="571500" lvl="1" indent="-342900">
              <a:buFont typeface="Arial" panose="020B0604020202020204" pitchFamily="34" charset="0"/>
              <a:buChar char="•"/>
            </a:pPr>
            <a:r>
              <a:rPr lang="en-US" dirty="0"/>
              <a:t>Height over 50 inches – loophole if they are older than 18</a:t>
            </a:r>
          </a:p>
          <a:p>
            <a:pPr marL="571500" lvl="1" indent="-342900">
              <a:buFont typeface="Arial" panose="020B0604020202020204" pitchFamily="34" charset="0"/>
              <a:buChar char="•"/>
            </a:pPr>
            <a:r>
              <a:rPr lang="en-US" dirty="0"/>
              <a:t>Each ride costs 4 quarters </a:t>
            </a:r>
          </a:p>
          <a:p>
            <a:pPr marL="571500" lvl="1" indent="-342900">
              <a:buFont typeface="Arial" panose="020B0604020202020204" pitchFamily="34" charset="0"/>
              <a:buChar char="•"/>
            </a:pPr>
            <a:r>
              <a:rPr lang="en-US" dirty="0"/>
              <a:t>There is a frequent rider pass, which makes the rides only cost 2 quarters </a:t>
            </a:r>
          </a:p>
          <a:p>
            <a:pPr marL="571500" lvl="1" indent="-342900">
              <a:buFont typeface="Arial" panose="020B0604020202020204" pitchFamily="34" charset="0"/>
              <a:buChar char="•"/>
            </a:pPr>
            <a:r>
              <a:rPr lang="en-US" dirty="0"/>
              <a:t>Print True if they can and False if they can ride </a:t>
            </a:r>
            <a:r>
              <a:rPr lang="en-US"/>
              <a:t>the rollercoaster </a:t>
            </a:r>
            <a:endParaRPr lang="en-US" dirty="0"/>
          </a:p>
        </p:txBody>
      </p:sp>
    </p:spTree>
    <p:extLst>
      <p:ext uri="{BB962C8B-B14F-4D97-AF65-F5344CB8AC3E}">
        <p14:creationId xmlns:p14="http://schemas.microsoft.com/office/powerpoint/2010/main" val="37574814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3360920"/>
          </a:xfrm>
        </p:spPr>
        <p:txBody>
          <a:bodyPr/>
          <a:lstStyle/>
          <a:p>
            <a:pPr marL="0" indent="0">
              <a:buNone/>
            </a:pPr>
            <a:r>
              <a:rPr lang="en-US" dirty="0"/>
              <a:t>Are the following expressions equivalent? Research </a:t>
            </a:r>
            <a:r>
              <a:rPr lang="en-US" dirty="0" err="1"/>
              <a:t>DeMorgan’s</a:t>
            </a:r>
            <a:r>
              <a:rPr lang="en-US" dirty="0"/>
              <a:t> Laws and write why you think they are the same or why they are not the same</a:t>
            </a:r>
          </a:p>
          <a:p>
            <a:pPr marL="0" indent="0">
              <a:buNone/>
            </a:pPr>
            <a:endParaRPr lang="en-US" dirty="0"/>
          </a:p>
          <a:p>
            <a:r>
              <a:rPr lang="en-US" dirty="0">
                <a:solidFill>
                  <a:srgbClr val="0000FF"/>
                </a:solidFill>
              </a:rPr>
              <a:t>not(x or y) == not x and not y </a:t>
            </a:r>
          </a:p>
          <a:p>
            <a:endParaRPr lang="en-US" dirty="0">
              <a:solidFill>
                <a:srgbClr val="0000FF"/>
              </a:solidFill>
            </a:endParaRPr>
          </a:p>
          <a:p>
            <a:r>
              <a:rPr lang="en-US" dirty="0">
                <a:solidFill>
                  <a:srgbClr val="0000FF"/>
                </a:solidFill>
              </a:rPr>
              <a:t>not(x and y) == not x or not y</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Booleans &amp; Expressions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Booleans, expressions, composition, True, False</a:t>
            </a:r>
          </a:p>
          <a:p>
            <a:pPr marL="342900" indent="-342900">
              <a:buFont typeface="Arial" panose="020B0604020202020204" pitchFamily="34" charset="0"/>
              <a:buChar char="•"/>
            </a:pPr>
            <a:r>
              <a:rPr lang="en-US" dirty="0"/>
              <a:t>Evaluate a Boolean expression</a:t>
            </a:r>
          </a:p>
          <a:p>
            <a:pPr marL="342900" indent="-342900">
              <a:buFont typeface="Arial" panose="020B0604020202020204" pitchFamily="34" charset="0"/>
              <a:buChar char="•"/>
            </a:pPr>
            <a:r>
              <a:rPr lang="en-US" dirty="0"/>
              <a:t>Compose Boolean expressions using </a:t>
            </a:r>
            <a:r>
              <a:rPr lang="en-US" b="1" dirty="0">
                <a:solidFill>
                  <a:srgbClr val="0070C0"/>
                </a:solidFill>
              </a:rPr>
              <a:t>and</a:t>
            </a:r>
            <a:r>
              <a:rPr lang="en-US" b="1" dirty="0"/>
              <a:t>,</a:t>
            </a:r>
            <a:r>
              <a:rPr lang="en-US" b="1" dirty="0">
                <a:solidFill>
                  <a:srgbClr val="0070C0"/>
                </a:solidFill>
              </a:rPr>
              <a:t> or</a:t>
            </a:r>
            <a:r>
              <a:rPr lang="en-US" b="1" dirty="0"/>
              <a:t>,</a:t>
            </a:r>
            <a:r>
              <a:rPr lang="en-US" b="1" dirty="0">
                <a:solidFill>
                  <a:srgbClr val="0070C0"/>
                </a:solidFill>
              </a:rPr>
              <a:t> not</a:t>
            </a:r>
            <a:r>
              <a:rPr lang="en-US" b="1" dirty="0"/>
              <a:t>,</a:t>
            </a:r>
            <a:r>
              <a:rPr lang="en-US" b="1" dirty="0">
                <a:solidFill>
                  <a:srgbClr val="0070C0"/>
                </a:solidFill>
              </a:rPr>
              <a:t> &lt;</a:t>
            </a:r>
            <a:r>
              <a:rPr lang="en-US" b="1" dirty="0"/>
              <a:t>,</a:t>
            </a:r>
            <a:r>
              <a:rPr lang="en-US" b="1" dirty="0">
                <a:solidFill>
                  <a:srgbClr val="0070C0"/>
                </a:solidFill>
              </a:rPr>
              <a:t> &gt;</a:t>
            </a:r>
            <a:r>
              <a:rPr lang="en-US" b="1" dirty="0"/>
              <a:t>,</a:t>
            </a:r>
            <a:r>
              <a:rPr lang="en-US" b="1" dirty="0">
                <a:solidFill>
                  <a:srgbClr val="0070C0"/>
                </a:solidFill>
              </a:rPr>
              <a:t> </a:t>
            </a:r>
            <a:r>
              <a:rPr lang="en-US" b="1" dirty="0"/>
              <a:t>and</a:t>
            </a:r>
            <a:r>
              <a:rPr lang="en-US" b="1" dirty="0">
                <a:solidFill>
                  <a:srgbClr val="0070C0"/>
                </a:solidFill>
              </a:rPr>
              <a:t> ==</a:t>
            </a:r>
            <a:endParaRPr lang="en-US" b="1"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6352508"/>
          </a:xfrm>
        </p:spPr>
        <p:txBody>
          <a:bodyPr/>
          <a:lstStyle/>
          <a:p>
            <a:r>
              <a:rPr lang="en-US" sz="2400" dirty="0">
                <a:latin typeface="Consolas" panose="020B0609020204030204" pitchFamily="49" charset="0"/>
              </a:rPr>
              <a:t>Write down in your notebook ONE thing you learned yesterday class?</a:t>
            </a:r>
          </a:p>
          <a:p>
            <a:r>
              <a:rPr lang="en-US" sz="2400" dirty="0"/>
              <a:t>Open up Repl.it 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&lt;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5 &gt;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&lt; 3)</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type(5 &gt; 3)</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“cats”</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input(“What is your fav animal? “) </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5 &lt; 3 </a:t>
            </a:r>
            <a:r>
              <a:rPr lang="en-US" sz="2400" dirty="0">
                <a:latin typeface="Consolas" panose="020B0609020204030204" pitchFamily="49" charset="0"/>
              </a:rPr>
              <a:t>evaluate to?</a:t>
            </a:r>
          </a:p>
          <a:p>
            <a:r>
              <a:rPr lang="en-US" sz="2400" dirty="0">
                <a:latin typeface="Consolas" panose="020B0609020204030204" pitchFamily="49" charset="0"/>
              </a:rPr>
              <a:t>What is the type of </a:t>
            </a:r>
            <a:r>
              <a:rPr lang="en-US" sz="2400" b="1" dirty="0">
                <a:solidFill>
                  <a:srgbClr val="0000FF"/>
                </a:solidFill>
                <a:latin typeface="Consolas" panose="020B0609020204030204" pitchFamily="49" charset="0"/>
              </a:rPr>
              <a:t>5 &lt; 3</a:t>
            </a:r>
            <a:r>
              <a:rPr lang="en-US" sz="2400" dirty="0">
                <a:latin typeface="Consolas" panose="020B0609020204030204" pitchFamily="49" charset="0"/>
              </a:rPr>
              <a:t>? What does that stand for?</a:t>
            </a:r>
          </a:p>
          <a:p>
            <a:r>
              <a:rPr lang="en-US" sz="2400" dirty="0">
                <a:latin typeface="Consolas" panose="020B0609020204030204" pitchFamily="49" charset="0"/>
              </a:rPr>
              <a:t>What is the difference between </a:t>
            </a:r>
            <a:r>
              <a:rPr lang="en-US" sz="2400" b="1" dirty="0">
                <a:solidFill>
                  <a:srgbClr val="0000FF"/>
                </a:solidFill>
                <a:latin typeface="Consolas" panose="020B0609020204030204" pitchFamily="49" charset="0"/>
              </a:rPr>
              <a:t>==</a:t>
            </a:r>
            <a:r>
              <a:rPr lang="en-US" sz="2400" dirty="0">
                <a:latin typeface="Consolas" panose="020B0609020204030204" pitchFamily="49" charset="0"/>
              </a:rPr>
              <a:t> and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t>
            </a:r>
            <a:r>
              <a:rPr lang="en-US" sz="2400" b="1" dirty="0">
                <a:latin typeface="Consolas" panose="020B0609020204030204" pitchFamily="49" charset="0"/>
              </a:rPr>
              <a:t> </a:t>
            </a:r>
          </a:p>
          <a:p>
            <a:r>
              <a:rPr lang="en-US" sz="2400" dirty="0">
                <a:latin typeface="Consolas" panose="020B0609020204030204" pitchFamily="49" charset="0"/>
              </a:rPr>
              <a:t>What data type do you think</a:t>
            </a:r>
            <a:r>
              <a:rPr lang="en-US" sz="2400" b="1" dirty="0">
                <a:latin typeface="Consolas" panose="020B0609020204030204" pitchFamily="49" charset="0"/>
              </a:rPr>
              <a:t>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my_fav_animal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user_fav_animal</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latin typeface="Consolas" panose="020B0609020204030204" pitchFamily="49" charset="0"/>
                <a:ea typeface="Times New Roman" panose="02020603050405020304" pitchFamily="18" charset="0"/>
                <a:cs typeface="Times New Roman" panose="02020603050405020304" pitchFamily="18" charset="0"/>
              </a:rPr>
              <a:t>is?</a:t>
            </a:r>
          </a:p>
          <a:p>
            <a:endParaRPr lang="en-US" sz="2400" dirty="0">
              <a:latin typeface="Consolas" panose="020B0609020204030204" pitchFamily="49" charset="0"/>
            </a:endParaRP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284250"/>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Age = 16</a:t>
            </a:r>
          </a:p>
          <a:p>
            <a:pPr marL="974725" indent="-342900">
              <a:spcBef>
                <a:spcPts val="0"/>
              </a:spcBef>
              <a:buClr>
                <a:srgbClr val="C57A15"/>
              </a:buClr>
              <a:buFont typeface="Consolas" panose="020B0609020204030204" pitchFamily="49" charset="0"/>
              <a:buChar char="&gt;"/>
            </a:pP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months_with_driving_permit</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&gt;=6 and age &gt;= 16</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can_get_license</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and </a:t>
            </a:r>
            <a:r>
              <a:rPr lang="en-US" sz="2400" dirty="0">
                <a:latin typeface="Consolas" panose="020B0609020204030204" pitchFamily="49" charset="0"/>
              </a:rPr>
              <a:t>do here? </a:t>
            </a:r>
          </a:p>
          <a:p>
            <a:r>
              <a:rPr lang="en-US" sz="2400" dirty="0">
                <a:latin typeface="Consolas" panose="020B0609020204030204" pitchFamily="49" charset="0"/>
              </a:rPr>
              <a:t>What type do you think </a:t>
            </a:r>
            <a:r>
              <a:rPr lang="en-US" sz="2400" b="1" dirty="0" err="1">
                <a:solidFill>
                  <a:srgbClr val="0000FF"/>
                </a:solidFill>
                <a:latin typeface="Consolas" panose="020B0609020204030204" pitchFamily="49" charset="0"/>
              </a:rPr>
              <a:t>can_get_license</a:t>
            </a:r>
            <a:r>
              <a:rPr lang="en-US" sz="2400" b="1" dirty="0">
                <a:solidFill>
                  <a:srgbClr val="0000FF"/>
                </a:solidFill>
                <a:latin typeface="Consolas" panose="020B0609020204030204" pitchFamily="49" charset="0"/>
              </a:rPr>
              <a:t> is</a:t>
            </a:r>
            <a:r>
              <a:rPr lang="en-US" sz="2400" dirty="0">
                <a:latin typeface="Consolas" panose="020B0609020204030204" pitchFamily="49" charset="0"/>
              </a:rPr>
              <a:t>?</a:t>
            </a:r>
          </a:p>
          <a:p>
            <a:endParaRPr lang="en-US" sz="2400" dirty="0">
              <a:latin typeface="Consolas" panose="020B0609020204030204" pitchFamily="49" charset="0"/>
            </a:endParaRPr>
          </a:p>
        </p:txBody>
      </p:sp>
    </p:spTree>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3</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3914918"/>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and</a:t>
            </a:r>
            <a:r>
              <a:rPr lang="en-US" sz="2400" b="1" dirty="0">
                <a:solidFill>
                  <a:srgbClr val="0000FF"/>
                </a:solidFill>
                <a:latin typeface="Consolas" panose="020B0609020204030204" pitchFamily="49" charset="0"/>
              </a:rPr>
              <a:t> == </a:t>
            </a:r>
            <a:r>
              <a:rPr lang="en-US" sz="2400" dirty="0">
                <a:latin typeface="Consolas" panose="020B0609020204030204" pitchFamily="49" charset="0"/>
              </a:rPr>
              <a:t>do here? </a:t>
            </a:r>
          </a:p>
          <a:p>
            <a:r>
              <a:rPr lang="en-US" sz="2400" dirty="0">
                <a:latin typeface="Consolas" panose="020B0609020204030204" pitchFamily="49" charset="0"/>
              </a:rPr>
              <a:t>What is the difference between the two statements?</a:t>
            </a:r>
          </a:p>
          <a:p>
            <a:endParaRPr lang="en-US" sz="2400" dirty="0">
              <a:latin typeface="Consolas" panose="020B0609020204030204" pitchFamily="49" charset="0"/>
            </a:endParaRPr>
          </a:p>
        </p:txBody>
      </p:sp>
    </p:spTree>
    <p:extLst>
      <p:ext uri="{BB962C8B-B14F-4D97-AF65-F5344CB8AC3E}">
        <p14:creationId xmlns:p14="http://schemas.microsoft.com/office/powerpoint/2010/main" val="18690911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Part 4</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4358116"/>
          </a:xfrm>
        </p:spPr>
        <p:txBody>
          <a:bodyPr/>
          <a:lstStyle/>
          <a:p>
            <a:r>
              <a:rPr lang="en-US" sz="2400" dirty="0"/>
              <a:t>Type each line of the following code into the interactive editor:</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‘mouse’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animal == ‘cat’ or animal == ‘dog’</a:t>
            </a: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chemeClr val="accent4"/>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does </a:t>
            </a:r>
            <a:r>
              <a:rPr lang="en-US" sz="2400" b="1" dirty="0">
                <a:solidFill>
                  <a:srgbClr val="0000FF"/>
                </a:solidFill>
                <a:latin typeface="Consolas" panose="020B0609020204030204" pitchFamily="49" charset="0"/>
              </a:rPr>
              <a:t>= </a:t>
            </a:r>
            <a:r>
              <a:rPr lang="en-US" sz="2400" dirty="0">
                <a:latin typeface="Consolas" panose="020B0609020204030204" pitchFamily="49" charset="0"/>
              </a:rPr>
              <a:t>and</a:t>
            </a:r>
            <a:r>
              <a:rPr lang="en-US" sz="2400" b="1" dirty="0">
                <a:solidFill>
                  <a:srgbClr val="0000FF"/>
                </a:solidFill>
                <a:latin typeface="Consolas" panose="020B0609020204030204" pitchFamily="49" charset="0"/>
              </a:rPr>
              <a:t> == </a:t>
            </a:r>
            <a:r>
              <a:rPr lang="en-US" sz="2400" dirty="0">
                <a:latin typeface="Consolas" panose="020B0609020204030204" pitchFamily="49" charset="0"/>
              </a:rPr>
              <a:t>do here? </a:t>
            </a:r>
          </a:p>
          <a:p>
            <a:r>
              <a:rPr lang="en-US" sz="2400" dirty="0">
                <a:latin typeface="Consolas" panose="020B0609020204030204" pitchFamily="49" charset="0"/>
              </a:rPr>
              <a:t>What is the difference the two statements here?</a:t>
            </a:r>
          </a:p>
          <a:p>
            <a:r>
              <a:rPr lang="en-US" sz="2400" dirty="0">
                <a:latin typeface="Consolas" panose="020B0609020204030204" pitchFamily="49" charset="0"/>
              </a:rPr>
              <a:t>What is the difference between part 3 and part 4?</a:t>
            </a:r>
          </a:p>
          <a:p>
            <a:endParaRPr lang="en-US" sz="2400" dirty="0">
              <a:latin typeface="Consolas" panose="020B0609020204030204" pitchFamily="49" charset="0"/>
            </a:endParaRPr>
          </a:p>
        </p:txBody>
      </p:sp>
    </p:spTree>
    <p:extLst>
      <p:ext uri="{BB962C8B-B14F-4D97-AF65-F5344CB8AC3E}">
        <p14:creationId xmlns:p14="http://schemas.microsoft.com/office/powerpoint/2010/main" val="22177525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3B3939C2-51CF-4050-81BE-7AD8FCB19CE0}"/>
              </a:ext>
            </a:extLst>
          </p:cNvPr>
          <p:cNvSpPr txBox="1">
            <a:spLocks/>
          </p:cNvSpPr>
          <p:nvPr/>
        </p:nvSpPr>
        <p:spPr>
          <a:xfrm>
            <a:off x="0" y="21822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a:t>
            </a:r>
          </a:p>
        </p:txBody>
      </p:sp>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218150" y="804646"/>
            <a:ext cx="11018520" cy="553998"/>
          </a:xfrm>
          <a:prstGeom prst="rect">
            <a:avLst/>
          </a:prstGeom>
        </p:spPr>
        <p:txBody>
          <a:bodyPr wrap="square" anchor="t">
            <a:normAutofit fontScale="90000"/>
          </a:bodyPr>
          <a:lstStyle/>
          <a:p>
            <a:r>
              <a:rPr lang="en-US" dirty="0"/>
              <a:t>Predict if each of the following examples will produce True or False output. Check your answers in interactive mode.</a:t>
            </a:r>
          </a:p>
        </p:txBody>
      </p:sp>
      <p:sp>
        <p:nvSpPr>
          <p:cNvPr id="14" name="TextBox 13">
            <a:extLst>
              <a:ext uri="{FF2B5EF4-FFF2-40B4-BE49-F238E27FC236}">
                <a16:creationId xmlns:a16="http://schemas.microsoft.com/office/drawing/2014/main" id="{4A517D23-1078-4157-907E-686E9AAA17A1}"/>
              </a:ext>
            </a:extLst>
          </p:cNvPr>
          <p:cNvSpPr txBox="1"/>
          <p:nvPr/>
        </p:nvSpPr>
        <p:spPr>
          <a:xfrm>
            <a:off x="218150" y="216629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1</a:t>
            </a:r>
          </a:p>
        </p:txBody>
      </p:sp>
      <p:sp>
        <p:nvSpPr>
          <p:cNvPr id="10" name="Rectangle 9">
            <a:extLst>
              <a:ext uri="{FF2B5EF4-FFF2-40B4-BE49-F238E27FC236}">
                <a16:creationId xmlns:a16="http://schemas.microsoft.com/office/drawing/2014/main" id="{590BE128-6A1E-4D22-BAFA-62469CEF4DDB}"/>
              </a:ext>
            </a:extLst>
          </p:cNvPr>
          <p:cNvSpPr/>
          <p:nvPr/>
        </p:nvSpPr>
        <p:spPr>
          <a:xfrm>
            <a:off x="-435429" y="2497915"/>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5" name="TextBox 14">
            <a:extLst>
              <a:ext uri="{FF2B5EF4-FFF2-40B4-BE49-F238E27FC236}">
                <a16:creationId xmlns:a16="http://schemas.microsoft.com/office/drawing/2014/main" id="{4F9C62E8-DB3E-4F76-9A36-0CAB68D3D2C7}"/>
              </a:ext>
            </a:extLst>
          </p:cNvPr>
          <p:cNvSpPr txBox="1"/>
          <p:nvPr/>
        </p:nvSpPr>
        <p:spPr>
          <a:xfrm>
            <a:off x="218149" y="426131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2</a:t>
            </a:r>
          </a:p>
        </p:txBody>
      </p:sp>
      <p:sp>
        <p:nvSpPr>
          <p:cNvPr id="11" name="Rectangle 10">
            <a:extLst>
              <a:ext uri="{FF2B5EF4-FFF2-40B4-BE49-F238E27FC236}">
                <a16:creationId xmlns:a16="http://schemas.microsoft.com/office/drawing/2014/main" id="{38552253-3180-4F49-9BF0-52D3C7A81507}"/>
              </a:ext>
            </a:extLst>
          </p:cNvPr>
          <p:cNvSpPr/>
          <p:nvPr/>
        </p:nvSpPr>
        <p:spPr>
          <a:xfrm>
            <a:off x="-435429" y="4612643"/>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and b != ‘science’</a:t>
            </a:r>
          </a:p>
        </p:txBody>
      </p:sp>
      <p:sp>
        <p:nvSpPr>
          <p:cNvPr id="16" name="TextBox 15">
            <a:extLst>
              <a:ext uri="{FF2B5EF4-FFF2-40B4-BE49-F238E27FC236}">
                <a16:creationId xmlns:a16="http://schemas.microsoft.com/office/drawing/2014/main" id="{8B59830E-1DC8-45A4-9F83-752B9A1EEABD}"/>
              </a:ext>
            </a:extLst>
          </p:cNvPr>
          <p:cNvSpPr txBox="1"/>
          <p:nvPr/>
        </p:nvSpPr>
        <p:spPr>
          <a:xfrm>
            <a:off x="5787637" y="2128583"/>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3</a:t>
            </a:r>
          </a:p>
        </p:txBody>
      </p:sp>
      <p:sp>
        <p:nvSpPr>
          <p:cNvPr id="12" name="Rectangle 11">
            <a:extLst>
              <a:ext uri="{FF2B5EF4-FFF2-40B4-BE49-F238E27FC236}">
                <a16:creationId xmlns:a16="http://schemas.microsoft.com/office/drawing/2014/main" id="{88F72B0F-68CE-437F-8EF0-94B77EC13DB3}"/>
              </a:ext>
            </a:extLst>
          </p:cNvPr>
          <p:cNvSpPr/>
          <p:nvPr/>
        </p:nvSpPr>
        <p:spPr>
          <a:xfrm>
            <a:off x="5140670" y="2524773"/>
            <a:ext cx="6096000" cy="1200329"/>
          </a:xfrm>
          <a:prstGeom prst="rect">
            <a:avLst/>
          </a:prstGeom>
        </p:spPr>
        <p:txBody>
          <a:bodyPr>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&gt; 75 or b != ‘science’</a:t>
            </a:r>
          </a:p>
        </p:txBody>
      </p:sp>
      <p:sp>
        <p:nvSpPr>
          <p:cNvPr id="17" name="TextBox 16">
            <a:extLst>
              <a:ext uri="{FF2B5EF4-FFF2-40B4-BE49-F238E27FC236}">
                <a16:creationId xmlns:a16="http://schemas.microsoft.com/office/drawing/2014/main" id="{B25E5392-B707-4E3B-BE11-4391C5F01945}"/>
              </a:ext>
            </a:extLst>
          </p:cNvPr>
          <p:cNvSpPr txBox="1"/>
          <p:nvPr/>
        </p:nvSpPr>
        <p:spPr>
          <a:xfrm>
            <a:off x="5787637" y="4261314"/>
            <a:ext cx="1487587" cy="369332"/>
          </a:xfrm>
          <a:prstGeom prst="rect">
            <a:avLst/>
          </a:prstGeom>
          <a:noFill/>
        </p:spPr>
        <p:txBody>
          <a:bodyPr wrap="none" lIns="0" tIns="0" rIns="0" bIns="0" rtlCol="0">
            <a:spAutoFit/>
          </a:bodyPr>
          <a:lstStyle/>
          <a:p>
            <a:pPr algn="l"/>
            <a:r>
              <a:rPr lang="en-US" sz="2400" b="1" dirty="0">
                <a:gradFill>
                  <a:gsLst>
                    <a:gs pos="2917">
                      <a:schemeClr val="tx1"/>
                    </a:gs>
                    <a:gs pos="30000">
                      <a:schemeClr val="tx1"/>
                    </a:gs>
                  </a:gsLst>
                  <a:lin ang="5400000" scaled="0"/>
                </a:gradFill>
              </a:rPr>
              <a:t>Example 4</a:t>
            </a:r>
          </a:p>
        </p:txBody>
      </p:sp>
      <p:sp>
        <p:nvSpPr>
          <p:cNvPr id="13" name="Rectangle 12">
            <a:extLst>
              <a:ext uri="{FF2B5EF4-FFF2-40B4-BE49-F238E27FC236}">
                <a16:creationId xmlns:a16="http://schemas.microsoft.com/office/drawing/2014/main" id="{B046536E-338B-4BBB-BA15-1B98465E3E4F}"/>
              </a:ext>
            </a:extLst>
          </p:cNvPr>
          <p:cNvSpPr/>
          <p:nvPr/>
        </p:nvSpPr>
        <p:spPr>
          <a:xfrm>
            <a:off x="5138057" y="4611859"/>
            <a:ext cx="7053943" cy="1569660"/>
          </a:xfrm>
          <a:prstGeom prst="rect">
            <a:avLst/>
          </a:prstGeom>
        </p:spPr>
        <p:txBody>
          <a:bodyPr wrap="square">
            <a:spAutoFit/>
          </a:bodyPr>
          <a:lstStyle/>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 = 100</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b = ‘science’</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c = True </a:t>
            </a: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not c and a &gt; 75 and b == ‘science’</a:t>
            </a:r>
          </a:p>
        </p:txBody>
      </p:sp>
    </p:spTree>
    <p:extLst>
      <p:ext uri="{BB962C8B-B14F-4D97-AF65-F5344CB8AC3E}">
        <p14:creationId xmlns:p14="http://schemas.microsoft.com/office/powerpoint/2010/main" val="1337910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2.02 President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3139321"/>
          </a:xfrm>
        </p:spPr>
        <p:txBody>
          <a:bodyPr/>
          <a:lstStyle/>
          <a:p>
            <a:pPr marL="514350" indent="-514350">
              <a:buFont typeface="+mj-lt"/>
              <a:buAutoNum type="arabicPeriod"/>
            </a:pPr>
            <a:r>
              <a:rPr lang="en-US" dirty="0"/>
              <a:t>Create a program “Can I be President” it will check if the user meets the minimum requirements for becoming the President of the United States. Have the user input the information needed.</a:t>
            </a:r>
          </a:p>
          <a:p>
            <a:pPr lvl="1"/>
            <a:r>
              <a:rPr lang="en-US" dirty="0"/>
              <a:t>Requirements to be president</a:t>
            </a:r>
          </a:p>
          <a:p>
            <a:pPr marL="571500" lvl="1" indent="-342900">
              <a:buFont typeface="Arial" panose="020B0604020202020204" pitchFamily="34" charset="0"/>
              <a:buChar char="•"/>
            </a:pPr>
            <a:r>
              <a:rPr lang="en-US" dirty="0"/>
              <a:t>Older than 35</a:t>
            </a:r>
          </a:p>
          <a:p>
            <a:pPr marL="571500" lvl="1" indent="-342900">
              <a:buFont typeface="Arial" panose="020B0604020202020204" pitchFamily="34" charset="0"/>
              <a:buChar char="•"/>
            </a:pPr>
            <a:r>
              <a:rPr lang="en-US" dirty="0"/>
              <a:t>Resident of US for 14 Years</a:t>
            </a:r>
          </a:p>
          <a:p>
            <a:pPr marL="571500" lvl="1" indent="-342900">
              <a:buFont typeface="Arial" panose="020B0604020202020204" pitchFamily="34" charset="0"/>
              <a:buChar char="•"/>
            </a:pPr>
            <a:r>
              <a:rPr lang="en-US" dirty="0"/>
              <a:t>Natural born citizen</a:t>
            </a:r>
          </a:p>
          <a:p>
            <a:pPr marL="571500" lvl="1" indent="-342900">
              <a:buFont typeface="Arial" panose="020B0604020202020204" pitchFamily="34" charset="0"/>
              <a:buChar char="•"/>
            </a:pPr>
            <a:r>
              <a:rPr lang="en-US" dirty="0"/>
              <a:t>Print True if they can and False if they can not be president</a:t>
            </a:r>
          </a:p>
        </p:txBody>
      </p:sp>
    </p:spTree>
    <p:extLst>
      <p:ext uri="{BB962C8B-B14F-4D97-AF65-F5344CB8AC3E}">
        <p14:creationId xmlns:p14="http://schemas.microsoft.com/office/powerpoint/2010/main" val="2091640003"/>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53210F-7114-4D0B-997A-65F389D3BF4F}"/>
</file>

<file path=customXml/itemProps2.xml><?xml version="1.0" encoding="utf-8"?>
<ds:datastoreItem xmlns:ds="http://schemas.openxmlformats.org/officeDocument/2006/customXml" ds:itemID="{A0E636E2-BEF0-40BD-819F-D2637E1EF1B6}"/>
</file>

<file path=customXml/itemProps3.xml><?xml version="1.0" encoding="utf-8"?>
<ds:datastoreItem xmlns:ds="http://schemas.openxmlformats.org/officeDocument/2006/customXml" ds:itemID="{785CE80C-C069-4E7E-90FB-56A2D741D80C}"/>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Widescreen</PresentationFormat>
  <Paragraphs>115</Paragraphs>
  <Slides>12</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2.02 Booleans &amp; Expressions</vt:lpstr>
      <vt:lpstr>Booleans &amp; Expressions</vt:lpstr>
      <vt:lpstr>Today’s Plan </vt:lpstr>
      <vt:lpstr>Do Now - Part 1</vt:lpstr>
      <vt:lpstr>Do Now - Part 2</vt:lpstr>
      <vt:lpstr>Do Now - Part 3</vt:lpstr>
      <vt:lpstr>Do Now - Part 4</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2019-12-20T16:56:59Z</dcterms:created>
  <dcterms:modified xsi:type="dcterms:W3CDTF">2019-12-20T16:57:09Z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