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2"/>
  </p:notesMasterIdLst>
  <p:sldIdLst>
    <p:sldId id="1661" r:id="rId3"/>
    <p:sldId id="256" r:id="rId4"/>
    <p:sldId id="258" r:id="rId5"/>
    <p:sldId id="259" r:id="rId6"/>
    <p:sldId id="1685" r:id="rId7"/>
    <p:sldId id="1679" r:id="rId8"/>
    <p:sldId id="1683" r:id="rId9"/>
    <p:sldId id="1684" r:id="rId10"/>
    <p:sldId id="1678"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58FC0-4A75-433D-BD20-01E7D0C1BF26}" v="54" dt="2019-12-20T16:58:59.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12/20/2019 10:58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32041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repl.it/@robertcarmichae/lists"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2.04 Lists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list, item, index, integer</a:t>
            </a:r>
            <a:r>
              <a:rPr lang="en-US" dirty="0"/>
              <a:t> </a:t>
            </a:r>
          </a:p>
          <a:p>
            <a:pPr marL="342900" indent="-342900">
              <a:buFont typeface="Arial" panose="020B0604020202020204" pitchFamily="34" charset="0"/>
              <a:buChar char="•"/>
            </a:pPr>
            <a:r>
              <a:rPr lang="en-US" dirty="0"/>
              <a:t>Be able to access items from a list using the index </a:t>
            </a:r>
          </a:p>
          <a:p>
            <a:pPr marL="342900" indent="-342900">
              <a:buFont typeface="Arial" panose="020B0604020202020204" pitchFamily="34" charset="0"/>
              <a:buChar char="•"/>
            </a:pPr>
            <a:r>
              <a:rPr lang="en-US" dirty="0"/>
              <a:t>Create lists of different types</a:t>
            </a:r>
          </a:p>
          <a:p>
            <a:pPr marL="342900" indent="-342900">
              <a:buFont typeface="Arial" panose="020B0604020202020204" pitchFamily="34" charset="0"/>
              <a:buChar char="•"/>
            </a:pPr>
            <a:r>
              <a:rPr lang="en-US" dirty="0"/>
              <a:t>Use the length function  </a:t>
            </a:r>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a:t>
            </a:r>
            <a:r>
              <a:rPr lang="en-US" dirty="0" err="1"/>
              <a:t>len</a:t>
            </a:r>
            <a:r>
              <a:rPr lang="en-US" dirty="0"/>
              <a:t>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727448"/>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2.04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What type do you think </a:t>
            </a:r>
            <a:r>
              <a:rPr lang="en-US" sz="2400" dirty="0" err="1">
                <a:latin typeface="Consolas" panose="020B0609020204030204" pitchFamily="49" charset="0"/>
              </a:rPr>
              <a:t>a_list</a:t>
            </a:r>
            <a:r>
              <a:rPr lang="en-US" sz="2400" dirty="0">
                <a:latin typeface="Consolas" panose="020B0609020204030204" pitchFamily="49" charset="0"/>
              </a:rPr>
              <a:t> is?</a:t>
            </a:r>
          </a:p>
          <a:p>
            <a:r>
              <a:rPr lang="en-US" sz="2400" dirty="0">
                <a:latin typeface="Consolas" panose="020B0609020204030204" pitchFamily="49" charset="0"/>
              </a:rPr>
              <a:t>What does </a:t>
            </a:r>
            <a:r>
              <a:rPr lang="en-US" sz="2400" dirty="0" err="1">
                <a:solidFill>
                  <a:srgbClr val="7030A0"/>
                </a:solidFill>
                <a:latin typeface="Consolas" panose="020B0609020204030204" pitchFamily="49" charset="0"/>
              </a:rPr>
              <a:t>len</a:t>
            </a:r>
            <a:r>
              <a:rPr lang="en-US" sz="2400" dirty="0">
                <a:latin typeface="Consolas" panose="020B0609020204030204" pitchFamily="49" charset="0"/>
              </a:rPr>
              <a:t> do? </a:t>
            </a:r>
          </a:p>
          <a:p>
            <a:r>
              <a:rPr lang="en-US" sz="2400" dirty="0">
                <a:latin typeface="Consolas" panose="020B0609020204030204" pitchFamily="49" charset="0"/>
              </a:rPr>
              <a:t>Brainstorm how you would print the first element from </a:t>
            </a:r>
            <a:r>
              <a:rPr lang="en-US" sz="2400" dirty="0" err="1">
                <a:latin typeface="Consolas" panose="020B0609020204030204" pitchFamily="49" charset="0"/>
              </a:rPr>
              <a:t>a_list</a:t>
            </a:r>
            <a:r>
              <a:rPr lang="en-US" sz="2400" dirty="0">
                <a:latin typeface="Consolas" panose="020B0609020204030204" pitchFamily="49" charset="0"/>
              </a:rPr>
              <a:t>?</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 index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318379"/>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Call is Lists 2.04 </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4</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5</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Explain what happens in the program.</a:t>
            </a:r>
          </a:p>
        </p:txBody>
      </p:sp>
    </p:spTree>
    <p:extLst>
      <p:ext uri="{BB962C8B-B14F-4D97-AF65-F5344CB8AC3E}">
        <p14:creationId xmlns:p14="http://schemas.microsoft.com/office/powerpoint/2010/main" val="3242903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2585323"/>
          </a:xfrm>
        </p:spPr>
        <p:txBody>
          <a:bodyPr/>
          <a:lstStyle/>
          <a:p>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55504" y="4671833"/>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0" y="245828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696471" y="2461556"/>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66A9E7FF-B884-4451-AD1A-C94F0AD14341}"/>
              </a:ext>
            </a:extLst>
          </p:cNvPr>
          <p:cNvSpPr/>
          <p:nvPr/>
        </p:nvSpPr>
        <p:spPr>
          <a:xfrm>
            <a:off x="5696471" y="467183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haha</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BC5B0ECD-F942-4636-B9E2-54A8FE3CC5AC}"/>
              </a:ext>
            </a:extLst>
          </p:cNvPr>
          <p:cNvSpPr txBox="1"/>
          <p:nvPr/>
        </p:nvSpPr>
        <p:spPr>
          <a:xfrm>
            <a:off x="533399" y="2105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533399" y="43640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096000" y="21044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096000" y="436405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extLst>
      <p:ext uri="{BB962C8B-B14F-4D97-AF65-F5344CB8AC3E}">
        <p14:creationId xmlns:p14="http://schemas.microsoft.com/office/powerpoint/2010/main" val="6709352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 Create Game</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1477328"/>
          </a:xfrm>
        </p:spPr>
        <p:txBody>
          <a:bodyPr/>
          <a:lstStyle/>
          <a:p>
            <a:r>
              <a:rPr lang="en-US" sz="2400" dirty="0"/>
              <a:t>Create this game again using lists and indexes. Updated rules are below</a:t>
            </a:r>
            <a:endParaRPr lang="en-US" dirty="0">
              <a:latin typeface="Consolas" panose="020B0609020204030204" pitchFamily="49" charset="0"/>
            </a:endParaRP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Declare 10 prizes(prize_0, prize_1 …) store them in a list</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User picks a number</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Print the prize associated with the door the user picked</a:t>
            </a:r>
          </a:p>
        </p:txBody>
      </p:sp>
      <p:sp>
        <p:nvSpPr>
          <p:cNvPr id="6" name="Title 3">
            <a:extLst>
              <a:ext uri="{FF2B5EF4-FFF2-40B4-BE49-F238E27FC236}">
                <a16:creationId xmlns:a16="http://schemas.microsoft.com/office/drawing/2014/main" id="{F56E32E9-C0D7-4B3F-91B8-77F462883F63}"/>
              </a:ext>
            </a:extLst>
          </p:cNvPr>
          <p:cNvSpPr txBox="1">
            <a:spLocks/>
          </p:cNvSpPr>
          <p:nvPr/>
        </p:nvSpPr>
        <p:spPr>
          <a:xfrm>
            <a:off x="187210" y="3056975"/>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Lab – Create a Quiz</a:t>
            </a:r>
          </a:p>
        </p:txBody>
      </p:sp>
      <p:sp>
        <p:nvSpPr>
          <p:cNvPr id="8" name="Content Placeholder 4">
            <a:extLst>
              <a:ext uri="{FF2B5EF4-FFF2-40B4-BE49-F238E27FC236}">
                <a16:creationId xmlns:a16="http://schemas.microsoft.com/office/drawing/2014/main" id="{399B3A80-5BF2-474E-8FE1-642A07292EB6}"/>
              </a:ext>
            </a:extLst>
          </p:cNvPr>
          <p:cNvSpPr txBox="1">
            <a:spLocks/>
          </p:cNvSpPr>
          <p:nvPr/>
        </p:nvSpPr>
        <p:spPr>
          <a:xfrm>
            <a:off x="187210" y="3757204"/>
            <a:ext cx="11928589" cy="246221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Create a food quiz using lists and indexes. </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List of 6 different foods </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Ask the user 8 vague questions to find out what their favorite food it out of the list</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Update the score and print their top 2 favorite foods</a:t>
            </a:r>
          </a:p>
          <a:p>
            <a:pPr marL="1203325" lvl="1" indent="-342900">
              <a:spcBef>
                <a:spcPts val="0"/>
              </a:spcBef>
              <a:buClr>
                <a:schemeClr val="accent4"/>
              </a:buClr>
            </a:pPr>
            <a:r>
              <a:rPr lang="en-US" sz="1600" dirty="0">
                <a:latin typeface="Consolas" panose="020B0609020204030204" pitchFamily="49" charset="0"/>
                <a:ea typeface="Calibri" panose="020F0502020204030204" pitchFamily="34" charset="0"/>
                <a:cs typeface="Times New Roman" panose="02020603050405020304" pitchFamily="18" charset="0"/>
              </a:rPr>
              <a:t>Hint google how to find the </a:t>
            </a:r>
            <a:r>
              <a:rPr lang="en-US" sz="1600">
                <a:latin typeface="Consolas" panose="020B0609020204030204" pitchFamily="49" charset="0"/>
                <a:ea typeface="Calibri" panose="020F0502020204030204" pitchFamily="34" charset="0"/>
                <a:cs typeface="Times New Roman" panose="02020603050405020304" pitchFamily="18" charset="0"/>
              </a:rPr>
              <a:t>biggest number </a:t>
            </a:r>
            <a:r>
              <a:rPr lang="en-US" sz="1600" dirty="0">
                <a:latin typeface="Consolas" panose="020B0609020204030204" pitchFamily="49" charset="0"/>
                <a:ea typeface="Calibri" panose="020F0502020204030204" pitchFamily="34" charset="0"/>
                <a:cs typeface="Times New Roman" panose="02020603050405020304" pitchFamily="18" charset="0"/>
              </a:rPr>
              <a:t>in a list python</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Starter code here: </a:t>
            </a:r>
            <a:r>
              <a:rPr lang="en-US" sz="2400" dirty="0">
                <a:gradFill>
                  <a:gsLst>
                    <a:gs pos="2917">
                      <a:schemeClr val="tx1"/>
                    </a:gs>
                    <a:gs pos="30000">
                      <a:schemeClr val="tx1"/>
                    </a:gs>
                  </a:gsLst>
                  <a:lin ang="5400000" scaled="0"/>
                </a:gradFill>
                <a:hlinkClick r:id="rId3"/>
              </a:rPr>
              <a:t>https://repl.it/@robertcarmichae/lists</a:t>
            </a:r>
            <a:endParaRPr lang="en-US" sz="2400" dirty="0">
              <a:gradFill>
                <a:gsLst>
                  <a:gs pos="2917">
                    <a:schemeClr val="tx1"/>
                  </a:gs>
                  <a:gs pos="30000">
                    <a:schemeClr val="tx1"/>
                  </a:gs>
                </a:gsLst>
                <a:lin ang="5400000" scaled="0"/>
              </a:gra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0714562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Bonus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0763819" cy="2954655"/>
          </a:xfrm>
        </p:spPr>
        <p:txBody>
          <a:bodyPr/>
          <a:lstStyle/>
          <a:p>
            <a:r>
              <a:rPr lang="en-US" sz="2400" dirty="0"/>
              <a:t>Open your console in Repl.it and name it nested lists</a:t>
            </a:r>
          </a:p>
          <a:p>
            <a:r>
              <a:rPr lang="en-US" sz="2400" dirty="0"/>
              <a:t>Research nested lists and work through the following examples: </a:t>
            </a:r>
          </a:p>
          <a:p>
            <a:r>
              <a:rPr lang="en-US" dirty="0">
                <a:gradFill>
                  <a:gsLst>
                    <a:gs pos="2917">
                      <a:schemeClr val="tx1"/>
                    </a:gs>
                    <a:gs pos="30000">
                      <a:schemeClr val="tx1"/>
                    </a:gs>
                  </a:gsLst>
                  <a:lin ang="5400000" scaled="0"/>
                </a:gradFill>
              </a:rPr>
              <a:t>In your notebook how would you access ‘d’ from </a:t>
            </a:r>
            <a:r>
              <a:rPr lang="en-US" dirty="0" err="1">
                <a:gradFill>
                  <a:gsLst>
                    <a:gs pos="2917">
                      <a:schemeClr val="tx1"/>
                    </a:gs>
                    <a:gs pos="30000">
                      <a:schemeClr val="tx1"/>
                    </a:gs>
                  </a:gsLst>
                  <a:lin ang="5400000" scaled="0"/>
                </a:gradFill>
              </a:rPr>
              <a:t>a_list</a:t>
            </a:r>
            <a:r>
              <a:rPr lang="en-US" dirty="0">
                <a:gradFill>
                  <a:gsLst>
                    <a:gs pos="2917">
                      <a:schemeClr val="tx1"/>
                    </a:gs>
                    <a:gs pos="30000">
                      <a:schemeClr val="tx1"/>
                    </a:gs>
                  </a:gsLst>
                  <a:lin ang="5400000" scaled="0"/>
                </a:gradFill>
              </a:rPr>
              <a:t>?</a:t>
            </a:r>
          </a:p>
          <a:p>
            <a:endParaRPr lang="en-US" dirty="0">
              <a:latin typeface="Consolas" panose="020B0609020204030204" pitchFamily="49"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7B4E2F6E-FE35-442B-9A5B-66D37398DFBF}"/>
              </a:ext>
            </a:extLst>
          </p:cNvPr>
          <p:cNvSpPr/>
          <p:nvPr/>
        </p:nvSpPr>
        <p:spPr>
          <a:xfrm>
            <a:off x="359229" y="2928337"/>
            <a:ext cx="6096000" cy="830997"/>
          </a:xfrm>
          <a:prstGeom prst="rect">
            <a:avLst/>
          </a:prstGeom>
        </p:spPr>
        <p:txBody>
          <a:bodyPr>
            <a:spAutoFit/>
          </a:bodyPr>
          <a:lstStyle/>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EE58770-A969-4A30-AE49-F81B673DA6C5}"/>
              </a:ext>
            </a:extLst>
          </p:cNvPr>
          <p:cNvSpPr/>
          <p:nvPr/>
        </p:nvSpPr>
        <p:spPr>
          <a:xfrm>
            <a:off x="359229" y="4728831"/>
            <a:ext cx="6096000" cy="1077218"/>
          </a:xfrm>
          <a:prstGeom prst="rect">
            <a:avLst/>
          </a:prstGeom>
        </p:spPr>
        <p:txBody>
          <a:bodyPr>
            <a:spAutoFit/>
          </a:bodyPr>
          <a:lstStyle/>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600" dirty="0">
                <a:latin typeface="Consolas" panose="020B0609020204030204" pitchFamily="49" charset="0"/>
                <a:ea typeface="Times New Roman" panose="02020603050405020304" pitchFamily="18" charset="0"/>
                <a:cs typeface="Times New Roman" panose="02020603050405020304" pitchFamily="18" charset="0"/>
              </a:rPr>
              <a:t> = </a:t>
            </a:r>
            <a:r>
              <a:rPr lang="en-US" sz="1600" dirty="0" err="1">
                <a:latin typeface="Consolas" panose="020B0609020204030204" pitchFamily="49" charset="0"/>
                <a:ea typeface="Times New Roman" panose="02020603050405020304" pitchFamily="18" charset="0"/>
                <a:cs typeface="Times New Roman" panose="02020603050405020304" pitchFamily="18" charset="0"/>
              </a:rPr>
              <a:t>a_list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3</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err="1">
                <a:latin typeface="Consolas" panose="020B0609020204030204" pitchFamily="49" charset="0"/>
                <a:ea typeface="Times New Roman" panose="02020603050405020304" pitchFamily="18" charset="0"/>
                <a:cs typeface="Times New Roman" panose="02020603050405020304" pitchFamily="18" charset="0"/>
              </a:rPr>
              <a:t>b_list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BC8AA6-93C9-4592-BA1C-70A42A32B884}"/>
              </a:ext>
            </a:extLst>
          </p:cNvPr>
          <p:cNvSpPr txBox="1"/>
          <p:nvPr/>
        </p:nvSpPr>
        <p:spPr>
          <a:xfrm>
            <a:off x="489857" y="2620560"/>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8" name="TextBox 7">
            <a:extLst>
              <a:ext uri="{FF2B5EF4-FFF2-40B4-BE49-F238E27FC236}">
                <a16:creationId xmlns:a16="http://schemas.microsoft.com/office/drawing/2014/main" id="{22E09AAC-0927-42C6-8F69-E6A2779B7CD0}"/>
              </a:ext>
            </a:extLst>
          </p:cNvPr>
          <p:cNvSpPr txBox="1"/>
          <p:nvPr/>
        </p:nvSpPr>
        <p:spPr>
          <a:xfrm>
            <a:off x="489857" y="442105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Tree>
    <p:extLst>
      <p:ext uri="{BB962C8B-B14F-4D97-AF65-F5344CB8AC3E}">
        <p14:creationId xmlns:p14="http://schemas.microsoft.com/office/powerpoint/2010/main" val="28315616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629373-AC87-4542-A2C3-DE607998A5C6}"/>
</file>

<file path=customXml/itemProps2.xml><?xml version="1.0" encoding="utf-8"?>
<ds:datastoreItem xmlns:ds="http://schemas.openxmlformats.org/officeDocument/2006/customXml" ds:itemID="{E3B4C2A2-7B7E-443E-84CA-673BAEF637AE}"/>
</file>

<file path=customXml/itemProps3.xml><?xml version="1.0" encoding="utf-8"?>
<ds:datastoreItem xmlns:ds="http://schemas.openxmlformats.org/officeDocument/2006/customXml" ds:itemID="{46590EDF-1153-4517-B4E6-68371A9C80E7}"/>
</file>

<file path=docProps/app.xml><?xml version="1.0" encoding="utf-8"?>
<Properties xmlns="http://schemas.openxmlformats.org/officeDocument/2006/extended-properties" xmlns:vt="http://schemas.openxmlformats.org/officeDocument/2006/docPropsVTypes">
  <TotalTime>0</TotalTime>
  <Words>696</Words>
  <Application>Microsoft Office PowerPoint</Application>
  <PresentationFormat>Widescreen</PresentationFormat>
  <Paragraphs>96</Paragraphs>
  <Slides>9</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2.04 Lists</vt:lpstr>
      <vt:lpstr>Lists</vt:lpstr>
      <vt:lpstr>Today’s Plan </vt:lpstr>
      <vt:lpstr>Do Now – len </vt:lpstr>
      <vt:lpstr>Do Now – index </vt:lpstr>
      <vt:lpstr>Lab 2.04 </vt:lpstr>
      <vt:lpstr>Lab – Create Game</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2019-12-20T16:58:59Z</dcterms:created>
  <dcterms:modified xsi:type="dcterms:W3CDTF">2019-12-20T16:59:05Z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