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2"/>
  </p:notesMasterIdLst>
  <p:sldIdLst>
    <p:sldId id="1670" r:id="rId6"/>
    <p:sldId id="1679" r:id="rId7"/>
    <p:sldId id="1680" r:id="rId8"/>
    <p:sldId id="1681" r:id="rId9"/>
    <p:sldId id="1697" r:id="rId10"/>
    <p:sldId id="1698" r:id="rId11"/>
    <p:sldId id="1692" r:id="rId12"/>
    <p:sldId id="1700" r:id="rId13"/>
    <p:sldId id="1699" r:id="rId14"/>
    <p:sldId id="1689" r:id="rId15"/>
    <p:sldId id="1683" r:id="rId16"/>
    <p:sldId id="1693" r:id="rId17"/>
    <p:sldId id="1694" r:id="rId18"/>
    <p:sldId id="1695" r:id="rId19"/>
    <p:sldId id="1685" r:id="rId20"/>
    <p:sldId id="1696" r:id="rId21"/>
  </p:sldIdLst>
  <p:sldSz cx="12192000" cy="6858000"/>
  <p:notesSz cx="6858000" cy="9144000"/>
  <p:custDataLst>
    <p:tags r:id="rId23"/>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388DB3-DBCB-4809-AA30-314D4431049C}" v="9" dt="2019-12-03T15:07:35.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9759" autoAdjust="0"/>
  </p:normalViewPr>
  <p:slideViewPr>
    <p:cSldViewPr snapToGrid="0">
      <p:cViewPr>
        <p:scale>
          <a:sx n="50" d="100"/>
          <a:sy n="50" d="100"/>
        </p:scale>
        <p:origin x="1476"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ware-carpentry.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A054Ged9suI"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2077416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3485255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851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Call a few students to the board to draw their stack traces from the lab and talk through them.</a:t>
            </a:r>
          </a:p>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62639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 Do Now</a:t>
            </a:r>
          </a:p>
          <a:p>
            <a:r>
              <a:rPr lang="en-US" dirty="0">
                <a:effectLst/>
              </a:rPr>
              <a:t>10 Minutes - Lesson</a:t>
            </a:r>
          </a:p>
          <a:p>
            <a:r>
              <a:rPr lang="en-US" dirty="0">
                <a:effectLst/>
              </a:rPr>
              <a:t>30 Minutes - Lab/Review</a:t>
            </a:r>
          </a:p>
          <a:p>
            <a:r>
              <a:rPr lang="en-US" dirty="0">
                <a:effectLst/>
              </a:rPr>
              <a:t>10 Minutes -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have a quiz next class covering all of the above topics. Is there any topic you would like to focus on and cover more of?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Ask the students the following?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happened? Try writing a similar program but passing in integers instead of a list. What happens?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Video direct link -https://youtu.be/7m_cw30tyr0</a:t>
            </a:r>
          </a:p>
          <a:p>
            <a:endParaRPr lang="en-US" dirty="0"/>
          </a:p>
          <a:p>
            <a:r>
              <a:rPr lang="en-US" dirty="0"/>
              <a:t>Video attribution - </a:t>
            </a:r>
            <a:r>
              <a:rPr lang="en-US" dirty="0">
                <a:hlinkClick r:id="rId3"/>
              </a:rPr>
              <a:t>https://software-carpentry.org/</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952380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solidFill>
                  <a:schemeClr val="tx1"/>
                </a:solidFill>
                <a:hlinkClick r:id="rId3">
                  <a:extLst>
                    <a:ext uri="{A12FA001-AC4F-418D-AE19-62706E023703}">
                      <ahyp:hlinkClr xmlns:ahyp="http://schemas.microsoft.com/office/drawing/2018/hyperlinkcolor" val="tx"/>
                    </a:ext>
                  </a:extLst>
                </a:hlinkClick>
              </a:rPr>
              <a:t>Video Direct Link</a:t>
            </a:r>
          </a:p>
          <a:p>
            <a:endParaRPr lang="en-US" u="sng" dirty="0">
              <a:solidFill>
                <a:schemeClr val="tx1"/>
              </a:solidFill>
              <a:hlinkClick r:id="rId3">
                <a:extLst>
                  <a:ext uri="{A12FA001-AC4F-418D-AE19-62706E023703}">
                    <ahyp:hlinkClr xmlns:ahyp="http://schemas.microsoft.com/office/drawing/2018/hyperlinkcolor" val="tx"/>
                  </a:ext>
                </a:extLst>
              </a:hlinkClick>
            </a:endParaRPr>
          </a:p>
          <a:p>
            <a:r>
              <a:rPr lang="en-US" u="sng" dirty="0">
                <a:solidFill>
                  <a:schemeClr val="tx1"/>
                </a:solidFill>
                <a:hlinkClick r:id="rId3">
                  <a:extLst>
                    <a:ext uri="{A12FA001-AC4F-418D-AE19-62706E023703}">
                      <ahyp:hlinkClr xmlns:ahyp="http://schemas.microsoft.com/office/drawing/2018/hyperlinkcolor" val="tx"/>
                    </a:ext>
                  </a:extLst>
                </a:hlinkClick>
              </a:rPr>
              <a:t>https://www.youtube.com/watch?v=A054Ged9suI</a:t>
            </a:r>
            <a:r>
              <a:rPr lang="en-US" u="sng" dirty="0">
                <a:solidFill>
                  <a:schemeClr val="tx1"/>
                </a:solidFill>
              </a:rPr>
              <a:t>-</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312728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how to draw the Stack Diagrams shown in the course book (found in section 3.4) and explain how they show the scope of variables as they related to functions.</a:t>
            </a:r>
          </a:p>
          <a:p>
            <a:r>
              <a:rPr lang="en-US" dirty="0"/>
              <a:t>Point out the error messages that will occur if you use a variable out of its scope.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226055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https://www.python.org/dev/peps/pep-0008/#function-and-variable-names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https://www.python.org/dev/peps/pep-0008/#constants</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951290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3987325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var_1 = "kittens"</a:t>
            </a:r>
          </a:p>
          <a:p>
            <a:r>
              <a:rPr lang="en-US" dirty="0"/>
              <a:t>var_2 = "cookies"</a:t>
            </a:r>
          </a:p>
          <a:p>
            <a:r>
              <a:rPr lang="en-US" dirty="0"/>
              <a:t># input: a string</a:t>
            </a:r>
          </a:p>
          <a:p>
            <a:r>
              <a:rPr lang="en-US" dirty="0"/>
              <a:t># output: a string</a:t>
            </a:r>
          </a:p>
          <a:p>
            <a:r>
              <a:rPr lang="en-US" dirty="0"/>
              <a:t>def </a:t>
            </a:r>
            <a:r>
              <a:rPr lang="en-US" dirty="0" err="1"/>
              <a:t>my_function</a:t>
            </a:r>
            <a:r>
              <a:rPr lang="en-US" dirty="0"/>
              <a:t>(</a:t>
            </a:r>
            <a:r>
              <a:rPr lang="en-US" dirty="0" err="1"/>
              <a:t>my_favorite_things</a:t>
            </a:r>
            <a:r>
              <a:rPr lang="en-US" dirty="0"/>
              <a:t>):</a:t>
            </a:r>
          </a:p>
          <a:p>
            <a:r>
              <a:rPr lang="en-US" dirty="0" err="1"/>
              <a:t>song_lyrics</a:t>
            </a:r>
            <a:r>
              <a:rPr lang="en-US" dirty="0"/>
              <a:t> = "rain drops on roses,"</a:t>
            </a:r>
          </a:p>
          <a:p>
            <a:r>
              <a:rPr lang="en-US" dirty="0" err="1"/>
              <a:t>combined_song</a:t>
            </a:r>
            <a:r>
              <a:rPr lang="en-US" dirty="0"/>
              <a:t> = </a:t>
            </a:r>
            <a:r>
              <a:rPr lang="en-US" dirty="0" err="1"/>
              <a:t>song_lyrics</a:t>
            </a:r>
            <a:r>
              <a:rPr lang="en-US" dirty="0"/>
              <a:t> + </a:t>
            </a:r>
            <a:r>
              <a:rPr lang="en-US" dirty="0" err="1"/>
              <a:t>my_favorite_things</a:t>
            </a:r>
            <a:endParaRPr lang="en-US" dirty="0"/>
          </a:p>
          <a:p>
            <a:r>
              <a:rPr lang="en-US" dirty="0"/>
              <a:t>return </a:t>
            </a:r>
            <a:r>
              <a:rPr lang="en-US" dirty="0" err="1"/>
              <a:t>combined_song</a:t>
            </a:r>
            <a:endParaRPr lang="en-US" dirty="0"/>
          </a:p>
          <a:p>
            <a:r>
              <a:rPr lang="en-US" dirty="0"/>
              <a:t># input: a string</a:t>
            </a:r>
          </a:p>
          <a:p>
            <a:r>
              <a:rPr lang="en-US" dirty="0"/>
              <a:t># output: a string</a:t>
            </a:r>
          </a:p>
          <a:p>
            <a:r>
              <a:rPr lang="en-US" dirty="0"/>
              <a:t>def my_function_2(item, item2):</a:t>
            </a:r>
          </a:p>
          <a:p>
            <a:r>
              <a:rPr lang="en-US" dirty="0" err="1"/>
              <a:t>full_lyrics</a:t>
            </a:r>
            <a:r>
              <a:rPr lang="en-US" dirty="0"/>
              <a:t> = item + "on " + item2</a:t>
            </a:r>
          </a:p>
          <a:p>
            <a:r>
              <a:rPr lang="en-US" dirty="0" err="1"/>
              <a:t>full_song</a:t>
            </a:r>
            <a:r>
              <a:rPr lang="en-US" dirty="0"/>
              <a:t> = </a:t>
            </a:r>
            <a:r>
              <a:rPr lang="en-US" dirty="0" err="1"/>
              <a:t>my_function</a:t>
            </a:r>
            <a:r>
              <a:rPr lang="en-US" dirty="0"/>
              <a:t>(</a:t>
            </a:r>
            <a:r>
              <a:rPr lang="en-US" dirty="0" err="1"/>
              <a:t>full_lyrics</a:t>
            </a:r>
            <a:r>
              <a:rPr lang="en-US" dirty="0"/>
              <a:t>)</a:t>
            </a:r>
          </a:p>
          <a:p>
            <a:r>
              <a:rPr lang="en-US" dirty="0"/>
              <a:t>return </a:t>
            </a:r>
            <a:r>
              <a:rPr lang="en-US" dirty="0" err="1"/>
              <a:t>full_song</a:t>
            </a:r>
            <a:endParaRPr lang="en-US" dirty="0"/>
          </a:p>
          <a:p>
            <a:r>
              <a:rPr lang="en-US" dirty="0" err="1"/>
              <a:t>my_song</a:t>
            </a:r>
            <a:r>
              <a:rPr lang="en-US" dirty="0"/>
              <a:t> = my_function_2(var_1, var_2)</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326014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3/23/2021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3/23/2021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https://www.youtube.com/embed/7m_cw30tyr0?feature=oembed" TargetMode="External"/><Relationship Id="rId1" Type="http://schemas.openxmlformats.org/officeDocument/2006/relationships/tags" Target="../tags/tag4.xml"/><Relationship Id="rId5" Type="http://schemas.openxmlformats.org/officeDocument/2006/relationships/image" Target="../media/image21.jpe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https://www.youtube.com/embed/A054Ged9suI?feature=oembed" TargetMode="External"/><Relationship Id="rId1" Type="http://schemas.openxmlformats.org/officeDocument/2006/relationships/tags" Target="../tags/tag5.xml"/><Relationship Id="rId5" Type="http://schemas.openxmlformats.org/officeDocument/2006/relationships/image" Target="../media/image22.jpe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3.04 Debugging and Scope</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8972550" y="6334126"/>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716B0D-40FF-4B69-B258-842167475F0A}"/>
              </a:ext>
            </a:extLst>
          </p:cNvPr>
          <p:cNvSpPr>
            <a:spLocks noGrp="1"/>
          </p:cNvSpPr>
          <p:nvPr>
            <p:ph type="title"/>
          </p:nvPr>
        </p:nvSpPr>
        <p:spPr/>
        <p:txBody>
          <a:bodyPr/>
          <a:lstStyle/>
          <a:p>
            <a:r>
              <a:rPr lang="en-US" dirty="0"/>
              <a:t>Lab Part 1 - Aliasing</a:t>
            </a:r>
          </a:p>
        </p:txBody>
      </p:sp>
      <p:sp>
        <p:nvSpPr>
          <p:cNvPr id="12" name="Content Placeholder 11">
            <a:extLst>
              <a:ext uri="{FF2B5EF4-FFF2-40B4-BE49-F238E27FC236}">
                <a16:creationId xmlns:a16="http://schemas.microsoft.com/office/drawing/2014/main" id="{3F7D5922-EE17-4B87-A24B-F4051917D113}"/>
              </a:ext>
            </a:extLst>
          </p:cNvPr>
          <p:cNvSpPr>
            <a:spLocks noGrp="1"/>
          </p:cNvSpPr>
          <p:nvPr>
            <p:ph sz="quarter" idx="10"/>
          </p:nvPr>
        </p:nvSpPr>
        <p:spPr>
          <a:xfrm>
            <a:off x="584200" y="1435100"/>
            <a:ext cx="5145088" cy="861774"/>
          </a:xfrm>
        </p:spPr>
        <p:txBody>
          <a:bodyPr/>
          <a:lstStyle/>
          <a:p>
            <a:pPr marL="228600" lvl="1" indent="0">
              <a:buNone/>
            </a:pPr>
            <a:r>
              <a:rPr lang="en-US" sz="2800" dirty="0"/>
              <a:t>Will updating </a:t>
            </a:r>
            <a:r>
              <a:rPr lang="en-US" sz="2800" dirty="0">
                <a:latin typeface="Consolas" panose="020B0609020204030204" pitchFamily="49" charset="0"/>
              </a:rPr>
              <a:t>b</a:t>
            </a:r>
            <a:r>
              <a:rPr lang="en-US" sz="2800" dirty="0"/>
              <a:t> affect </a:t>
            </a:r>
            <a:r>
              <a:rPr lang="en-US" sz="2800" dirty="0">
                <a:latin typeface="Consolas" panose="020B0609020204030204" pitchFamily="49" charset="0"/>
              </a:rPr>
              <a:t>a</a:t>
            </a:r>
            <a:r>
              <a:rPr lang="en-US" sz="2800" dirty="0"/>
              <a:t>? Explain why or why not.</a:t>
            </a:r>
          </a:p>
        </p:txBody>
      </p:sp>
      <p:sp>
        <p:nvSpPr>
          <p:cNvPr id="2" name="Rectangle 1">
            <a:extLst>
              <a:ext uri="{FF2B5EF4-FFF2-40B4-BE49-F238E27FC236}">
                <a16:creationId xmlns:a16="http://schemas.microsoft.com/office/drawing/2014/main" id="{3233436F-452A-44BB-9DB0-01752B25EDBC}"/>
              </a:ext>
            </a:extLst>
          </p:cNvPr>
          <p:cNvSpPr/>
          <p:nvPr/>
        </p:nvSpPr>
        <p:spPr>
          <a:xfrm>
            <a:off x="481737" y="3429000"/>
            <a:ext cx="6730223" cy="1815882"/>
          </a:xfrm>
          <a:prstGeom prst="rect">
            <a:avLst/>
          </a:prstGeom>
        </p:spPr>
        <p:txBody>
          <a:bodyPr wrap="square">
            <a:spAutoFit/>
          </a:bodyPr>
          <a:lstStyle/>
          <a:p>
            <a:pPr marL="228600" lvl="1" indent="0">
              <a:buNone/>
            </a:pPr>
            <a:r>
              <a:rPr lang="en-US" sz="2800" dirty="0"/>
              <a:t>Predict what the </a:t>
            </a:r>
            <a:r>
              <a:rPr lang="en-US" sz="2800" dirty="0" err="1">
                <a:latin typeface="Consolas" panose="020B0609020204030204" pitchFamily="49" charset="0"/>
                <a:cs typeface="Courier New" panose="02070309020205020404" pitchFamily="49" charset="0"/>
              </a:rPr>
              <a:t>my_list</a:t>
            </a:r>
            <a:r>
              <a:rPr lang="en-US" sz="2800" dirty="0">
                <a:latin typeface="Courier New" panose="02070309020205020404" pitchFamily="49" charset="0"/>
                <a:cs typeface="Courier New" panose="02070309020205020404" pitchFamily="49" charset="0"/>
              </a:rPr>
              <a:t> </a:t>
            </a:r>
            <a:r>
              <a:rPr lang="en-US" sz="2800" dirty="0"/>
              <a:t>list will print out when this code is run. If you are not sure, test the code by copying and running it.</a:t>
            </a:r>
          </a:p>
        </p:txBody>
      </p:sp>
      <p:sp>
        <p:nvSpPr>
          <p:cNvPr id="3" name="TextBox 2">
            <a:extLst>
              <a:ext uri="{FF2B5EF4-FFF2-40B4-BE49-F238E27FC236}">
                <a16:creationId xmlns:a16="http://schemas.microsoft.com/office/drawing/2014/main" id="{5783B142-BEDB-4FE6-9A20-3D8D8CAAE2D0}"/>
              </a:ext>
            </a:extLst>
          </p:cNvPr>
          <p:cNvSpPr txBox="1"/>
          <p:nvPr/>
        </p:nvSpPr>
        <p:spPr>
          <a:xfrm>
            <a:off x="7314423" y="1011198"/>
            <a:ext cx="3772677" cy="615553"/>
          </a:xfrm>
          <a:prstGeom prst="rect">
            <a:avLst/>
          </a:prstGeom>
          <a:noFill/>
        </p:spPr>
        <p:txBody>
          <a:bodyPr wrap="square" lIns="0" tIns="0" rIns="0" bIns="0" rtlCol="0">
            <a:spAutoFit/>
          </a:bodyPr>
          <a:lstStyle/>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 a</a:t>
            </a:r>
            <a:endParaRPr lang="en-US" sz="2000" dirty="0">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47E27EEC-D1B1-40BA-9AE6-0FE2C8F926C6}"/>
              </a:ext>
            </a:extLst>
          </p:cNvPr>
          <p:cNvSpPr txBox="1"/>
          <p:nvPr/>
        </p:nvSpPr>
        <p:spPr>
          <a:xfrm>
            <a:off x="7314423" y="2707481"/>
            <a:ext cx="4395840" cy="3077766"/>
          </a:xfrm>
          <a:prstGeom prst="rect">
            <a:avLst/>
          </a:prstGeom>
          <a:noFill/>
        </p:spPr>
        <p:txBody>
          <a:bodyPr wrap="square" lIns="0" tIns="0" rIns="0" bIns="0" rtlCol="0">
            <a:spAutoFit/>
          </a:bodyPr>
          <a:lstStyle/>
          <a:p>
            <a:pPr marL="457200" indent="-457200">
              <a:buClr>
                <a:schemeClr val="tx1"/>
              </a:buClr>
              <a:buFont typeface="+mj-lt"/>
              <a:buAutoNum type="arabicPeriod"/>
            </a:pPr>
            <a:r>
              <a:rPr lang="en-US" sz="2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 list of </a:t>
            </a:r>
            <a:r>
              <a:rPr lang="en-US" sz="20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ints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an int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update_list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yo</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100</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5</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update_list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457200" indent="-457200">
              <a:buClr>
                <a:schemeClr val="tx1"/>
              </a:buClr>
              <a:buFont typeface="+mj-lt"/>
              <a:buAutoNum type="arabicPeriod"/>
            </a:pPr>
            <a:r>
              <a:rPr lang="en-US" sz="2000" dirty="0">
                <a:solidFill>
                  <a:srgbClr val="000000"/>
                </a:solidFill>
                <a:latin typeface="Consolas" panose="020B0609020204030204" pitchFamily="49" charset="0"/>
                <a:cs typeface="Times New Roman" panose="02020603050405020304" pitchFamily="18" charset="0"/>
              </a:rPr>
              <a:t>Print(</a:t>
            </a:r>
            <a:r>
              <a:rPr lang="en-US" sz="2000" dirty="0" err="1">
                <a:solidFill>
                  <a:srgbClr val="000000"/>
                </a:solidFill>
                <a:latin typeface="Consolas" panose="020B0609020204030204" pitchFamily="49" charset="0"/>
                <a:cs typeface="Times New Roman" panose="02020603050405020304" pitchFamily="18" charset="0"/>
              </a:rPr>
              <a:t>my_list</a:t>
            </a:r>
            <a:r>
              <a:rPr lang="en-US" sz="2000" dirty="0">
                <a:solidFill>
                  <a:srgbClr val="000000"/>
                </a:solidFill>
                <a:latin typeface="Consolas" panose="020B0609020204030204" pitchFamily="49" charset="0"/>
                <a:cs typeface="Times New Roman" panose="02020603050405020304" pitchFamily="18" charset="0"/>
              </a:rPr>
              <a:t>)</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276531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9611-B6A1-40FA-A4ED-F84AFE930CCD}"/>
              </a:ext>
            </a:extLst>
          </p:cNvPr>
          <p:cNvSpPr>
            <a:spLocks noGrp="1"/>
          </p:cNvSpPr>
          <p:nvPr>
            <p:ph type="title"/>
          </p:nvPr>
        </p:nvSpPr>
        <p:spPr/>
        <p:txBody>
          <a:bodyPr/>
          <a:lstStyle/>
          <a:p>
            <a:r>
              <a:rPr lang="en-US" dirty="0"/>
              <a:t>Lab Part 2 - Scope</a:t>
            </a:r>
          </a:p>
        </p:txBody>
      </p:sp>
      <p:sp>
        <p:nvSpPr>
          <p:cNvPr id="3" name="Content Placeholder 2">
            <a:extLst>
              <a:ext uri="{FF2B5EF4-FFF2-40B4-BE49-F238E27FC236}">
                <a16:creationId xmlns:a16="http://schemas.microsoft.com/office/drawing/2014/main" id="{573F9792-D87B-4635-B650-DECD0A5189E7}"/>
              </a:ext>
            </a:extLst>
          </p:cNvPr>
          <p:cNvSpPr>
            <a:spLocks noGrp="1"/>
          </p:cNvSpPr>
          <p:nvPr>
            <p:ph sz="quarter" idx="10"/>
          </p:nvPr>
        </p:nvSpPr>
        <p:spPr>
          <a:xfrm>
            <a:off x="584200" y="1435100"/>
            <a:ext cx="11018838" cy="5158335"/>
          </a:xfrm>
        </p:spPr>
        <p:txBody>
          <a:bodyPr/>
          <a:lstStyle/>
          <a:p>
            <a:pPr marL="0" indent="0">
              <a:buNone/>
            </a:pPr>
            <a:r>
              <a:rPr lang="en-US" sz="1800" dirty="0"/>
              <a:t>Draw a stack diagram for the following:</a:t>
            </a:r>
          </a:p>
          <a:p>
            <a:pPr marL="0" indent="0">
              <a:buNone/>
            </a:pPr>
            <a:endParaRPr lang="en-US" sz="1600" dirty="0"/>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"kittens"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"cookies"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 string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a string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my_function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my_favorite_things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song_lyrics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"raindrops on roses,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combined_song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song_lyrics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my_favorite_things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combined_song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 string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a string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my_function_2(item, item2):</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full_lyrics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item + </a:t>
            </a:r>
            <a:r>
              <a:rPr lang="en-US" sz="16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on "</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item2</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full_song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my_function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full_lyrics</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full_song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1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my_song</a:t>
            </a:r>
            <a:r>
              <a:rPr lang="en-US"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my_function_2(var_1, var_2)</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02957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06B4-0B44-476E-92F6-FE9C19DCA9B2}"/>
              </a:ext>
            </a:extLst>
          </p:cNvPr>
          <p:cNvSpPr>
            <a:spLocks noGrp="1"/>
          </p:cNvSpPr>
          <p:nvPr>
            <p:ph type="title"/>
          </p:nvPr>
        </p:nvSpPr>
        <p:spPr/>
        <p:txBody>
          <a:bodyPr/>
          <a:lstStyle/>
          <a:p>
            <a:r>
              <a:rPr lang="en-US" dirty="0"/>
              <a:t>Lab Part 2 - Practice 1</a:t>
            </a:r>
          </a:p>
        </p:txBody>
      </p:sp>
      <p:sp>
        <p:nvSpPr>
          <p:cNvPr id="3" name="Content Placeholder 2">
            <a:extLst>
              <a:ext uri="{FF2B5EF4-FFF2-40B4-BE49-F238E27FC236}">
                <a16:creationId xmlns:a16="http://schemas.microsoft.com/office/drawing/2014/main" id="{235275FF-D188-4F00-9198-43019B7F0315}"/>
              </a:ext>
            </a:extLst>
          </p:cNvPr>
          <p:cNvSpPr>
            <a:spLocks noGrp="1"/>
          </p:cNvSpPr>
          <p:nvPr>
            <p:ph sz="quarter" idx="12"/>
          </p:nvPr>
        </p:nvSpPr>
        <p:spPr>
          <a:xfrm>
            <a:off x="584201" y="1435100"/>
            <a:ext cx="4416424" cy="2240613"/>
          </a:xfrm>
        </p:spPr>
        <p:txBody>
          <a:bodyPr/>
          <a:lstStyle/>
          <a:p>
            <a:pPr marL="514350" indent="-514350">
              <a:buFont typeface="+mj-lt"/>
              <a:buAutoNum type="arabicPeriod"/>
            </a:pPr>
            <a:r>
              <a:rPr lang="en-US" dirty="0"/>
              <a:t>Write down what (if anything) is wrong with the following code. </a:t>
            </a:r>
          </a:p>
          <a:p>
            <a:pPr marL="514350" indent="-514350">
              <a:buFont typeface="+mj-lt"/>
              <a:buAutoNum type="arabicPeriod"/>
            </a:pPr>
            <a:r>
              <a:rPr lang="en-US" dirty="0"/>
              <a:t>If there is an issue, write out how to fix it.</a:t>
            </a:r>
          </a:p>
        </p:txBody>
      </p:sp>
      <p:sp>
        <p:nvSpPr>
          <p:cNvPr id="5" name="Content Placeholder 4">
            <a:extLst>
              <a:ext uri="{FF2B5EF4-FFF2-40B4-BE49-F238E27FC236}">
                <a16:creationId xmlns:a16="http://schemas.microsoft.com/office/drawing/2014/main" id="{DAE162B4-EBA5-458E-B765-D16EC4CE63E1}"/>
              </a:ext>
            </a:extLst>
          </p:cNvPr>
          <p:cNvSpPr>
            <a:spLocks noGrp="1"/>
          </p:cNvSpPr>
          <p:nvPr>
            <p:ph sz="quarter" idx="13"/>
          </p:nvPr>
        </p:nvSpPr>
        <p:spPr>
          <a:xfrm>
            <a:off x="5114925" y="1435100"/>
            <a:ext cx="7077075" cy="4001095"/>
          </a:xfrm>
        </p:spPr>
        <p:txBody>
          <a:bodyPr/>
          <a:lstStyle/>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cat."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dog."</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"var_1:"</a:t>
            </a:r>
            <a:r>
              <a:rPr lang="en-US" sz="2000" dirty="0">
                <a:latin typeface="Calibri" panose="020F0502020204030204" pitchFamily="34" charset="0"/>
                <a:ea typeface="Times New Roman" panose="02020603050405020304" pitchFamily="18" charset="0"/>
                <a:cs typeface="Times New Roman" panose="02020603050405020304" pitchFamily="18" charset="0"/>
              </a:rPr>
              <a:t> +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var_2:"</a:t>
            </a:r>
            <a:r>
              <a:rPr lang="en-US" sz="2000" dirty="0">
                <a:latin typeface="Calibri" panose="020F0502020204030204" pitchFamily="34" charset="0"/>
                <a:ea typeface="Times New Roman" panose="02020603050405020304" pitchFamily="18" charset="0"/>
                <a:cs typeface="Times New Roman" panose="02020603050405020304" pitchFamily="18" charset="0"/>
              </a:rPr>
              <a:t> +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999381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06B4-0B44-476E-92F6-FE9C19DCA9B2}"/>
              </a:ext>
            </a:extLst>
          </p:cNvPr>
          <p:cNvSpPr>
            <a:spLocks noGrp="1"/>
          </p:cNvSpPr>
          <p:nvPr>
            <p:ph type="title"/>
          </p:nvPr>
        </p:nvSpPr>
        <p:spPr/>
        <p:txBody>
          <a:bodyPr/>
          <a:lstStyle/>
          <a:p>
            <a:r>
              <a:rPr lang="en-US" dirty="0"/>
              <a:t>Lab Part 2 - Practice 2</a:t>
            </a:r>
          </a:p>
        </p:txBody>
      </p:sp>
      <p:sp>
        <p:nvSpPr>
          <p:cNvPr id="3" name="Content Placeholder 2">
            <a:extLst>
              <a:ext uri="{FF2B5EF4-FFF2-40B4-BE49-F238E27FC236}">
                <a16:creationId xmlns:a16="http://schemas.microsoft.com/office/drawing/2014/main" id="{235275FF-D188-4F00-9198-43019B7F0315}"/>
              </a:ext>
            </a:extLst>
          </p:cNvPr>
          <p:cNvSpPr>
            <a:spLocks noGrp="1"/>
          </p:cNvSpPr>
          <p:nvPr>
            <p:ph sz="quarter" idx="12"/>
          </p:nvPr>
        </p:nvSpPr>
        <p:spPr>
          <a:xfrm>
            <a:off x="584201" y="1435100"/>
            <a:ext cx="4716462" cy="2240613"/>
          </a:xfrm>
        </p:spPr>
        <p:txBody>
          <a:bodyPr/>
          <a:lstStyle/>
          <a:p>
            <a:pPr marL="514350" indent="-514350">
              <a:buFont typeface="+mj-lt"/>
              <a:buAutoNum type="arabicPeriod"/>
            </a:pPr>
            <a:r>
              <a:rPr lang="en-US" dirty="0"/>
              <a:t>Write down what (if anything) is wrong with the following code. </a:t>
            </a:r>
          </a:p>
          <a:p>
            <a:pPr marL="514350" indent="-514350">
              <a:buFont typeface="+mj-lt"/>
              <a:buAutoNum type="arabicPeriod"/>
            </a:pPr>
            <a:r>
              <a:rPr lang="en-US" dirty="0"/>
              <a:t>If there is an issue, write out how to fix it.</a:t>
            </a:r>
          </a:p>
        </p:txBody>
      </p:sp>
      <p:sp>
        <p:nvSpPr>
          <p:cNvPr id="4" name="Content Placeholder 3">
            <a:extLst>
              <a:ext uri="{FF2B5EF4-FFF2-40B4-BE49-F238E27FC236}">
                <a16:creationId xmlns:a16="http://schemas.microsoft.com/office/drawing/2014/main" id="{7A93CD7F-5895-45DA-A95F-702EB2534B9E}"/>
              </a:ext>
            </a:extLst>
          </p:cNvPr>
          <p:cNvSpPr>
            <a:spLocks noGrp="1"/>
          </p:cNvSpPr>
          <p:nvPr>
            <p:ph sz="quarter" idx="13"/>
          </p:nvPr>
        </p:nvSpPr>
        <p:spPr>
          <a:xfrm>
            <a:off x="5100639" y="1435100"/>
            <a:ext cx="6891336" cy="4001095"/>
          </a:xfrm>
        </p:spPr>
        <p:txBody>
          <a:bodyPr/>
          <a:lstStyle/>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cat."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var_2:</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dog."</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"var_1:"</a:t>
            </a:r>
            <a:r>
              <a:rPr lang="en-US" sz="2000" dirty="0">
                <a:latin typeface="Calibri" panose="020F0502020204030204" pitchFamily="34" charset="0"/>
                <a:ea typeface="Times New Roman" panose="02020603050405020304" pitchFamily="18" charset="0"/>
                <a:cs typeface="Times New Roman" panose="02020603050405020304" pitchFamily="18" charset="0"/>
              </a:rPr>
              <a:t> +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var_2:"</a:t>
            </a:r>
            <a:r>
              <a:rPr lang="en-US" sz="2000" dirty="0">
                <a:latin typeface="Calibri" panose="020F0502020204030204" pitchFamily="34" charset="0"/>
                <a:ea typeface="Times New Roman" panose="02020603050405020304" pitchFamily="18" charset="0"/>
                <a:cs typeface="Times New Roman" panose="02020603050405020304" pitchFamily="18" charset="0"/>
              </a:rPr>
              <a:t> +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258299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06B4-0B44-476E-92F6-FE9C19DCA9B2}"/>
              </a:ext>
            </a:extLst>
          </p:cNvPr>
          <p:cNvSpPr>
            <a:spLocks noGrp="1"/>
          </p:cNvSpPr>
          <p:nvPr>
            <p:ph type="title"/>
          </p:nvPr>
        </p:nvSpPr>
        <p:spPr/>
        <p:txBody>
          <a:bodyPr/>
          <a:lstStyle/>
          <a:p>
            <a:r>
              <a:rPr lang="en-US" dirty="0"/>
              <a:t>Lab Part 2 - Practice 3</a:t>
            </a:r>
          </a:p>
        </p:txBody>
      </p:sp>
      <p:sp>
        <p:nvSpPr>
          <p:cNvPr id="3" name="Content Placeholder 2">
            <a:extLst>
              <a:ext uri="{FF2B5EF4-FFF2-40B4-BE49-F238E27FC236}">
                <a16:creationId xmlns:a16="http://schemas.microsoft.com/office/drawing/2014/main" id="{235275FF-D188-4F00-9198-43019B7F0315}"/>
              </a:ext>
            </a:extLst>
          </p:cNvPr>
          <p:cNvSpPr>
            <a:spLocks noGrp="1"/>
          </p:cNvSpPr>
          <p:nvPr>
            <p:ph sz="quarter" idx="12"/>
          </p:nvPr>
        </p:nvSpPr>
        <p:spPr>
          <a:xfrm>
            <a:off x="584200" y="1435100"/>
            <a:ext cx="4545013" cy="2240613"/>
          </a:xfrm>
        </p:spPr>
        <p:txBody>
          <a:bodyPr/>
          <a:lstStyle/>
          <a:p>
            <a:pPr marL="514350" indent="-514350">
              <a:buFont typeface="+mj-lt"/>
              <a:buAutoNum type="arabicPeriod"/>
            </a:pPr>
            <a:r>
              <a:rPr lang="en-US" dirty="0"/>
              <a:t>Write down what (if anything) is wrong with the following code. </a:t>
            </a:r>
          </a:p>
          <a:p>
            <a:pPr marL="514350" indent="-514350">
              <a:buFont typeface="+mj-lt"/>
              <a:buAutoNum type="arabicPeriod"/>
            </a:pPr>
            <a:r>
              <a:rPr lang="en-US" dirty="0"/>
              <a:t>If there is an issue, write out how to fix it.</a:t>
            </a:r>
          </a:p>
        </p:txBody>
      </p:sp>
      <p:sp>
        <p:nvSpPr>
          <p:cNvPr id="4" name="Content Placeholder 3">
            <a:extLst>
              <a:ext uri="{FF2B5EF4-FFF2-40B4-BE49-F238E27FC236}">
                <a16:creationId xmlns:a16="http://schemas.microsoft.com/office/drawing/2014/main" id="{5635B2C9-4357-41E3-B288-C8B35BF57F37}"/>
              </a:ext>
            </a:extLst>
          </p:cNvPr>
          <p:cNvSpPr>
            <a:spLocks noGrp="1"/>
          </p:cNvSpPr>
          <p:nvPr>
            <p:ph sz="quarter" idx="13"/>
          </p:nvPr>
        </p:nvSpPr>
        <p:spPr>
          <a:xfrm>
            <a:off x="5129214" y="1435100"/>
            <a:ext cx="6886574" cy="3385542"/>
          </a:xfrm>
        </p:spPr>
        <p:txBody>
          <a:bodyPr/>
          <a:lstStyle/>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'dog'</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cat."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favorite_pet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var_2:</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"My favorite pet is the dog."</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print_out_my_favorite</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"var_1:"</a:t>
            </a:r>
            <a:r>
              <a:rPr lang="en-US" sz="2000" dirty="0">
                <a:latin typeface="Calibri" panose="020F0502020204030204" pitchFamily="34" charset="0"/>
                <a:ea typeface="Times New Roman" panose="02020603050405020304" pitchFamily="18" charset="0"/>
                <a:cs typeface="Times New Roman" panose="02020603050405020304" pitchFamily="18" charset="0"/>
              </a:rPr>
              <a:t> +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var_1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var_2:"</a:t>
            </a:r>
            <a:r>
              <a:rPr lang="en-US" sz="2000" dirty="0">
                <a:latin typeface="Calibri" panose="020F0502020204030204" pitchFamily="34" charset="0"/>
                <a:ea typeface="Times New Roman" panose="02020603050405020304" pitchFamily="18" charset="0"/>
                <a:cs typeface="Times New Roman" panose="02020603050405020304" pitchFamily="18" charset="0"/>
              </a:rPr>
              <a:t> +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var_2)</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478853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On Your Own</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4200" y="1435100"/>
            <a:ext cx="11018838" cy="5195268"/>
          </a:xfrm>
        </p:spPr>
        <p:txBody>
          <a:bodyPr/>
          <a:lstStyle/>
          <a:p>
            <a:pPr marL="0" indent="0">
              <a:buNone/>
            </a:pPr>
            <a:r>
              <a:rPr lang="en-US" sz="2400" dirty="0"/>
              <a:t>Write a program that has a global variable, </a:t>
            </a:r>
            <a:r>
              <a:rPr lang="en-US" sz="2400" dirty="0" err="1">
                <a:latin typeface="Consolas" panose="020B0609020204030204" pitchFamily="49" charset="0"/>
                <a:cs typeface="Courier New" panose="02070309020205020404" pitchFamily="49" charset="0"/>
              </a:rPr>
              <a:t>my_num</a:t>
            </a:r>
            <a:r>
              <a:rPr lang="en-US" sz="2400" dirty="0"/>
              <a:t>. </a:t>
            </a:r>
          </a:p>
          <a:p>
            <a:pPr marL="514350" indent="-514350">
              <a:buFont typeface="+mj-lt"/>
              <a:buAutoNum type="arabicPeriod"/>
            </a:pPr>
            <a:r>
              <a:rPr lang="en-US" sz="2400" dirty="0"/>
              <a:t>Create three functions that update </a:t>
            </a:r>
            <a:r>
              <a:rPr lang="en-US" sz="2400" dirty="0" err="1">
                <a:latin typeface="Consolas" panose="020B0609020204030204" pitchFamily="49" charset="0"/>
                <a:cs typeface="Courier New" panose="02070309020205020404" pitchFamily="49" charset="0"/>
              </a:rPr>
              <a:t>my_num</a:t>
            </a:r>
            <a:r>
              <a:rPr lang="en-US" sz="2400" dirty="0"/>
              <a:t>:</a:t>
            </a:r>
          </a:p>
          <a:p>
            <a:pPr lvl="1"/>
            <a:r>
              <a:rPr lang="en-US" dirty="0">
                <a:latin typeface="Consolas" panose="020B0609020204030204" pitchFamily="49" charset="0"/>
                <a:cs typeface="Courier New" panose="02070309020205020404" pitchFamily="49" charset="0"/>
              </a:rPr>
              <a:t>add2</a:t>
            </a:r>
            <a:r>
              <a:rPr lang="en-US" dirty="0"/>
              <a:t>: this function adds 2 to </a:t>
            </a:r>
            <a:r>
              <a:rPr lang="en-US" dirty="0" err="1">
                <a:latin typeface="Consolas" panose="020B0609020204030204" pitchFamily="49" charset="0"/>
                <a:cs typeface="Courier New" panose="02070309020205020404" pitchFamily="49" charset="0"/>
              </a:rPr>
              <a:t>my_num</a:t>
            </a:r>
            <a:endParaRPr lang="en-US" dirty="0">
              <a:latin typeface="Consolas" panose="020B0609020204030204" pitchFamily="49" charset="0"/>
              <a:cs typeface="Courier New" panose="02070309020205020404" pitchFamily="49" charset="0"/>
            </a:endParaRPr>
          </a:p>
          <a:p>
            <a:pPr lvl="1"/>
            <a:r>
              <a:rPr lang="en-US" dirty="0" err="1">
                <a:latin typeface="Consolas" panose="020B0609020204030204" pitchFamily="49" charset="0"/>
                <a:cs typeface="Courier New" panose="02070309020205020404" pitchFamily="49" charset="0"/>
              </a:rPr>
              <a:t>multiply_num</a:t>
            </a:r>
            <a:r>
              <a:rPr lang="en-US" dirty="0"/>
              <a:t>: this function takes in a parameter, </a:t>
            </a:r>
            <a:r>
              <a:rPr lang="en-US" dirty="0">
                <a:latin typeface="Consolas" panose="020B0609020204030204" pitchFamily="49" charset="0"/>
              </a:rPr>
              <a:t>multiplier</a:t>
            </a:r>
            <a:r>
              <a:rPr lang="en-US" dirty="0"/>
              <a:t>, and multiplies </a:t>
            </a:r>
            <a:r>
              <a:rPr lang="en-US" dirty="0" err="1">
                <a:latin typeface="Consolas" panose="020B0609020204030204" pitchFamily="49" charset="0"/>
                <a:cs typeface="Courier New" panose="02070309020205020404" pitchFamily="49" charset="0"/>
              </a:rPr>
              <a:t>my_num</a:t>
            </a:r>
            <a:r>
              <a:rPr lang="en-US" dirty="0">
                <a:latin typeface="Courier New" panose="02070309020205020404" pitchFamily="49" charset="0"/>
                <a:cs typeface="Courier New" panose="02070309020205020404" pitchFamily="49" charset="0"/>
              </a:rPr>
              <a:t> </a:t>
            </a:r>
            <a:r>
              <a:rPr lang="en-US" dirty="0"/>
              <a:t>by that parameter</a:t>
            </a:r>
          </a:p>
          <a:p>
            <a:pPr lvl="1"/>
            <a:r>
              <a:rPr lang="en-US" dirty="0">
                <a:latin typeface="Consolas" panose="020B0609020204030204" pitchFamily="49" charset="0"/>
                <a:cs typeface="Courier New" panose="02070309020205020404" pitchFamily="49" charset="0"/>
              </a:rPr>
              <a:t>add2_and_multiply</a:t>
            </a:r>
            <a:r>
              <a:rPr lang="en-US" dirty="0"/>
              <a:t>: this function takes in a parameter, </a:t>
            </a:r>
            <a:r>
              <a:rPr lang="en-US" dirty="0">
                <a:latin typeface="Consolas" panose="020B0609020204030204" pitchFamily="49" charset="0"/>
              </a:rPr>
              <a:t>multiplier</a:t>
            </a:r>
            <a:r>
              <a:rPr lang="en-US" dirty="0"/>
              <a:t>, calls </a:t>
            </a:r>
            <a:r>
              <a:rPr lang="en-US" dirty="0">
                <a:latin typeface="Consolas" panose="020B0609020204030204" pitchFamily="49" charset="0"/>
                <a:cs typeface="Courier New" panose="02070309020205020404" pitchFamily="49" charset="0"/>
              </a:rPr>
              <a:t>add2</a:t>
            </a:r>
            <a:r>
              <a:rPr lang="en-US" dirty="0"/>
              <a:t>, then calls </a:t>
            </a:r>
            <a:r>
              <a:rPr lang="en-US" dirty="0" err="1">
                <a:latin typeface="Consolas" panose="020B0609020204030204" pitchFamily="49" charset="0"/>
                <a:cs typeface="Courier New" panose="02070309020205020404" pitchFamily="49" charset="0"/>
              </a:rPr>
              <a:t>multiply_num</a:t>
            </a:r>
            <a:r>
              <a:rPr lang="en-US" dirty="0"/>
              <a:t>.</a:t>
            </a:r>
          </a:p>
          <a:p>
            <a:pPr marL="0" indent="0">
              <a:buNone/>
            </a:pPr>
            <a:r>
              <a:rPr lang="en-US" sz="2400" dirty="0"/>
              <a:t>Complete the program by writing code in the main part of the program that:</a:t>
            </a:r>
          </a:p>
          <a:p>
            <a:pPr marL="514350" indent="-514350">
              <a:buFont typeface="+mj-lt"/>
              <a:buAutoNum type="arabicPeriod"/>
            </a:pPr>
            <a:r>
              <a:rPr lang="en-US" sz="2400" dirty="0"/>
              <a:t>sets </a:t>
            </a:r>
            <a:r>
              <a:rPr lang="en-US" sz="2400" dirty="0" err="1">
                <a:latin typeface="Consolas" panose="020B0609020204030204" pitchFamily="49" charset="0"/>
                <a:cs typeface="Courier New" panose="02070309020205020404" pitchFamily="49" charset="0"/>
              </a:rPr>
              <a:t>my_num</a:t>
            </a:r>
            <a:r>
              <a:rPr lang="en-US" sz="2400" dirty="0">
                <a:latin typeface="Courier New" panose="02070309020205020404" pitchFamily="49" charset="0"/>
                <a:cs typeface="Courier New" panose="02070309020205020404" pitchFamily="49" charset="0"/>
              </a:rPr>
              <a:t> </a:t>
            </a:r>
            <a:r>
              <a:rPr lang="en-US" sz="2400" dirty="0"/>
              <a:t>to some initial value you choose</a:t>
            </a:r>
          </a:p>
          <a:p>
            <a:pPr marL="514350" indent="-514350">
              <a:buFont typeface="+mj-lt"/>
              <a:buAutoNum type="arabicPeriod"/>
            </a:pPr>
            <a:r>
              <a:rPr lang="en-US" sz="2400" dirty="0"/>
              <a:t>prints </a:t>
            </a:r>
            <a:r>
              <a:rPr lang="en-US" sz="2400" dirty="0" err="1">
                <a:latin typeface="Consolas" panose="020B0609020204030204" pitchFamily="49" charset="0"/>
                <a:cs typeface="Courier New" panose="02070309020205020404" pitchFamily="49" charset="0"/>
              </a:rPr>
              <a:t>my_num</a:t>
            </a:r>
            <a:endParaRPr lang="en-US" sz="2400" dirty="0">
              <a:latin typeface="Courier New" panose="02070309020205020404" pitchFamily="49" charset="0"/>
              <a:cs typeface="Courier New" panose="02070309020205020404" pitchFamily="49" charset="0"/>
            </a:endParaRPr>
          </a:p>
          <a:p>
            <a:pPr marL="514350" indent="-514350">
              <a:buFont typeface="+mj-lt"/>
              <a:buAutoNum type="arabicPeriod"/>
            </a:pPr>
            <a:r>
              <a:rPr lang="en-US" sz="2400" dirty="0"/>
              <a:t>calls </a:t>
            </a:r>
            <a:r>
              <a:rPr lang="en-US" sz="2400" dirty="0">
                <a:latin typeface="Consolas" panose="020B0609020204030204" pitchFamily="49" charset="0"/>
                <a:cs typeface="Courier New" panose="02070309020205020404" pitchFamily="49" charset="0"/>
              </a:rPr>
              <a:t>add2_and_multiply() </a:t>
            </a:r>
            <a:r>
              <a:rPr lang="en-US" sz="2400" dirty="0"/>
              <a:t>with some argument you choose</a:t>
            </a:r>
          </a:p>
          <a:p>
            <a:pPr marL="514350" indent="-514350">
              <a:buFont typeface="+mj-lt"/>
              <a:buAutoNum type="arabicPeriod"/>
            </a:pPr>
            <a:r>
              <a:rPr lang="en-US" sz="2400" dirty="0"/>
              <a:t>prints the final value of </a:t>
            </a:r>
            <a:r>
              <a:rPr lang="en-US" sz="2400" dirty="0" err="1">
                <a:latin typeface="Consolas" panose="020B0609020204030204" pitchFamily="49" charset="0"/>
                <a:cs typeface="Courier New" panose="02070309020205020404" pitchFamily="49" charset="0"/>
              </a:rPr>
              <a:t>my_num</a:t>
            </a:r>
            <a:endParaRPr lang="en-US" sz="2400" dirty="0">
              <a:latin typeface="Consolas" panose="020B0609020204030204" pitchFamily="49" charset="0"/>
              <a:cs typeface="Courier New" panose="02070309020205020404" pitchFamily="49" charset="0"/>
            </a:endParaRPr>
          </a:p>
          <a:p>
            <a:pPr marL="0" indent="0">
              <a:buNone/>
            </a:pPr>
            <a:r>
              <a:rPr lang="en-US" sz="2400" dirty="0"/>
              <a:t>Confirm that the printed values match what you expected.</a:t>
            </a:r>
          </a:p>
        </p:txBody>
      </p:sp>
    </p:spTree>
    <p:extLst>
      <p:ext uri="{BB962C8B-B14F-4D97-AF65-F5344CB8AC3E}">
        <p14:creationId xmlns:p14="http://schemas.microsoft.com/office/powerpoint/2010/main" val="19872325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1B0D-5304-47CE-8208-60DC6D2F4F45}"/>
              </a:ext>
            </a:extLst>
          </p:cNvPr>
          <p:cNvSpPr>
            <a:spLocks noGrp="1"/>
          </p:cNvSpPr>
          <p:nvPr>
            <p:ph type="title"/>
          </p:nvPr>
        </p:nvSpPr>
        <p:spPr/>
        <p:txBody>
          <a:bodyPr/>
          <a:lstStyle/>
          <a:p>
            <a:r>
              <a:rPr lang="en-US"/>
              <a:t>Exit Ticket/</a:t>
            </a:r>
            <a:r>
              <a:rPr lang="en-US" dirty="0"/>
              <a:t>Debrief</a:t>
            </a:r>
          </a:p>
        </p:txBody>
      </p:sp>
      <p:sp>
        <p:nvSpPr>
          <p:cNvPr id="3" name="Content Placeholder 2">
            <a:extLst>
              <a:ext uri="{FF2B5EF4-FFF2-40B4-BE49-F238E27FC236}">
                <a16:creationId xmlns:a16="http://schemas.microsoft.com/office/drawing/2014/main" id="{C02213A7-374A-4940-9161-8B8D3FD8D6BA}"/>
              </a:ext>
            </a:extLst>
          </p:cNvPr>
          <p:cNvSpPr>
            <a:spLocks noGrp="1"/>
          </p:cNvSpPr>
          <p:nvPr>
            <p:ph sz="quarter" idx="10"/>
          </p:nvPr>
        </p:nvSpPr>
        <p:spPr>
          <a:xfrm>
            <a:off x="584200" y="1435100"/>
            <a:ext cx="11018838" cy="1465016"/>
          </a:xfrm>
        </p:spPr>
        <p:txBody>
          <a:bodyPr/>
          <a:lstStyle/>
          <a:p>
            <a:r>
              <a:rPr lang="en-US" dirty="0"/>
              <a:t>Concepts covered today: </a:t>
            </a:r>
            <a:r>
              <a:rPr lang="en-US" b="1" dirty="0"/>
              <a:t>scope</a:t>
            </a:r>
            <a:r>
              <a:rPr lang="en-US" dirty="0"/>
              <a:t>, </a:t>
            </a:r>
            <a:r>
              <a:rPr lang="en-US" b="1" dirty="0"/>
              <a:t>aliasing</a:t>
            </a:r>
            <a:r>
              <a:rPr lang="en-US" dirty="0"/>
              <a:t>, and </a:t>
            </a:r>
            <a:r>
              <a:rPr lang="en-US" b="1" dirty="0"/>
              <a:t>stack traces</a:t>
            </a:r>
            <a:r>
              <a:rPr lang="en-US" dirty="0"/>
              <a:t>. </a:t>
            </a:r>
          </a:p>
          <a:p>
            <a:endParaRPr lang="en-US" dirty="0"/>
          </a:p>
          <a:p>
            <a:r>
              <a:rPr lang="en-US" dirty="0"/>
              <a:t>In your notebook, write down two things that you learned today.</a:t>
            </a:r>
          </a:p>
        </p:txBody>
      </p:sp>
    </p:spTree>
    <p:extLst>
      <p:ext uri="{BB962C8B-B14F-4D97-AF65-F5344CB8AC3E}">
        <p14:creationId xmlns:p14="http://schemas.microsoft.com/office/powerpoint/2010/main" val="9552181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Debugging and Scope</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3877985"/>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scope, aliasing, stack trace</a:t>
            </a:r>
            <a:endParaRPr lang="en-US" dirty="0"/>
          </a:p>
          <a:p>
            <a:pPr marL="342900" indent="-342900">
              <a:buFont typeface="Arial" panose="020B0604020202020204" pitchFamily="34" charset="0"/>
              <a:buChar char="•"/>
            </a:pPr>
            <a:r>
              <a:rPr lang="en-US" dirty="0"/>
              <a:t>Demonstrate that changing a list inside a function updates the list outside of the function</a:t>
            </a:r>
          </a:p>
          <a:p>
            <a:pPr marL="342900" indent="-342900">
              <a:buFont typeface="Arial" panose="020B0604020202020204" pitchFamily="34" charset="0"/>
              <a:buChar char="•"/>
            </a:pPr>
            <a:r>
              <a:rPr lang="en-US" dirty="0"/>
              <a:t>Demonstrate that updating variables in a function does </a:t>
            </a:r>
            <a:r>
              <a:rPr lang="en-US" b="1" dirty="0"/>
              <a:t>not</a:t>
            </a:r>
            <a:r>
              <a:rPr lang="en-US" dirty="0"/>
              <a:t> affect the variable outside of the function</a:t>
            </a:r>
          </a:p>
          <a:p>
            <a:pPr marL="342900" indent="-342900">
              <a:buFont typeface="Arial" panose="020B0604020202020204" pitchFamily="34" charset="0"/>
              <a:buChar char="•"/>
            </a:pPr>
            <a:r>
              <a:rPr lang="en-US" dirty="0"/>
              <a:t>Demonstrate the use of global variables</a:t>
            </a:r>
          </a:p>
          <a:p>
            <a:pPr marL="342900" indent="-342900">
              <a:buFont typeface="Arial" panose="020B0604020202020204" pitchFamily="34" charset="0"/>
              <a:buChar char="•"/>
            </a:pPr>
            <a:r>
              <a:rPr lang="en-US" dirty="0"/>
              <a:t>Draw a simple stack trace</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1735860"/>
          </a:xfrm>
        </p:spPr>
        <p:txBody>
          <a:bodyPr/>
          <a:lstStyle/>
          <a:p>
            <a:r>
              <a:rPr lang="en-US" sz="1800" dirty="0"/>
              <a:t>Do Now</a:t>
            </a:r>
          </a:p>
          <a:p>
            <a:r>
              <a:rPr lang="en-US" sz="1800" dirty="0"/>
              <a:t>Lesson</a:t>
            </a:r>
          </a:p>
          <a:p>
            <a:r>
              <a:rPr lang="en-US" sz="1800" dirty="0"/>
              <a:t>Lab/Review</a:t>
            </a:r>
          </a:p>
          <a:p>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2"/>
          </p:nvPr>
        </p:nvSpPr>
        <p:spPr>
          <a:xfrm>
            <a:off x="584200" y="1435101"/>
            <a:ext cx="5211763" cy="4801314"/>
          </a:xfrm>
        </p:spPr>
        <p:txBody>
          <a:bodyPr/>
          <a:lstStyle/>
          <a:p>
            <a:pPr marL="457200" indent="-457200">
              <a:buFont typeface="+mj-lt"/>
              <a:buAutoNum type="arabicPeriod"/>
            </a:pPr>
            <a:r>
              <a:rPr lang="en-US" sz="2400" dirty="0"/>
              <a:t>In your notebook, write down one thing you learned in the previous class.</a:t>
            </a:r>
          </a:p>
          <a:p>
            <a:pPr marL="457200" indent="-457200">
              <a:buFont typeface="+mj-lt"/>
              <a:buAutoNum type="arabicPeriod"/>
            </a:pPr>
            <a:r>
              <a:rPr lang="en-US" sz="2400" dirty="0"/>
              <a:t>Rank the following from easiest to hardest:</a:t>
            </a:r>
            <a:br>
              <a:rPr lang="en-US" sz="2400" dirty="0"/>
            </a:br>
            <a:endParaRPr lang="en-US" sz="2400" dirty="0"/>
          </a:p>
          <a:p>
            <a:pPr lvl="1"/>
            <a:r>
              <a:rPr lang="en-US" sz="1600" dirty="0"/>
              <a:t>Importing built-in functions</a:t>
            </a:r>
          </a:p>
          <a:p>
            <a:pPr lvl="1"/>
            <a:r>
              <a:rPr lang="en-US" sz="1600" dirty="0"/>
              <a:t>Using </a:t>
            </a:r>
            <a:r>
              <a:rPr lang="en-US" sz="1600" dirty="0">
                <a:latin typeface="Consolas" panose="020B0609020204030204" pitchFamily="49" charset="0"/>
              </a:rPr>
              <a:t>randint</a:t>
            </a:r>
          </a:p>
          <a:p>
            <a:pPr lvl="1"/>
            <a:r>
              <a:rPr lang="en-US" sz="1600" dirty="0"/>
              <a:t>Abstraction/creating functions</a:t>
            </a:r>
          </a:p>
          <a:p>
            <a:pPr lvl="1"/>
            <a:r>
              <a:rPr lang="en-US" sz="1600" dirty="0"/>
              <a:t>Passing int/str/float/bool arguments into functions</a:t>
            </a:r>
          </a:p>
          <a:p>
            <a:pPr lvl="1"/>
            <a:r>
              <a:rPr lang="en-US" sz="1600" dirty="0"/>
              <a:t>Calling a function </a:t>
            </a:r>
          </a:p>
          <a:p>
            <a:pPr lvl="1"/>
            <a:r>
              <a:rPr lang="en-US" sz="1600" dirty="0"/>
              <a:t>List syntax</a:t>
            </a:r>
          </a:p>
          <a:p>
            <a:pPr lvl="1"/>
            <a:r>
              <a:rPr lang="en-US" sz="1600" dirty="0"/>
              <a:t>Return vs print </a:t>
            </a:r>
          </a:p>
          <a:p>
            <a:pPr marL="0" indent="0">
              <a:buNone/>
            </a:pPr>
            <a:endParaRPr lang="en-US" sz="2400" dirty="0"/>
          </a:p>
        </p:txBody>
      </p:sp>
      <p:sp>
        <p:nvSpPr>
          <p:cNvPr id="8" name="Content Placeholder 7">
            <a:extLst>
              <a:ext uri="{FF2B5EF4-FFF2-40B4-BE49-F238E27FC236}">
                <a16:creationId xmlns:a16="http://schemas.microsoft.com/office/drawing/2014/main" id="{839D79EF-CC43-4D06-A7B9-3042D5F10051}"/>
              </a:ext>
            </a:extLst>
          </p:cNvPr>
          <p:cNvSpPr>
            <a:spLocks noGrp="1"/>
          </p:cNvSpPr>
          <p:nvPr>
            <p:ph sz="quarter" idx="13"/>
          </p:nvPr>
        </p:nvSpPr>
        <p:spPr>
          <a:xfrm>
            <a:off x="5934075" y="1435100"/>
            <a:ext cx="5675313" cy="4481227"/>
          </a:xfrm>
        </p:spPr>
        <p:txBody>
          <a:bodyPr/>
          <a:lstStyle/>
          <a:p>
            <a:pPr marL="0" indent="0">
              <a:buNone/>
            </a:pPr>
            <a:r>
              <a:rPr lang="en-US" b="1" dirty="0"/>
              <a:t>Type the following into the console:</a:t>
            </a:r>
          </a:p>
          <a:p>
            <a:pPr marL="342900" indent="-342900">
              <a:buClr>
                <a:schemeClr val="tx1"/>
              </a:buClr>
              <a:buFont typeface="+mj-lt"/>
              <a:buAutoNum type="arabicPeriod"/>
            </a:pPr>
            <a:endParaRPr lang="en-US" sz="1800" b="1" dirty="0"/>
          </a:p>
          <a:p>
            <a:pPr marL="114300" indent="-34290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'b'</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a list of strings</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None</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my_function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list_argument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list_argument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'z'</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("Inside function:",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marL="114300" indent="-3429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("Before function:",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my_function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114300" indent="-342900">
              <a:spcBef>
                <a:spcPts val="0"/>
              </a:spcBef>
              <a:buClr>
                <a:schemeClr val="tx1"/>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("After function:",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my_list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0" indent="0">
              <a:buNone/>
            </a:pPr>
            <a:endParaRPr lang="en-US" b="1" dirty="0"/>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8F5A-B8EE-4388-B4A6-8B3CF0EF6C00}"/>
              </a:ext>
            </a:extLst>
          </p:cNvPr>
          <p:cNvSpPr>
            <a:spLocks noGrp="1"/>
          </p:cNvSpPr>
          <p:nvPr>
            <p:ph type="title"/>
          </p:nvPr>
        </p:nvSpPr>
        <p:spPr/>
        <p:txBody>
          <a:bodyPr/>
          <a:lstStyle/>
          <a:p>
            <a:r>
              <a:rPr lang="en-US" dirty="0"/>
              <a:t>Aliasing</a:t>
            </a:r>
          </a:p>
        </p:txBody>
      </p:sp>
      <p:pic>
        <p:nvPicPr>
          <p:cNvPr id="8" name="Online Media 7" title="Python - Episode 7 - Aliasing">
            <a:hlinkClick r:id="" action="ppaction://media"/>
            <a:extLst>
              <a:ext uri="{FF2B5EF4-FFF2-40B4-BE49-F238E27FC236}">
                <a16:creationId xmlns:a16="http://schemas.microsoft.com/office/drawing/2014/main" id="{425FB5DD-D3BE-4355-92A2-00568559B321}"/>
              </a:ext>
            </a:extLst>
          </p:cNvPr>
          <p:cNvPicPr>
            <a:picLocks noGrp="1" noRot="1" noChangeAspect="1"/>
          </p:cNvPicPr>
          <p:nvPr>
            <p:ph sz="quarter" idx="12"/>
            <a:videoFile r:link="rId2"/>
          </p:nvPr>
        </p:nvPicPr>
        <p:blipFill>
          <a:blip r:embed="rId5"/>
          <a:stretch>
            <a:fillRect/>
          </a:stretch>
        </p:blipFill>
        <p:spPr>
          <a:xfrm>
            <a:off x="582612" y="1620837"/>
            <a:ext cx="5412014" cy="4056063"/>
          </a:xfrm>
          <a:prstGeom prst="rect">
            <a:avLst/>
          </a:prstGeom>
        </p:spPr>
      </p:pic>
      <p:sp>
        <p:nvSpPr>
          <p:cNvPr id="3" name="Content Placeholder 2">
            <a:extLst>
              <a:ext uri="{FF2B5EF4-FFF2-40B4-BE49-F238E27FC236}">
                <a16:creationId xmlns:a16="http://schemas.microsoft.com/office/drawing/2014/main" id="{AE9D8B37-D988-451F-BBC0-B03F00A95F22}"/>
              </a:ext>
            </a:extLst>
          </p:cNvPr>
          <p:cNvSpPr>
            <a:spLocks noGrp="1"/>
          </p:cNvSpPr>
          <p:nvPr>
            <p:ph sz="quarter" idx="13"/>
          </p:nvPr>
        </p:nvSpPr>
        <p:spPr>
          <a:xfrm>
            <a:off x="6389688" y="1435100"/>
            <a:ext cx="5219700" cy="1292662"/>
          </a:xfrm>
        </p:spPr>
        <p:txBody>
          <a:bodyPr/>
          <a:lstStyle/>
          <a:p>
            <a:r>
              <a:rPr lang="en-US" b="1" dirty="0"/>
              <a:t>Aliasing</a:t>
            </a:r>
            <a:r>
              <a:rPr lang="en-US" dirty="0"/>
              <a:t> – Data in memory that has multiple variables associated with it.</a:t>
            </a:r>
          </a:p>
        </p:txBody>
      </p:sp>
    </p:spTree>
    <p:custDataLst>
      <p:tags r:id="rId1"/>
    </p:custDataLst>
    <p:extLst>
      <p:ext uri="{BB962C8B-B14F-4D97-AF65-F5344CB8AC3E}">
        <p14:creationId xmlns:p14="http://schemas.microsoft.com/office/powerpoint/2010/main" val="61401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B99E-4A01-4BB6-B884-BD7C473763E2}"/>
              </a:ext>
            </a:extLst>
          </p:cNvPr>
          <p:cNvSpPr>
            <a:spLocks noGrp="1"/>
          </p:cNvSpPr>
          <p:nvPr>
            <p:ph type="title"/>
          </p:nvPr>
        </p:nvSpPr>
        <p:spPr/>
        <p:txBody>
          <a:bodyPr/>
          <a:lstStyle/>
          <a:p>
            <a:r>
              <a:rPr lang="en-US" dirty="0"/>
              <a:t>Variable Scope</a:t>
            </a:r>
          </a:p>
        </p:txBody>
      </p:sp>
      <p:pic>
        <p:nvPicPr>
          <p:cNvPr id="4" name="Online Media 3" title="Global and Local Variables - Interactive Python">
            <a:hlinkClick r:id="" action="ppaction://media"/>
            <a:extLst>
              <a:ext uri="{FF2B5EF4-FFF2-40B4-BE49-F238E27FC236}">
                <a16:creationId xmlns:a16="http://schemas.microsoft.com/office/drawing/2014/main" id="{EFE0F09A-F44D-4386-9E75-B9F93D08936F}"/>
              </a:ext>
            </a:extLst>
          </p:cNvPr>
          <p:cNvPicPr>
            <a:picLocks noGrp="1" noRot="1" noChangeAspect="1"/>
          </p:cNvPicPr>
          <p:nvPr>
            <p:ph sz="quarter" idx="12"/>
            <a:videoFile r:link="rId2"/>
          </p:nvPr>
        </p:nvPicPr>
        <p:blipFill>
          <a:blip r:embed="rId5"/>
          <a:stretch>
            <a:fillRect/>
          </a:stretch>
        </p:blipFill>
        <p:spPr>
          <a:xfrm>
            <a:off x="603780" y="2228851"/>
            <a:ext cx="5198533" cy="2924175"/>
          </a:xfrm>
          <a:prstGeom prst="rect">
            <a:avLst/>
          </a:prstGeom>
        </p:spPr>
      </p:pic>
      <p:sp>
        <p:nvSpPr>
          <p:cNvPr id="3" name="Content Placeholder 2">
            <a:extLst>
              <a:ext uri="{FF2B5EF4-FFF2-40B4-BE49-F238E27FC236}">
                <a16:creationId xmlns:a16="http://schemas.microsoft.com/office/drawing/2014/main" id="{BF295005-2B79-430B-BD48-AE5AC71ED965}"/>
              </a:ext>
            </a:extLst>
          </p:cNvPr>
          <p:cNvSpPr>
            <a:spLocks noGrp="1"/>
          </p:cNvSpPr>
          <p:nvPr>
            <p:ph sz="quarter" idx="13"/>
          </p:nvPr>
        </p:nvSpPr>
        <p:spPr>
          <a:xfrm>
            <a:off x="6389688" y="1435100"/>
            <a:ext cx="5219700" cy="5336846"/>
          </a:xfrm>
        </p:spPr>
        <p:txBody>
          <a:bodyPr/>
          <a:lstStyle/>
          <a:p>
            <a:pPr marL="0" indent="0">
              <a:buNone/>
            </a:pPr>
            <a:r>
              <a:rPr lang="en-US" sz="2400" b="1" dirty="0"/>
              <a:t>Scope of functions </a:t>
            </a:r>
            <a:r>
              <a:rPr lang="en-US" sz="2400" dirty="0"/>
              <a:t>- variable scope is the part of a program where a variable is accessible.</a:t>
            </a:r>
          </a:p>
          <a:p>
            <a:pPr marL="0" indent="0">
              <a:buNone/>
            </a:pPr>
            <a:r>
              <a:rPr lang="en-US" sz="2400" b="1" dirty="0"/>
              <a:t>Global Variable </a:t>
            </a:r>
            <a:r>
              <a:rPr lang="en-US" sz="2400" dirty="0"/>
              <a:t>– </a:t>
            </a:r>
          </a:p>
          <a:p>
            <a:r>
              <a:rPr lang="en-US" sz="2400" dirty="0"/>
              <a:t>A variable which is defined in the main body of a file is called a global variable. </a:t>
            </a:r>
          </a:p>
          <a:p>
            <a:r>
              <a:rPr lang="en-US" sz="2400" dirty="0"/>
              <a:t>Global variables are defined outside of a function and used in many different functions. </a:t>
            </a:r>
          </a:p>
          <a:p>
            <a:r>
              <a:rPr lang="en-US" sz="2400" b="1" dirty="0"/>
              <a:t>Global variables are often used for constants.</a:t>
            </a:r>
          </a:p>
          <a:p>
            <a:pPr lvl="1"/>
            <a:r>
              <a:rPr lang="en-US" sz="1800" dirty="0"/>
              <a:t>NOTE: We use the 'ALL_CAPS' convention for global variables.</a:t>
            </a:r>
          </a:p>
        </p:txBody>
      </p:sp>
    </p:spTree>
    <p:custDataLst>
      <p:tags r:id="rId1"/>
    </p:custDataLst>
    <p:extLst>
      <p:ext uri="{BB962C8B-B14F-4D97-AF65-F5344CB8AC3E}">
        <p14:creationId xmlns:p14="http://schemas.microsoft.com/office/powerpoint/2010/main" val="123557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E0A5-48C8-48E6-BA38-39017B1D3BA8}"/>
              </a:ext>
            </a:extLst>
          </p:cNvPr>
          <p:cNvSpPr>
            <a:spLocks noGrp="1"/>
          </p:cNvSpPr>
          <p:nvPr>
            <p:ph type="title"/>
          </p:nvPr>
        </p:nvSpPr>
        <p:spPr/>
        <p:txBody>
          <a:bodyPr/>
          <a:lstStyle/>
          <a:p>
            <a:r>
              <a:rPr lang="en-US" dirty="0"/>
              <a:t>Lesson (continued)</a:t>
            </a:r>
          </a:p>
        </p:txBody>
      </p:sp>
      <p:sp>
        <p:nvSpPr>
          <p:cNvPr id="3" name="Content Placeholder 2">
            <a:extLst>
              <a:ext uri="{FF2B5EF4-FFF2-40B4-BE49-F238E27FC236}">
                <a16:creationId xmlns:a16="http://schemas.microsoft.com/office/drawing/2014/main" id="{E0CBF277-6708-4049-AB5A-41A9130829DE}"/>
              </a:ext>
            </a:extLst>
          </p:cNvPr>
          <p:cNvSpPr>
            <a:spLocks noGrp="1"/>
          </p:cNvSpPr>
          <p:nvPr>
            <p:ph sz="quarter" idx="10"/>
          </p:nvPr>
        </p:nvSpPr>
        <p:spPr>
          <a:xfrm>
            <a:off x="333375" y="1466850"/>
            <a:ext cx="11269663" cy="4222694"/>
          </a:xfrm>
        </p:spPr>
        <p:txBody>
          <a:bodyPr/>
          <a:lstStyle/>
          <a:p>
            <a:pPr marL="0" indent="0">
              <a:buNone/>
            </a:pPr>
            <a:r>
              <a:rPr lang="en-US" b="1" dirty="0"/>
              <a:t>Local Variables</a:t>
            </a:r>
          </a:p>
          <a:p>
            <a:r>
              <a:rPr lang="en-US" dirty="0"/>
              <a:t>Variables available inside functions include the function parameters, the variables defined in the function, and variables declared as global. </a:t>
            </a:r>
          </a:p>
          <a:p>
            <a:r>
              <a:rPr lang="en-US" dirty="0"/>
              <a:t>Local variables of functions </a:t>
            </a:r>
            <a:r>
              <a:rPr lang="en-US" i="1" dirty="0"/>
              <a:t>can't be accessed from outside code</a:t>
            </a:r>
            <a:r>
              <a:rPr lang="en-US" dirty="0"/>
              <a:t> when the function call has finished.</a:t>
            </a:r>
            <a:br>
              <a:rPr lang="en-US" dirty="0"/>
            </a:br>
            <a:endParaRPr lang="en-US" dirty="0"/>
          </a:p>
          <a:p>
            <a:pPr marL="0" indent="0">
              <a:buNone/>
            </a:pPr>
            <a:r>
              <a:rPr lang="en-US" b="1" dirty="0"/>
              <a:t>Debugging</a:t>
            </a:r>
          </a:p>
          <a:p>
            <a:r>
              <a:rPr lang="en-US" dirty="0"/>
              <a:t>Print statements throughout your code can let you know where in the program things are not operating as expected.</a:t>
            </a:r>
          </a:p>
        </p:txBody>
      </p:sp>
    </p:spTree>
    <p:custDataLst>
      <p:tags r:id="rId1"/>
    </p:custDataLst>
    <p:extLst>
      <p:ext uri="{BB962C8B-B14F-4D97-AF65-F5344CB8AC3E}">
        <p14:creationId xmlns:p14="http://schemas.microsoft.com/office/powerpoint/2010/main" val="209773232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206C-B1FC-4512-B3D9-9C153017B9A1}"/>
              </a:ext>
            </a:extLst>
          </p:cNvPr>
          <p:cNvSpPr>
            <a:spLocks noGrp="1"/>
          </p:cNvSpPr>
          <p:nvPr>
            <p:ph type="title"/>
          </p:nvPr>
        </p:nvSpPr>
        <p:spPr/>
        <p:txBody>
          <a:bodyPr/>
          <a:lstStyle/>
          <a:p>
            <a:r>
              <a:rPr lang="en-US" dirty="0"/>
              <a:t>Discussion - Conventions</a:t>
            </a:r>
          </a:p>
        </p:txBody>
      </p:sp>
      <p:sp>
        <p:nvSpPr>
          <p:cNvPr id="3" name="Content Placeholder 2">
            <a:extLst>
              <a:ext uri="{FF2B5EF4-FFF2-40B4-BE49-F238E27FC236}">
                <a16:creationId xmlns:a16="http://schemas.microsoft.com/office/drawing/2014/main" id="{3B958297-599B-41E5-8266-379DB89E376C}"/>
              </a:ext>
            </a:extLst>
          </p:cNvPr>
          <p:cNvSpPr>
            <a:spLocks noGrp="1"/>
          </p:cNvSpPr>
          <p:nvPr>
            <p:ph sz="quarter" idx="10"/>
          </p:nvPr>
        </p:nvSpPr>
        <p:spPr>
          <a:xfrm>
            <a:off x="584200" y="1435100"/>
            <a:ext cx="11169650" cy="4173450"/>
          </a:xfrm>
        </p:spPr>
        <p:txBody>
          <a:bodyPr/>
          <a:lstStyle/>
          <a:p>
            <a:pPr marL="0" indent="0">
              <a:buNone/>
            </a:pPr>
            <a:r>
              <a:rPr lang="en-US" sz="3600" dirty="0"/>
              <a:t>Programming languages frequently have conventions. For instance:</a:t>
            </a:r>
          </a:p>
          <a:p>
            <a:pPr lvl="1"/>
            <a:r>
              <a:rPr lang="en-US" sz="2800" dirty="0"/>
              <a:t>Function and variable names should be lowercase, with words separated by underscores as necessary to improve readability.</a:t>
            </a:r>
          </a:p>
          <a:p>
            <a:pPr lvl="1"/>
            <a:r>
              <a:rPr lang="en-US" sz="2800" dirty="0"/>
              <a:t>Constants are usually defined on a module level and written in all capital letters with underscores separating words. </a:t>
            </a:r>
          </a:p>
          <a:p>
            <a:pPr lvl="2"/>
            <a:r>
              <a:rPr lang="en-US" sz="2400" dirty="0"/>
              <a:t>Examples include MAX_OVERFLOW and TOTAL.</a:t>
            </a:r>
          </a:p>
          <a:p>
            <a:endParaRPr lang="en-US" sz="3600" dirty="0"/>
          </a:p>
        </p:txBody>
      </p:sp>
    </p:spTree>
    <p:custDataLst>
      <p:tags r:id="rId1"/>
    </p:custDataLst>
    <p:extLst>
      <p:ext uri="{BB962C8B-B14F-4D97-AF65-F5344CB8AC3E}">
        <p14:creationId xmlns:p14="http://schemas.microsoft.com/office/powerpoint/2010/main" val="21039501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47E8-CA0E-410D-A636-422E0BF3AE4F}"/>
              </a:ext>
            </a:extLst>
          </p:cNvPr>
          <p:cNvSpPr>
            <a:spLocks noGrp="1"/>
          </p:cNvSpPr>
          <p:nvPr>
            <p:ph type="title"/>
          </p:nvPr>
        </p:nvSpPr>
        <p:spPr/>
        <p:txBody>
          <a:bodyPr/>
          <a:lstStyle/>
          <a:p>
            <a:r>
              <a:rPr lang="en-US" dirty="0"/>
              <a:t>Stack Diagram</a:t>
            </a:r>
          </a:p>
        </p:txBody>
      </p:sp>
      <p:pic>
        <p:nvPicPr>
          <p:cNvPr id="1026" name="Picture 2" descr="Stack diagram">
            <a:extLst>
              <a:ext uri="{FF2B5EF4-FFF2-40B4-BE49-F238E27FC236}">
                <a16:creationId xmlns:a16="http://schemas.microsoft.com/office/drawing/2014/main" id="{AD0EDD6E-3D1D-43DC-817D-A3D384BCDD46}"/>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1810829" y="3330832"/>
            <a:ext cx="8570342" cy="2723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CB9F22F-752A-4B33-A251-700441DD6162}"/>
              </a:ext>
            </a:extLst>
          </p:cNvPr>
          <p:cNvSpPr/>
          <p:nvPr/>
        </p:nvSpPr>
        <p:spPr>
          <a:xfrm>
            <a:off x="588262" y="1157459"/>
            <a:ext cx="10841737" cy="1815882"/>
          </a:xfrm>
          <a:prstGeom prst="rect">
            <a:avLst/>
          </a:prstGeom>
        </p:spPr>
        <p:txBody>
          <a:bodyPr wrap="square">
            <a:spAutoFit/>
          </a:bodyPr>
          <a:lstStyle/>
          <a:p>
            <a:pPr marL="457200" indent="-457200">
              <a:buFont typeface="Arial" panose="020B0604020202020204" pitchFamily="34" charset="0"/>
              <a:buChar char="•"/>
            </a:pPr>
            <a:r>
              <a:rPr lang="en-US" sz="2800" dirty="0"/>
              <a:t>A Stack Diagram shows the </a:t>
            </a:r>
            <a:r>
              <a:rPr lang="en-US" sz="2800" b="1" dirty="0"/>
              <a:t>scope</a:t>
            </a:r>
            <a:r>
              <a:rPr lang="en-US" sz="2800" dirty="0"/>
              <a:t> of variables as they relate to </a:t>
            </a:r>
            <a:r>
              <a:rPr lang="en-US" sz="2800" b="1" dirty="0"/>
              <a:t>functions</a:t>
            </a:r>
            <a:r>
              <a:rPr lang="en-US" sz="2800" dirty="0"/>
              <a:t>.</a:t>
            </a:r>
          </a:p>
          <a:p>
            <a:pPr marL="457200" indent="-457200">
              <a:buFont typeface="Arial" panose="020B0604020202020204" pitchFamily="34" charset="0"/>
              <a:buChar char="•"/>
            </a:pPr>
            <a:r>
              <a:rPr lang="en-US" sz="2800" dirty="0"/>
              <a:t>You will receive an error message if you use a variable out of its scope.</a:t>
            </a:r>
          </a:p>
        </p:txBody>
      </p:sp>
    </p:spTree>
    <p:extLst>
      <p:ext uri="{BB962C8B-B14F-4D97-AF65-F5344CB8AC3E}">
        <p14:creationId xmlns:p14="http://schemas.microsoft.com/office/powerpoint/2010/main" val="334694853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6"/>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BFBBC6-E3E6-435D-AE7D-79563E78EC43}">
  <ds:schemaRefs>
    <ds:schemaRef ds:uri="http://schemas.microsoft.com/sharepoint/v3/contenttype/forms"/>
  </ds:schemaRefs>
</ds:datastoreItem>
</file>

<file path=customXml/itemProps2.xml><?xml version="1.0" encoding="utf-8"?>
<ds:datastoreItem xmlns:ds="http://schemas.openxmlformats.org/officeDocument/2006/customXml" ds:itemID="{C557247F-007F-4AE9-806B-7B1C4E6DC2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C9A64C-53E6-4EF4-A220-6F1A343D346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1716</Words>
  <Application>Microsoft Office PowerPoint</Application>
  <PresentationFormat>Widescreen</PresentationFormat>
  <Paragraphs>206</Paragraphs>
  <Slides>16</Slides>
  <Notes>14</Notes>
  <HiddenSlides>0</HiddenSlides>
  <MMClips>2</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Consolas</vt:lpstr>
      <vt:lpstr>Courier New</vt:lpstr>
      <vt:lpstr>Segoe UI</vt:lpstr>
      <vt:lpstr>Segoe UI Semibold</vt:lpstr>
      <vt:lpstr>Wingdings</vt:lpstr>
      <vt:lpstr>Microsoft Philanthropies TEALS</vt:lpstr>
      <vt:lpstr>Black Template</vt:lpstr>
      <vt:lpstr>Lesson: 3.04 Debugging and Scope</vt:lpstr>
      <vt:lpstr>Debugging and Scope</vt:lpstr>
      <vt:lpstr>Plan</vt:lpstr>
      <vt:lpstr>Do Now</vt:lpstr>
      <vt:lpstr>Aliasing</vt:lpstr>
      <vt:lpstr>Variable Scope</vt:lpstr>
      <vt:lpstr>Lesson (continued)</vt:lpstr>
      <vt:lpstr>Discussion - Conventions</vt:lpstr>
      <vt:lpstr>Stack Diagram</vt:lpstr>
      <vt:lpstr>Lab Part 1 - Aliasing</vt:lpstr>
      <vt:lpstr>Lab Part 2 - Scope</vt:lpstr>
      <vt:lpstr>Lab Part 2 - Practice 1</vt:lpstr>
      <vt:lpstr>Lab Part 2 - Practice 2</vt:lpstr>
      <vt:lpstr>Lab Part 2 - Practice 3</vt:lpstr>
      <vt:lpstr>On Your Own</vt:lpstr>
      <vt:lpstr>Exit Ticket/Debrief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2019-11-11T18:47:12Z</dcterms:created>
  <dcterms:modified xsi:type="dcterms:W3CDTF">2021-03-24T02:51:37Z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ABFA9ED7-479A-4C7A-91FA-C9AF13815A65</vt:lpwstr>
  </property>
  <property fmtid="{D5CDD505-2E9C-101B-9397-08002B2CF9AE}" pid="4" name="ArticulatePath">
    <vt:lpwstr>Intro Python 3.04 TEALS</vt:lpwstr>
  </property>
</Properties>
</file>