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0"/>
  </p:notesMasterIdLst>
  <p:sldIdLst>
    <p:sldId id="1661" r:id="rId6"/>
    <p:sldId id="256" r:id="rId7"/>
    <p:sldId id="258" r:id="rId8"/>
    <p:sldId id="259" r:id="rId9"/>
    <p:sldId id="1679" r:id="rId10"/>
    <p:sldId id="1680" r:id="rId11"/>
    <p:sldId id="1703" r:id="rId12"/>
    <p:sldId id="272" r:id="rId13"/>
    <p:sldId id="273" r:id="rId14"/>
    <p:sldId id="1670" r:id="rId15"/>
    <p:sldId id="1671" r:id="rId16"/>
    <p:sldId id="1673" r:id="rId17"/>
    <p:sldId id="1677" r:id="rId18"/>
    <p:sldId id="1678" r:id="rId19"/>
  </p:sldIdLst>
  <p:sldSz cx="12192000" cy="6858000"/>
  <p:notesSz cx="6858000" cy="9144000"/>
  <p:custDataLst>
    <p:tags r:id="rId21"/>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008575"/>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17647-9F55-4796-A72C-8842B64E26DF}" v="16" dt="2020-01-15T21:04:19.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1/22/2021 12:43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99771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input automatically takes input as a string, so it will print the number three times</a:t>
            </a:r>
          </a:p>
          <a:p>
            <a:r>
              <a:rPr lang="en-US" dirty="0"/>
              <a:t>Ask the students about type, and what would print(type(‘a’)) </a:t>
            </a:r>
            <a:r>
              <a:rPr lang="en-US"/>
              <a:t>give them</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4434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18779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96157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a:cs typeface="Segoe UI"/>
              </a:rPr>
              <a:t>Lesson 2.01: Data Types &amp; Casting</a:t>
            </a:r>
            <a:endParaRPr lang="en-US"/>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1350264" y="881247"/>
            <a:ext cx="11018520" cy="553998"/>
          </a:xfrm>
          <a:prstGeom prst="rect">
            <a:avLst/>
          </a:prstGeom>
        </p:spPr>
        <p:txBody>
          <a:bodyPr wrap="square" anchor="t">
            <a:normAutofit/>
          </a:bodyPr>
          <a:lstStyle/>
          <a:p>
            <a:r>
              <a:rPr lang="en-US" dirty="0"/>
              <a:t>Predict the following in your notebook </a:t>
            </a:r>
          </a:p>
        </p:txBody>
      </p:sp>
      <p:sp>
        <p:nvSpPr>
          <p:cNvPr id="3" name="Content Placeholder 2">
            <a:extLst>
              <a:ext uri="{FF2B5EF4-FFF2-40B4-BE49-F238E27FC236}">
                <a16:creationId xmlns:a16="http://schemas.microsoft.com/office/drawing/2014/main" id="{3506AEA3-81E2-44E6-98A1-58E79EB92D63}"/>
              </a:ext>
            </a:extLst>
          </p:cNvPr>
          <p:cNvSpPr>
            <a:spLocks noGrp="1"/>
          </p:cNvSpPr>
          <p:nvPr>
            <p:ph sz="quarter" idx="12"/>
          </p:nvPr>
        </p:nvSpPr>
        <p:spPr>
          <a:xfrm>
            <a:off x="0" y="2425700"/>
            <a:ext cx="5323114" cy="2505529"/>
          </a:xfrm>
          <a:prstGeom prst="rect">
            <a:avLst/>
          </a:prstGeom>
        </p:spPr>
        <p:txBody>
          <a:bodyPr wrap="square">
            <a:normAutofit/>
          </a:bodyPr>
          <a:lstStyle/>
          <a:p>
            <a:r>
              <a:rPr lang="en-US" dirty="0"/>
              <a:t>Once you have filled in the "prediction" column, check your answers in interactive mode in repl.it and write the actual result.</a:t>
            </a:r>
          </a:p>
          <a:p>
            <a:endParaRPr lang="en-US" dirty="0"/>
          </a:p>
          <a:p>
            <a:endParaRPr lang="en-US" dirty="0"/>
          </a:p>
        </p:txBody>
      </p:sp>
      <p:graphicFrame>
        <p:nvGraphicFramePr>
          <p:cNvPr id="4" name="Table 3">
            <a:extLst>
              <a:ext uri="{FF2B5EF4-FFF2-40B4-BE49-F238E27FC236}">
                <a16:creationId xmlns:a16="http://schemas.microsoft.com/office/drawing/2014/main" id="{E70708D5-594F-4599-A31B-85E4E7F9BBA1}"/>
              </a:ext>
            </a:extLst>
          </p:cNvPr>
          <p:cNvGraphicFramePr>
            <a:graphicFrameLocks noGrp="1"/>
          </p:cNvGraphicFramePr>
          <p:nvPr>
            <p:extLst>
              <p:ext uri="{D42A27DB-BD31-4B8C-83A1-F6EECF244321}">
                <p14:modId xmlns:p14="http://schemas.microsoft.com/office/powerpoint/2010/main" val="2284050416"/>
              </p:ext>
            </p:extLst>
          </p:nvPr>
        </p:nvGraphicFramePr>
        <p:xfrm>
          <a:off x="5935580" y="1610095"/>
          <a:ext cx="6112041" cy="5124512"/>
        </p:xfrm>
        <a:graphic>
          <a:graphicData uri="http://schemas.openxmlformats.org/drawingml/2006/table">
            <a:tbl>
              <a:tblPr>
                <a:tableStyleId>{8799B23B-EC83-4686-B30A-512413B5E67A}</a:tableStyleId>
              </a:tblPr>
              <a:tblGrid>
                <a:gridCol w="2502567">
                  <a:extLst>
                    <a:ext uri="{9D8B030D-6E8A-4147-A177-3AD203B41FA5}">
                      <a16:colId xmlns:a16="http://schemas.microsoft.com/office/drawing/2014/main" val="1398564519"/>
                    </a:ext>
                  </a:extLst>
                </a:gridCol>
                <a:gridCol w="2078767">
                  <a:extLst>
                    <a:ext uri="{9D8B030D-6E8A-4147-A177-3AD203B41FA5}">
                      <a16:colId xmlns:a16="http://schemas.microsoft.com/office/drawing/2014/main" val="823519232"/>
                    </a:ext>
                  </a:extLst>
                </a:gridCol>
                <a:gridCol w="1530707">
                  <a:extLst>
                    <a:ext uri="{9D8B030D-6E8A-4147-A177-3AD203B41FA5}">
                      <a16:colId xmlns:a16="http://schemas.microsoft.com/office/drawing/2014/main" val="1813722535"/>
                    </a:ext>
                  </a:extLst>
                </a:gridCol>
              </a:tblGrid>
              <a:tr h="640564">
                <a:tc>
                  <a:txBody>
                    <a:bodyPr/>
                    <a:lstStyle/>
                    <a:p>
                      <a:pPr algn="ctr"/>
                      <a:r>
                        <a:rPr lang="en-US" sz="2700" b="1" dirty="0">
                          <a:effectLst/>
                        </a:rPr>
                        <a:t>Input</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Prediction</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Results</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8182732"/>
                  </a:ext>
                </a:extLst>
              </a:tr>
              <a:tr h="640564">
                <a:tc>
                  <a:txBody>
                    <a:bodyPr/>
                    <a:lstStyle/>
                    <a:p>
                      <a:pPr algn="l"/>
                      <a:r>
                        <a:rPr lang="en-US" sz="2700" dirty="0">
                          <a:effectLst/>
                        </a:rPr>
                        <a:t>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0582552"/>
                  </a:ext>
                </a:extLst>
              </a:tr>
              <a:tr h="640564">
                <a:tc>
                  <a:txBody>
                    <a:bodyPr/>
                    <a:lstStyle/>
                    <a:p>
                      <a:pPr algn="l"/>
                      <a:r>
                        <a:rPr lang="en-US" sz="2700">
                          <a:effectLst/>
                        </a:rPr>
                        <a:t>str(1 + '2')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8818494"/>
                  </a:ext>
                </a:extLst>
              </a:tr>
              <a:tr h="640564">
                <a:tc>
                  <a:txBody>
                    <a:bodyPr/>
                    <a:lstStyle/>
                    <a:p>
                      <a:pPr algn="l"/>
                      <a:r>
                        <a:rPr lang="en-US" sz="2700">
                          <a:effectLst/>
                        </a:rPr>
                        <a:t>str('2')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3980119"/>
                  </a:ext>
                </a:extLst>
              </a:tr>
              <a:tr h="640564">
                <a:tc>
                  <a:txBody>
                    <a:bodyPr/>
                    <a:lstStyle/>
                    <a:p>
                      <a:pPr algn="l"/>
                      <a:r>
                        <a:rPr lang="en-US" sz="2700">
                          <a:effectLst/>
                        </a:rPr>
                        <a:t>int('abc')</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635334"/>
                  </a:ext>
                </a:extLst>
              </a:tr>
              <a:tr h="640564">
                <a:tc>
                  <a:txBody>
                    <a:bodyPr/>
                    <a:lstStyle/>
                    <a:p>
                      <a:pPr algn="l"/>
                      <a:r>
                        <a:rPr lang="en-US" sz="2700">
                          <a:effectLst/>
                        </a:rPr>
                        <a:t>int(float('1.6'))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0681633"/>
                  </a:ext>
                </a:extLst>
              </a:tr>
              <a:tr h="640564">
                <a:tc>
                  <a:txBody>
                    <a:bodyPr/>
                    <a:lstStyle/>
                    <a:p>
                      <a:pPr algn="l"/>
                      <a:r>
                        <a:rPr lang="en-US" sz="2700">
                          <a:effectLst/>
                        </a:rPr>
                        <a:t>float(int(1.6))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4388"/>
                  </a:ext>
                </a:extLst>
              </a:tr>
              <a:tr h="640564">
                <a:tc>
                  <a:txBody>
                    <a:bodyPr/>
                    <a:lstStyle/>
                    <a:p>
                      <a:pPr algn="l"/>
                      <a:r>
                        <a:rPr lang="en-US" sz="2700" dirty="0">
                          <a:effectLst/>
                        </a:rPr>
                        <a:t>str(float(1))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640478"/>
                  </a:ext>
                </a:extLst>
              </a:tr>
            </a:tbl>
          </a:graphicData>
        </a:graphic>
      </p:graphicFrame>
      <p:sp>
        <p:nvSpPr>
          <p:cNvPr id="5" name="Title 3">
            <a:extLst>
              <a:ext uri="{FF2B5EF4-FFF2-40B4-BE49-F238E27FC236}">
                <a16:creationId xmlns:a16="http://schemas.microsoft.com/office/drawing/2014/main" id="{3B3939C2-51CF-4050-81BE-7AD8FCB19CE0}"/>
              </a:ext>
            </a:extLst>
          </p:cNvPr>
          <p:cNvSpPr txBox="1">
            <a:spLocks/>
          </p:cNvSpPr>
          <p:nvPr/>
        </p:nvSpPr>
        <p:spPr>
          <a:xfrm>
            <a:off x="187211" y="1524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 continued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1895904"/>
          </a:xfrm>
        </p:spPr>
        <p:txBody>
          <a:bodyPr/>
          <a:lstStyle/>
          <a:p>
            <a:pPr marL="514350" indent="-514350">
              <a:buFont typeface="+mj-lt"/>
              <a:buAutoNum type="arabicPeriod"/>
            </a:pPr>
            <a:r>
              <a:rPr lang="en-US" dirty="0"/>
              <a:t>Create a program which will take in an input and print out that input divided by 2</a:t>
            </a:r>
          </a:p>
          <a:p>
            <a:pPr marL="514350" indent="-514350">
              <a:buFont typeface="+mj-lt"/>
              <a:buAutoNum type="arabicPeriod"/>
            </a:pPr>
            <a:endParaRPr lang="en-US" dirty="0"/>
          </a:p>
          <a:p>
            <a:pPr marL="514350" indent="-514350">
              <a:buFont typeface="+mj-lt"/>
              <a:buAutoNum type="arabicPeriod"/>
            </a:pPr>
            <a:r>
              <a:rPr lang="en-US" dirty="0"/>
              <a:t>Alter one line of that program to return only whole numbers</a:t>
            </a:r>
          </a:p>
        </p:txBody>
      </p:sp>
    </p:spTree>
    <p:custDataLst>
      <p:tags r:id="rId1"/>
    </p:custDataLst>
    <p:extLst>
      <p:ext uri="{BB962C8B-B14F-4D97-AF65-F5344CB8AC3E}">
        <p14:creationId xmlns:p14="http://schemas.microsoft.com/office/powerpoint/2010/main" val="20916400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C218-9BE9-4581-8DC6-08FC057AA12A}"/>
              </a:ext>
            </a:extLst>
          </p:cNvPr>
          <p:cNvSpPr>
            <a:spLocks noGrp="1"/>
          </p:cNvSpPr>
          <p:nvPr>
            <p:ph type="title"/>
          </p:nvPr>
        </p:nvSpPr>
        <p:spPr/>
        <p:txBody>
          <a:bodyPr/>
          <a:lstStyle/>
          <a:p>
            <a:r>
              <a:rPr lang="en-US" dirty="0"/>
              <a:t>How to get a random integer: </a:t>
            </a:r>
            <a:r>
              <a:rPr lang="en-US" dirty="0">
                <a:latin typeface="Consolas" panose="020B0609020204030204" pitchFamily="49" charset="0"/>
              </a:rPr>
              <a:t>randint(0, 10)</a:t>
            </a:r>
          </a:p>
        </p:txBody>
      </p:sp>
      <p:sp>
        <p:nvSpPr>
          <p:cNvPr id="3" name="Content Placeholder 2">
            <a:extLst>
              <a:ext uri="{FF2B5EF4-FFF2-40B4-BE49-F238E27FC236}">
                <a16:creationId xmlns:a16="http://schemas.microsoft.com/office/drawing/2014/main" id="{F13C83AB-B3EB-47FA-8D81-A9E0CBEF9339}"/>
              </a:ext>
            </a:extLst>
          </p:cNvPr>
          <p:cNvSpPr>
            <a:spLocks noGrp="1"/>
          </p:cNvSpPr>
          <p:nvPr>
            <p:ph sz="quarter" idx="10"/>
          </p:nvPr>
        </p:nvSpPr>
        <p:spPr>
          <a:xfrm>
            <a:off x="584200" y="1435100"/>
            <a:ext cx="11018838" cy="2573012"/>
          </a:xfrm>
        </p:spPr>
        <p:txBody>
          <a:bodyPr/>
          <a:lstStyle/>
          <a:p>
            <a:pPr marL="0" indent="0">
              <a:buNone/>
            </a:pPr>
            <a:r>
              <a:rPr lang="en-US" dirty="0"/>
              <a:t>In your notebook, Write the following chunk of code:</a:t>
            </a:r>
          </a:p>
          <a:p>
            <a:pPr marL="742950" lvl="1" indent="-514350">
              <a:buFont typeface="+mj-lt"/>
              <a:buAutoNum type="arabicPeriod"/>
            </a:pPr>
            <a:r>
              <a:rPr lang="en-US" dirty="0">
                <a:solidFill>
                  <a:srgbClr val="0070C0"/>
                </a:solidFill>
                <a:latin typeface="Consolas" panose="020B0609020204030204" pitchFamily="49" charset="0"/>
              </a:rPr>
              <a:t>import</a:t>
            </a:r>
            <a:r>
              <a:rPr lang="en-US" dirty="0">
                <a:latin typeface="Consolas" panose="020B0609020204030204" pitchFamily="49" charset="0"/>
              </a:rPr>
              <a:t> random</a:t>
            </a:r>
          </a:p>
          <a:p>
            <a:pPr marL="742950" lvl="1" indent="-514350">
              <a:buFont typeface="+mj-lt"/>
              <a:buAutoNum type="arabicPeriod"/>
            </a:pPr>
            <a:r>
              <a:rPr lang="en-US" dirty="0">
                <a:latin typeface="Consolas" panose="020B0609020204030204" pitchFamily="49" charset="0"/>
              </a:rPr>
              <a:t>x = </a:t>
            </a:r>
            <a:r>
              <a:rPr lang="en-US" dirty="0" err="1">
                <a:latin typeface="Consolas" panose="020B0609020204030204" pitchFamily="49" charset="0"/>
              </a:rPr>
              <a:t>random.</a:t>
            </a:r>
            <a:r>
              <a:rPr lang="en-US" dirty="0" err="1">
                <a:solidFill>
                  <a:srgbClr val="7030A0"/>
                </a:solidFill>
                <a:latin typeface="Consolas" panose="020B0609020204030204" pitchFamily="49" charset="0"/>
              </a:rPr>
              <a:t>randint</a:t>
            </a:r>
            <a:r>
              <a:rPr lang="en-US" dirty="0">
                <a:latin typeface="Consolas" panose="020B0609020204030204" pitchFamily="49" charset="0"/>
              </a:rPr>
              <a:t>(</a:t>
            </a:r>
            <a:r>
              <a:rPr lang="en-US" dirty="0">
                <a:solidFill>
                  <a:srgbClr val="30E5D0"/>
                </a:solidFill>
                <a:latin typeface="Consolas" panose="020B0609020204030204" pitchFamily="49" charset="0"/>
              </a:rPr>
              <a:t>0,10</a:t>
            </a:r>
            <a:r>
              <a:rPr lang="en-US" dirty="0">
                <a:latin typeface="Consolas" panose="020B0609020204030204" pitchFamily="49" charset="0"/>
              </a:rPr>
              <a:t>)</a:t>
            </a:r>
          </a:p>
          <a:p>
            <a:pPr marL="742950" lvl="1" indent="-514350">
              <a:buFont typeface="+mj-lt"/>
              <a:buAutoNum type="arabicPeriod"/>
            </a:pPr>
            <a:r>
              <a:rPr lang="en-US" dirty="0">
                <a:solidFill>
                  <a:srgbClr val="0070C0"/>
                </a:solidFill>
                <a:latin typeface="Consolas" panose="020B0609020204030204" pitchFamily="49" charset="0"/>
              </a:rPr>
              <a:t>print</a:t>
            </a:r>
            <a:r>
              <a:rPr lang="en-US" dirty="0">
                <a:latin typeface="Consolas" panose="020B0609020204030204" pitchFamily="49" charset="0"/>
              </a:rPr>
              <a:t>(x)</a:t>
            </a:r>
          </a:p>
          <a:p>
            <a:pPr marL="0" indent="0">
              <a:buNone/>
            </a:pPr>
            <a:endParaRPr lang="en-US" dirty="0"/>
          </a:p>
          <a:p>
            <a:pPr marL="0" indent="0">
              <a:buNone/>
            </a:pPr>
            <a:r>
              <a:rPr lang="en-US" dirty="0"/>
              <a:t>Write down what the code output from this in your notebook,</a:t>
            </a:r>
          </a:p>
        </p:txBody>
      </p:sp>
    </p:spTree>
    <p:custDataLst>
      <p:tags r:id="rId1"/>
    </p:custDataLst>
    <p:extLst>
      <p:ext uri="{BB962C8B-B14F-4D97-AF65-F5344CB8AC3E}">
        <p14:creationId xmlns:p14="http://schemas.microsoft.com/office/powerpoint/2010/main" val="31053076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2154436"/>
          </a:xfrm>
        </p:spPr>
        <p:txBody>
          <a:bodyPr/>
          <a:lstStyle/>
          <a:p>
            <a:pPr marL="0" indent="0">
              <a:buNone/>
            </a:pPr>
            <a:r>
              <a:rPr lang="en-US" dirty="0"/>
              <a:t>Make your program have two modes: an integer mode and a float mode. Add another input to ask which mode the user wants to use. If the user is in integer mode print out integers, otherwise print out float. Feel free to research Python docs (This is a concept covered in Snap)</a:t>
            </a: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Data Types &amp; Casting</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Type, String, Casting, Floating point number, Integer</a:t>
            </a:r>
          </a:p>
          <a:p>
            <a:pPr marL="342900" indent="-342900">
              <a:buFont typeface="Arial" panose="020B0604020202020204" pitchFamily="34" charset="0"/>
              <a:buChar char="•"/>
            </a:pPr>
            <a:r>
              <a:rPr lang="en-US" dirty="0"/>
              <a:t>Describe different representations of data in Python</a:t>
            </a:r>
          </a:p>
          <a:p>
            <a:pPr marL="342900" indent="-342900">
              <a:buFont typeface="Arial" panose="020B0604020202020204" pitchFamily="34" charset="0"/>
              <a:buChar char="•"/>
            </a:pPr>
            <a:r>
              <a:rPr lang="en-US" dirty="0"/>
              <a:t>Convert from one data type to another data type</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5539978"/>
          </a:xfrm>
        </p:spPr>
        <p:txBody>
          <a:bodyPr/>
          <a:lstStyle/>
          <a:p>
            <a:r>
              <a:rPr lang="en-US" sz="2400" dirty="0">
                <a:latin typeface="Consolas" panose="020B0609020204030204" pitchFamily="49" charset="0"/>
              </a:rPr>
              <a:t>Write down in your notebook ONE thing you learned yesterday in class?</a:t>
            </a:r>
          </a:p>
          <a:p>
            <a:r>
              <a:rPr lang="en-US" sz="2400" dirty="0">
                <a:latin typeface="Consolas" panose="020B0609020204030204" pitchFamily="49" charset="0"/>
              </a:rPr>
              <a:t>Type the following code into the editor and run the program.</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456</a:t>
            </a: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(x_stage1)</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(x_stage2 + y_stage2)</a:t>
            </a:r>
          </a:p>
          <a:p>
            <a:pPr marL="917575" indent="-285750">
              <a:spcBef>
                <a:spcPts val="0"/>
              </a:spcBef>
              <a:buClr>
                <a:schemeClr val="accent4"/>
              </a:buClr>
              <a:buFont typeface="+mj-lt"/>
              <a:buAutoNum type="arabicPeriod"/>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type are the variables x_stage1 and y_stage1 ?   </a:t>
            </a:r>
          </a:p>
          <a:p>
            <a:r>
              <a:rPr lang="en-US" sz="2400" dirty="0">
                <a:latin typeface="Consolas" panose="020B0609020204030204" pitchFamily="49" charset="0"/>
              </a:rPr>
              <a:t>What type are the variables x_stage1 and y_stage1 ? </a:t>
            </a:r>
          </a:p>
          <a:p>
            <a:endParaRPr lang="en-US" sz="2400" dirty="0">
              <a:latin typeface="Consolas" panose="020B0609020204030204" pitchFamily="49" charset="0"/>
            </a:endParaRPr>
          </a:p>
          <a:p>
            <a:r>
              <a:rPr lang="en-US" sz="2400" dirty="0">
                <a:latin typeface="Consolas" panose="020B0609020204030204" pitchFamily="49" charset="0"/>
              </a:rPr>
              <a:t>How do you convert a string ‘100’ to an integer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3767185"/>
          </a:xfrm>
        </p:spPr>
        <p:txBody>
          <a:bodyPr/>
          <a:lstStyle/>
          <a:p>
            <a:pPr>
              <a:buFont typeface="Arial" panose="020B0604020202020204" pitchFamily="34" charset="0"/>
              <a:buChar char="•"/>
            </a:pPr>
            <a:r>
              <a:rPr lang="en-US" sz="2400" dirty="0">
                <a:latin typeface="Consolas" panose="020B0609020204030204" pitchFamily="49" charset="0"/>
              </a:rPr>
              <a:t>Who can tell me a variable type ? </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(numb)</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 </a:t>
            </a:r>
          </a:p>
        </p:txBody>
      </p:sp>
    </p:spTree>
    <p:custDataLst>
      <p:tags r:id="rId1"/>
    </p:custDataLst>
    <p:extLst>
      <p:ext uri="{BB962C8B-B14F-4D97-AF65-F5344CB8AC3E}">
        <p14:creationId xmlns:p14="http://schemas.microsoft.com/office/powerpoint/2010/main" val="426841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4505849"/>
          </a:xfrm>
        </p:spPr>
        <p:txBody>
          <a:bodyPr/>
          <a:lstStyle/>
          <a:p>
            <a:pPr>
              <a:buFont typeface="Arial" panose="020B0604020202020204" pitchFamily="34" charset="0"/>
              <a:buChar char="•"/>
            </a:pPr>
            <a:r>
              <a:rPr lang="en-US" sz="2400" dirty="0">
                <a:latin typeface="Consolas" panose="020B0609020204030204" pitchFamily="49" charset="0"/>
              </a:rPr>
              <a:t>Casting is changing a data type</a:t>
            </a:r>
          </a:p>
          <a:p>
            <a:pPr lvl="1">
              <a:buFont typeface="Arial" panose="020B0604020202020204" pitchFamily="34" charset="0"/>
              <a:buChar char="•"/>
            </a:pPr>
            <a:r>
              <a:rPr lang="en-US" sz="1600" dirty="0">
                <a:latin typeface="Consolas" panose="020B0609020204030204" pitchFamily="49" charset="0"/>
              </a:rPr>
              <a:t>Changing an integer to be a string </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input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‘Enter a number: ‘</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70C0"/>
                </a:solidFill>
                <a:latin typeface="Consolas" panose="020B0609020204030204" pitchFamily="49" charset="0"/>
                <a:ea typeface="Calibri" panose="020F0502020204030204" pitchFamily="34" charset="0"/>
                <a:cs typeface="Times New Roman" panose="02020603050405020304" pitchFamily="18" charset="0"/>
              </a:rPr>
              <a:t>print</a:t>
            </a: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8575"/>
                </a:solidFill>
                <a:latin typeface="Consolas" panose="020B0609020204030204" pitchFamily="49" charset="0"/>
                <a:ea typeface="Calibri" panose="020F0502020204030204" pitchFamily="34" charset="0"/>
                <a:cs typeface="Times New Roman" panose="02020603050405020304" pitchFamily="18" charset="0"/>
              </a:rPr>
              <a:t>3</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Using casting how could I print 3 times the number?</a:t>
            </a:r>
          </a:p>
          <a:p>
            <a:pPr marL="0" indent="0">
              <a:buNone/>
            </a:pPr>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7350696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78"/>
          <p:cNvSpPr txBox="1">
            <a:spLocks noGrp="1"/>
          </p:cNvSpPr>
          <p:nvPr>
            <p:ph type="title"/>
          </p:nvPr>
        </p:nvSpPr>
        <p:spPr>
          <a:xfrm>
            <a:off x="588263" y="457200"/>
            <a:ext cx="11018520" cy="677108"/>
          </a:xfrm>
          <a:prstGeom prst="rect">
            <a:avLst/>
          </a:prstGeom>
        </p:spPr>
        <p:txBody>
          <a:bodyPr/>
          <a:lstStyle>
            <a:lvl1pPr defTabSz="822959">
              <a:defRPr sz="2700">
                <a:latin typeface="Arial"/>
                <a:ea typeface="Arial"/>
                <a:cs typeface="Arial"/>
                <a:sym typeface="Arial"/>
              </a:defRPr>
            </a:lvl1pPr>
          </a:lstStyle>
          <a:p>
            <a:r>
              <a:rPr sz="4400" dirty="0">
                <a:latin typeface="+mj-lt"/>
              </a:rPr>
              <a:t>Casting</a:t>
            </a:r>
          </a:p>
        </p:txBody>
      </p:sp>
      <p:sp>
        <p:nvSpPr>
          <p:cNvPr id="224" name="Shape 80"/>
          <p:cNvSpPr txBox="1">
            <a:spLocks noGrp="1"/>
          </p:cNvSpPr>
          <p:nvPr>
            <p:ph type="body" sz="quarter" idx="10"/>
          </p:nvPr>
        </p:nvSpPr>
        <p:spPr>
          <a:xfrm>
            <a:off x="586740" y="1229051"/>
            <a:ext cx="11018520" cy="5663089"/>
          </a:xfrm>
          <a:prstGeom prst="rect">
            <a:avLst/>
          </a:prstGeom>
        </p:spPr>
        <p:txBody>
          <a:bodyPr/>
          <a:lstStyle/>
          <a:p>
            <a:pPr indent="-474544" defTabSz="1158211">
              <a:spcBef>
                <a:spcPts val="0"/>
              </a:spcBef>
              <a:buClr>
                <a:srgbClr val="000000"/>
              </a:buClr>
              <a:buSzPts val="1500"/>
              <a:defRPr sz="1520">
                <a:solidFill>
                  <a:srgbClr val="000000"/>
                </a:solidFill>
              </a:defRPr>
            </a:pPr>
            <a:r>
              <a:rPr sz="3200" dirty="0"/>
              <a:t>Converting between data types</a:t>
            </a:r>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sym typeface="Courier"/>
              </a:rPr>
              <a:t>input() </a:t>
            </a:r>
            <a:r>
              <a:rPr sz="2400" dirty="0"/>
              <a:t>always gives us a string, sometimes we want an integer, a float, or a bool</a:t>
            </a:r>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t>We can use a casting function to convert between the different types:</a:t>
            </a:r>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r>
              <a:rPr sz="3200" dirty="0"/>
              <a:t>When concatenating or adding (both with “+”) —&gt; Types have to match up</a:t>
            </a:r>
          </a:p>
          <a:p>
            <a:pPr indent="-514350" defTabSz="1158211">
              <a:spcBef>
                <a:spcPts val="0"/>
              </a:spcBef>
              <a:buClr>
                <a:srgbClr val="000000"/>
              </a:buClr>
              <a:buSzPts val="1500"/>
              <a:buFont typeface="Arial" panose="020B0604020202020204" pitchFamily="34" charset="0"/>
              <a:buChar char="•"/>
              <a:defRPr sz="1520">
                <a:solidFill>
                  <a:srgbClr val="000000"/>
                </a:solidFill>
              </a:defRPr>
            </a:pPr>
            <a:r>
              <a:rPr sz="2400" dirty="0"/>
              <a:t>73 + 73 = </a:t>
            </a:r>
            <a:r>
              <a:rPr lang="en-US" sz="2400" dirty="0"/>
              <a:t>-</a:t>
            </a:r>
            <a:endParaRPr sz="2400" dirty="0"/>
          </a:p>
          <a:p>
            <a:pPr indent="-514350" defTabSz="1158211">
              <a:spcBef>
                <a:spcPts val="0"/>
              </a:spcBef>
              <a:buClr>
                <a:srgbClr val="000000"/>
              </a:buClr>
              <a:buSzPts val="1500"/>
              <a:buFont typeface="Arial" panose="020B0604020202020204" pitchFamily="34" charset="0"/>
              <a:buChar char="•"/>
              <a:defRPr sz="1520">
                <a:solidFill>
                  <a:srgbClr val="000000"/>
                </a:solidFill>
              </a:defRPr>
            </a:pPr>
            <a:r>
              <a:rPr sz="2400" dirty="0"/>
              <a:t>“73” + “73” = ‘7373’</a:t>
            </a:r>
          </a:p>
          <a:p>
            <a:pPr indent="-514350" defTabSz="1158211">
              <a:spcBef>
                <a:spcPts val="0"/>
              </a:spcBef>
              <a:buClr>
                <a:srgbClr val="000000"/>
              </a:buClr>
              <a:buSzPts val="1500"/>
              <a:buFont typeface="Arial" panose="020B0604020202020204" pitchFamily="34" charset="0"/>
              <a:buChar char="•"/>
              <a:defRPr sz="1520">
                <a:solidFill>
                  <a:srgbClr val="000000"/>
                </a:solidFill>
              </a:defRPr>
            </a:pPr>
            <a:r>
              <a:rPr sz="2400" dirty="0"/>
              <a:t>“73” + 73 = </a:t>
            </a:r>
            <a:r>
              <a:rPr sz="2400" dirty="0" err="1"/>
              <a:t>TypeErr</a:t>
            </a:r>
            <a:r>
              <a:rPr lang="en-US" sz="2400" dirty="0" err="1"/>
              <a:t>or</a:t>
            </a:r>
            <a:endParaRPr sz="2400" dirty="0"/>
          </a:p>
        </p:txBody>
      </p:sp>
      <p:graphicFrame>
        <p:nvGraphicFramePr>
          <p:cNvPr id="225" name="Table"/>
          <p:cNvGraphicFramePr/>
          <p:nvPr/>
        </p:nvGraphicFramePr>
        <p:xfrm>
          <a:off x="2281428" y="2780527"/>
          <a:ext cx="6362256" cy="1920061"/>
        </p:xfrm>
        <a:graphic>
          <a:graphicData uri="http://schemas.openxmlformats.org/drawingml/2006/table">
            <a:tbl>
              <a:tblPr firstRow="1" bandRow="1"/>
              <a:tblGrid>
                <a:gridCol w="2120752">
                  <a:extLst>
                    <a:ext uri="{9D8B030D-6E8A-4147-A177-3AD203B41FA5}">
                      <a16:colId xmlns:a16="http://schemas.microsoft.com/office/drawing/2014/main" val="20000"/>
                    </a:ext>
                  </a:extLst>
                </a:gridCol>
                <a:gridCol w="2120752">
                  <a:extLst>
                    <a:ext uri="{9D8B030D-6E8A-4147-A177-3AD203B41FA5}">
                      <a16:colId xmlns:a16="http://schemas.microsoft.com/office/drawing/2014/main" val="20001"/>
                    </a:ext>
                  </a:extLst>
                </a:gridCol>
                <a:gridCol w="2120752">
                  <a:extLst>
                    <a:ext uri="{9D8B030D-6E8A-4147-A177-3AD203B41FA5}">
                      <a16:colId xmlns:a16="http://schemas.microsoft.com/office/drawing/2014/main" val="20002"/>
                    </a:ext>
                  </a:extLst>
                </a:gridCol>
              </a:tblGrid>
              <a:tr h="253821">
                <a:tc>
                  <a:txBody>
                    <a:bodyPr/>
                    <a:lstStyle/>
                    <a:p>
                      <a:pPr algn="l">
                        <a:defRPr sz="1800"/>
                      </a:pPr>
                      <a:r>
                        <a:rPr sz="1600" u="sng"/>
                        <a:t>Desired Type</a:t>
                      </a:r>
                    </a:p>
                  </a:txBody>
                  <a:tcPr marL="0" marR="0" marT="0" marB="0" horzOverflow="overflow">
                    <a:solidFill>
                      <a:srgbClr val="FFFFFF"/>
                    </a:solidFill>
                  </a:tcPr>
                </a:tc>
                <a:tc>
                  <a:txBody>
                    <a:bodyPr/>
                    <a:lstStyle/>
                    <a:p>
                      <a:pPr algn="l">
                        <a:defRPr sz="1800"/>
                      </a:pPr>
                      <a:r>
                        <a:rPr sz="1600" u="sng"/>
                        <a:t>Casting Function</a:t>
                      </a:r>
                    </a:p>
                  </a:txBody>
                  <a:tcPr marL="0" marR="0" marT="0" marB="0" horzOverflow="overflow">
                    <a:solidFill>
                      <a:srgbClr val="FFFFFF"/>
                    </a:solidFill>
                  </a:tcPr>
                </a:tc>
                <a:tc>
                  <a:txBody>
                    <a:bodyPr/>
                    <a:lstStyle/>
                    <a:p>
                      <a:pPr algn="l">
                        <a:defRPr sz="1800"/>
                      </a:pPr>
                      <a:r>
                        <a:rPr sz="1600" u="sng"/>
                        <a:t>Example</a:t>
                      </a:r>
                    </a:p>
                  </a:txBody>
                  <a:tcPr marL="0" marR="0" marT="0" marB="0" horzOverflow="overflow">
                    <a:solidFill>
                      <a:srgbClr val="FFFFFF"/>
                    </a:solidFill>
                  </a:tcPr>
                </a:tc>
                <a:extLst>
                  <a:ext uri="{0D108BD9-81ED-4DB2-BD59-A6C34878D82A}">
                    <a16:rowId xmlns:a16="http://schemas.microsoft.com/office/drawing/2014/main" val="10000"/>
                  </a:ext>
                </a:extLst>
              </a:tr>
              <a:tr h="416560">
                <a:tc>
                  <a:txBody>
                    <a:bodyPr/>
                    <a:lstStyle/>
                    <a:p>
                      <a:pPr algn="l" defTabSz="457200">
                        <a:lnSpc>
                          <a:spcPts val="2800"/>
                        </a:lnSpc>
                        <a:defRPr sz="1800"/>
                      </a:pPr>
                      <a:r>
                        <a:rPr sz="1600">
                          <a:latin typeface="Courier"/>
                          <a:ea typeface="Courier"/>
                          <a:cs typeface="Courier"/>
                          <a:sym typeface="Courier"/>
                        </a:rPr>
                        <a:t>Integer</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int()</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int(“73”)-&gt;73</a:t>
                      </a:r>
                    </a:p>
                  </a:txBody>
                  <a:tcPr marL="0" marR="0" marT="0" marB="0" horzOverflow="overflow">
                    <a:solidFill>
                      <a:srgbClr val="FFFFFF"/>
                    </a:solidFill>
                  </a:tcPr>
                </a:tc>
                <a:extLst>
                  <a:ext uri="{0D108BD9-81ED-4DB2-BD59-A6C34878D82A}">
                    <a16:rowId xmlns:a16="http://schemas.microsoft.com/office/drawing/2014/main" val="10001"/>
                  </a:ext>
                </a:extLst>
              </a:tr>
              <a:tr h="416560">
                <a:tc>
                  <a:txBody>
                    <a:bodyPr/>
                    <a:lstStyle/>
                    <a:p>
                      <a:pPr algn="l" defTabSz="457200">
                        <a:lnSpc>
                          <a:spcPts val="2800"/>
                        </a:lnSpc>
                        <a:defRPr sz="1800"/>
                      </a:pPr>
                      <a:r>
                        <a:rPr sz="1600">
                          <a:latin typeface="Courier"/>
                          <a:ea typeface="Courier"/>
                          <a:cs typeface="Courier"/>
                          <a:sym typeface="Courier"/>
                        </a:rPr>
                        <a:t>String</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str()</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str(73)-&gt;’73’</a:t>
                      </a:r>
                    </a:p>
                  </a:txBody>
                  <a:tcPr marL="0" marR="0" marT="0" marB="0" horzOverflow="overflow">
                    <a:solidFill>
                      <a:srgbClr val="FFFFFF"/>
                    </a:solidFill>
                  </a:tcPr>
                </a:tc>
                <a:extLst>
                  <a:ext uri="{0D108BD9-81ED-4DB2-BD59-A6C34878D82A}">
                    <a16:rowId xmlns:a16="http://schemas.microsoft.com/office/drawing/2014/main" val="10002"/>
                  </a:ext>
                </a:extLst>
              </a:tr>
              <a:tr h="416560">
                <a:tc>
                  <a:txBody>
                    <a:bodyPr/>
                    <a:lstStyle/>
                    <a:p>
                      <a:pPr algn="l" defTabSz="457200">
                        <a:lnSpc>
                          <a:spcPts val="2800"/>
                        </a:lnSpc>
                        <a:defRPr sz="1800"/>
                      </a:pPr>
                      <a:r>
                        <a:rPr sz="1600">
                          <a:latin typeface="Courier"/>
                          <a:ea typeface="Courier"/>
                          <a:cs typeface="Courier"/>
                          <a:sym typeface="Courier"/>
                        </a:rPr>
                        <a:t>Float</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float()</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float(73)-&gt;73.0</a:t>
                      </a:r>
                    </a:p>
                  </a:txBody>
                  <a:tcPr marL="0" marR="0" marT="0" marB="0" horzOverflow="overflow">
                    <a:solidFill>
                      <a:srgbClr val="FFFFFF"/>
                    </a:solidFill>
                  </a:tcPr>
                </a:tc>
                <a:extLst>
                  <a:ext uri="{0D108BD9-81ED-4DB2-BD59-A6C34878D82A}">
                    <a16:rowId xmlns:a16="http://schemas.microsoft.com/office/drawing/2014/main" val="10003"/>
                  </a:ext>
                </a:extLst>
              </a:tr>
              <a:tr h="416560">
                <a:tc>
                  <a:txBody>
                    <a:bodyPr/>
                    <a:lstStyle/>
                    <a:p>
                      <a:pPr algn="l" defTabSz="457200">
                        <a:lnSpc>
                          <a:spcPts val="2800"/>
                        </a:lnSpc>
                        <a:defRPr sz="1800"/>
                      </a:pPr>
                      <a:r>
                        <a:rPr sz="1600">
                          <a:latin typeface="Courier"/>
                          <a:ea typeface="Courier"/>
                          <a:cs typeface="Courier"/>
                          <a:sym typeface="Courier"/>
                        </a:rPr>
                        <a:t>Bool</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bool()</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bool(73)-&gt;True</a:t>
                      </a:r>
                    </a:p>
                  </a:txBody>
                  <a:tcPr marL="0" marR="0" marT="0" marB="0" horzOverflow="overflow">
                    <a:solidFill>
                      <a:srgbClr val="FFFFFF"/>
                    </a:solid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64"/>
          <p:cNvSpPr txBox="1">
            <a:spLocks noGrp="1"/>
          </p:cNvSpPr>
          <p:nvPr>
            <p:ph type="title"/>
          </p:nvPr>
        </p:nvSpPr>
        <p:spPr>
          <a:xfrm>
            <a:off x="588263" y="457200"/>
            <a:ext cx="11018520" cy="615553"/>
          </a:xfrm>
          <a:prstGeom prst="rect">
            <a:avLst/>
          </a:prstGeom>
        </p:spPr>
        <p:txBody>
          <a:bodyPr/>
          <a:lstStyle>
            <a:lvl1pPr defTabSz="786384">
              <a:defRPr sz="2580"/>
            </a:lvl1pPr>
          </a:lstStyle>
          <a:p>
            <a:r>
              <a:rPr sz="4000" dirty="0"/>
              <a:t>Swapping Variables</a:t>
            </a:r>
          </a:p>
        </p:txBody>
      </p:sp>
      <p:sp>
        <p:nvSpPr>
          <p:cNvPr id="2" name="Content Placeholder 1">
            <a:extLst>
              <a:ext uri="{FF2B5EF4-FFF2-40B4-BE49-F238E27FC236}">
                <a16:creationId xmlns:a16="http://schemas.microsoft.com/office/drawing/2014/main" id="{D6B15A1E-B22A-4A88-A9AB-2C52A2E7A5AE}"/>
              </a:ext>
            </a:extLst>
          </p:cNvPr>
          <p:cNvSpPr>
            <a:spLocks noGrp="1"/>
          </p:cNvSpPr>
          <p:nvPr>
            <p:ph sz="quarter" idx="10"/>
          </p:nvPr>
        </p:nvSpPr>
        <p:spPr>
          <a:xfrm>
            <a:off x="584200" y="1435100"/>
            <a:ext cx="11018838" cy="4050340"/>
          </a:xfrm>
        </p:spPr>
        <p:txBody>
          <a:bodyPr/>
          <a:lstStyle/>
          <a:p>
            <a:pPr marL="514350" indent="-514350">
              <a:buFont typeface="+mj-lt"/>
              <a:buAutoNum type="arabicPeriod"/>
            </a:pPr>
            <a:r>
              <a:rPr lang="en-US" dirty="0">
                <a:latin typeface="Consolas" panose="020B0609020204030204" pitchFamily="49" charset="0"/>
              </a:rPr>
              <a:t>a = "this sentence should go second"</a:t>
            </a:r>
          </a:p>
          <a:p>
            <a:pPr marL="514350" indent="-514350">
              <a:buFont typeface="+mj-lt"/>
              <a:buAutoNum type="arabicPeriod"/>
            </a:pPr>
            <a:r>
              <a:rPr lang="en-US" dirty="0">
                <a:latin typeface="Consolas" panose="020B0609020204030204" pitchFamily="49" charset="0"/>
              </a:rPr>
              <a:t>b = "this sentence should go first."  </a:t>
            </a:r>
          </a:p>
          <a:p>
            <a:pPr marL="514350" indent="-514350">
              <a:buFont typeface="+mj-lt"/>
              <a:buAutoNum type="arabicPeriod"/>
            </a:pPr>
            <a:r>
              <a:rPr lang="en-US" dirty="0">
                <a:latin typeface="Consolas" panose="020B0609020204030204" pitchFamily="49" charset="0"/>
              </a:rPr>
              <a:t># your code starts here</a:t>
            </a:r>
          </a:p>
          <a:p>
            <a:pPr marL="514350" indent="-514350">
              <a:buFont typeface="+mj-lt"/>
              <a:buAutoNum type="arabicPeriod"/>
            </a:pPr>
            <a:endParaRPr lang="en-US" dirty="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your code ends here</a:t>
            </a:r>
          </a:p>
          <a:p>
            <a:pPr marL="514350" indent="-514350">
              <a:buFont typeface="+mj-lt"/>
              <a:buAutoNum type="arabicPeriod"/>
            </a:pPr>
            <a:r>
              <a:rPr lang="en-US" dirty="0">
                <a:latin typeface="Consolas" panose="020B0609020204030204" pitchFamily="49" charset="0"/>
              </a:rPr>
              <a:t>print(a)</a:t>
            </a:r>
          </a:p>
          <a:p>
            <a:pPr marL="514350" indent="-514350">
              <a:buFont typeface="+mj-lt"/>
              <a:buAutoNum type="arabicPeriod"/>
            </a:pPr>
            <a:r>
              <a:rPr lang="en-US" dirty="0">
                <a:latin typeface="Consolas" panose="020B0609020204030204" pitchFamily="49" charset="0"/>
              </a:rPr>
              <a:t>print(b)</a:t>
            </a:r>
          </a:p>
          <a:p>
            <a:endParaRPr lang="en-US" dirty="0"/>
          </a:p>
        </p:txBody>
      </p:sp>
      <p:sp>
        <p:nvSpPr>
          <p:cNvPr id="245"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 xmlns:ma14="http://schemas.microsoft.com/office/mac/drawingml/2011/main"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8</a:t>
            </a:fld>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64"/>
          <p:cNvSpPr txBox="1">
            <a:spLocks noGrp="1"/>
          </p:cNvSpPr>
          <p:nvPr>
            <p:ph type="title"/>
          </p:nvPr>
        </p:nvSpPr>
        <p:spPr>
          <a:xfrm>
            <a:off x="588263" y="457200"/>
            <a:ext cx="11018520" cy="553998"/>
          </a:xfrm>
          <a:prstGeom prst="rect">
            <a:avLst/>
          </a:prstGeom>
        </p:spPr>
        <p:txBody>
          <a:bodyPr/>
          <a:lstStyle>
            <a:lvl1pPr defTabSz="786384">
              <a:defRPr sz="2580"/>
            </a:lvl1pPr>
          </a:lstStyle>
          <a:p>
            <a:r>
              <a:rPr sz="3600" dirty="0"/>
              <a:t>Swapping Variables</a:t>
            </a:r>
            <a:r>
              <a:rPr lang="en-US" sz="3600" dirty="0"/>
              <a:t> – From The Do Now</a:t>
            </a:r>
            <a:endParaRPr sz="3600" dirty="0"/>
          </a:p>
        </p:txBody>
      </p:sp>
      <p:sp>
        <p:nvSpPr>
          <p:cNvPr id="2" name="Content Placeholder 1">
            <a:extLst>
              <a:ext uri="{FF2B5EF4-FFF2-40B4-BE49-F238E27FC236}">
                <a16:creationId xmlns:a16="http://schemas.microsoft.com/office/drawing/2014/main" id="{33C16E93-D4B7-458C-8322-A150B8EFCD6A}"/>
              </a:ext>
            </a:extLst>
          </p:cNvPr>
          <p:cNvSpPr>
            <a:spLocks noGrp="1"/>
          </p:cNvSpPr>
          <p:nvPr>
            <p:ph sz="quarter" idx="10"/>
          </p:nvPr>
        </p:nvSpPr>
        <p:spPr>
          <a:xfrm>
            <a:off x="584200" y="1435101"/>
            <a:ext cx="11018838" cy="4801314"/>
          </a:xfrm>
        </p:spPr>
        <p:txBody>
          <a:bodyPr/>
          <a:lstStyle/>
          <a:p>
            <a:pPr marL="514350" indent="-514350">
              <a:buFont typeface="+mj-lt"/>
              <a:buAutoNum type="arabicPeriod"/>
            </a:pPr>
            <a:r>
              <a:rPr lang="en-US" sz="2400" dirty="0">
                <a:latin typeface="Consolas" panose="020B0609020204030204" pitchFamily="49" charset="0"/>
              </a:rPr>
              <a:t>a = "this sentence should go second"</a:t>
            </a:r>
          </a:p>
          <a:p>
            <a:pPr marL="514350" indent="-514350">
              <a:buFont typeface="+mj-lt"/>
              <a:buAutoNum type="arabicPeriod"/>
            </a:pPr>
            <a:r>
              <a:rPr lang="en-US" sz="2400" dirty="0">
                <a:latin typeface="Consolas" panose="020B0609020204030204" pitchFamily="49" charset="0"/>
              </a:rPr>
              <a:t>b = "this sentence should go first."  </a:t>
            </a:r>
          </a:p>
          <a:p>
            <a:pPr marL="514350" indent="-514350">
              <a:buFont typeface="+mj-lt"/>
              <a:buAutoNum type="arabicPeriod"/>
            </a:pPr>
            <a:r>
              <a:rPr lang="en-US" sz="2400" dirty="0">
                <a:latin typeface="Consolas" panose="020B0609020204030204" pitchFamily="49" charset="0"/>
              </a:rPr>
              <a:t># your code starts here</a:t>
            </a:r>
          </a:p>
          <a:p>
            <a:pPr marL="514350" indent="-514350">
              <a:buFont typeface="+mj-lt"/>
              <a:buAutoNum type="arabicPeriod"/>
            </a:pPr>
            <a:r>
              <a:rPr lang="en-US" sz="2400" dirty="0">
                <a:latin typeface="Consolas" panose="020B0609020204030204" pitchFamily="49" charset="0"/>
              </a:rPr>
              <a:t>c = a</a:t>
            </a:r>
          </a:p>
          <a:p>
            <a:pPr marL="514350" indent="-514350">
              <a:buFont typeface="+mj-lt"/>
              <a:buAutoNum type="arabicPeriod"/>
            </a:pPr>
            <a:r>
              <a:rPr lang="en-US" sz="2400" dirty="0">
                <a:latin typeface="Consolas" panose="020B0609020204030204" pitchFamily="49" charset="0"/>
              </a:rPr>
              <a:t>a = b </a:t>
            </a:r>
          </a:p>
          <a:p>
            <a:pPr marL="514350" indent="-514350">
              <a:buFont typeface="+mj-lt"/>
              <a:buAutoNum type="arabicPeriod"/>
            </a:pPr>
            <a:r>
              <a:rPr lang="en-US" sz="2400" dirty="0">
                <a:latin typeface="Consolas" panose="020B0609020204030204" pitchFamily="49" charset="0"/>
              </a:rPr>
              <a:t>b = c</a:t>
            </a:r>
          </a:p>
          <a:p>
            <a:pPr marL="514350" indent="-514350">
              <a:buFont typeface="+mj-lt"/>
              <a:buAutoNum type="arabicPeriod"/>
            </a:pPr>
            <a:r>
              <a:rPr lang="en-US" sz="2400" dirty="0">
                <a:latin typeface="Consolas" panose="020B0609020204030204" pitchFamily="49" charset="0"/>
              </a:rPr>
              <a:t># your code ends here</a:t>
            </a:r>
          </a:p>
          <a:p>
            <a:pPr marL="514350" indent="-514350">
              <a:buFont typeface="+mj-lt"/>
              <a:buAutoNum type="arabicPeriod"/>
            </a:pPr>
            <a:r>
              <a:rPr lang="en-US" sz="2400" dirty="0">
                <a:latin typeface="Consolas" panose="020B0609020204030204" pitchFamily="49" charset="0"/>
              </a:rPr>
              <a:t>print(a)</a:t>
            </a:r>
          </a:p>
          <a:p>
            <a:pPr marL="514350" indent="-514350">
              <a:buFont typeface="+mj-lt"/>
              <a:buAutoNum type="arabicPeriod"/>
            </a:pPr>
            <a:r>
              <a:rPr lang="en-US" sz="2400" dirty="0">
                <a:latin typeface="Consolas" panose="020B0609020204030204" pitchFamily="49" charset="0"/>
              </a:rPr>
              <a:t>print(b)</a:t>
            </a:r>
          </a:p>
          <a:p>
            <a:pPr marL="514350" indent="-514350">
              <a:buFont typeface="+mj-lt"/>
              <a:buAutoNum type="arabicPeriod"/>
            </a:pPr>
            <a:endParaRPr lang="en-US" sz="2400" dirty="0">
              <a:latin typeface="Consolas" panose="020B0609020204030204" pitchFamily="49" charset="0"/>
            </a:endParaRPr>
          </a:p>
          <a:p>
            <a:pPr marL="0" indent="0">
              <a:buNone/>
            </a:pPr>
            <a:r>
              <a:rPr lang="en-US" sz="2400" dirty="0"/>
              <a:t>How would you swap a and b?</a:t>
            </a:r>
          </a:p>
        </p:txBody>
      </p:sp>
      <p:sp>
        <p:nvSpPr>
          <p:cNvPr id="252"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 xmlns:ma14="http://schemas.microsoft.com/office/mac/drawingml/2011/main"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9</a:t>
            </a:fld>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945449-0B6F-4B2D-8ACE-223F63931ED8}">
  <ds:schemaRefs>
    <ds:schemaRef ds:uri="http://schemas.microsoft.com/sharepoint/v3/contenttype/forms"/>
  </ds:schemaRefs>
</ds:datastoreItem>
</file>

<file path=customXml/itemProps2.xml><?xml version="1.0" encoding="utf-8"?>
<ds:datastoreItem xmlns:ds="http://schemas.openxmlformats.org/officeDocument/2006/customXml" ds:itemID="{34FA82FB-BEB4-4E8E-96A1-BE39ADA8F6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F125FD-5DDE-4805-B07F-70870D5B0CD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Widescreen</PresentationFormat>
  <Paragraphs>138</Paragraphs>
  <Slides>14</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Consolas</vt:lpstr>
      <vt:lpstr>Courier</vt:lpstr>
      <vt:lpstr>Segoe UI</vt:lpstr>
      <vt:lpstr>Segoe UI Semibold</vt:lpstr>
      <vt:lpstr>Wingdings</vt:lpstr>
      <vt:lpstr>Microsoft Philanthropies TEALS</vt:lpstr>
      <vt:lpstr>Black Template</vt:lpstr>
      <vt:lpstr>Lesson 2.01: Data Types &amp; Casting</vt:lpstr>
      <vt:lpstr>Data Types &amp; Casting</vt:lpstr>
      <vt:lpstr>Today’s Plan </vt:lpstr>
      <vt:lpstr>Do Now</vt:lpstr>
      <vt:lpstr>Lesson</vt:lpstr>
      <vt:lpstr>Lesson</vt:lpstr>
      <vt:lpstr>Casting</vt:lpstr>
      <vt:lpstr>Swapping Variables</vt:lpstr>
      <vt:lpstr>Swapping Variables – From The Do Now</vt:lpstr>
      <vt:lpstr>Predict the following in your notebook </vt:lpstr>
      <vt:lpstr>In your Console </vt:lpstr>
      <vt:lpstr>How to get a random integer: randint(0, 10)</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2.01 Data Types &amp; Casting</dc:title>
  <dc:creator/>
  <cp:lastModifiedBy/>
  <cp:revision>3</cp:revision>
  <dcterms:created xsi:type="dcterms:W3CDTF">2019-12-20T16:55:53Z</dcterms:created>
  <dcterms:modified xsi:type="dcterms:W3CDTF">2021-01-22T17:44:12Z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36813DB8-CB87-4104-A2F6-5BCFDF1E6E2B</vt:lpwstr>
  </property>
  <property fmtid="{D5CDD505-2E9C-101B-9397-08002B2CF9AE}" pid="4" name="ArticulatePath">
    <vt:lpwstr>Intro Python 2.01 TEALS</vt:lpwstr>
  </property>
</Properties>
</file>