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74685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CCFE3-CE81-1F46-8C80-BEADF782BC38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2E14A-1CB8-154B-BF8A-03EEEC4F4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1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BB94F-771F-A63C-A11C-626ACC0F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515442-1474-79C8-B3D7-F113E79E6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4A727-76D9-364C-F6EE-1F0C38815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88CE-2CF8-A396-2C75-93F83317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3DB15-5783-27B8-2FA7-18B6094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C872-9FC7-2A12-E3CB-1F00E9C0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ABF6-7AA0-4958-8881-45BCD37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D695-9A79-16B3-F672-4681AC48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7ECA-56B0-0223-BA7D-34CF8C2D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9F9B-AAB9-FDF2-C2B4-C1A4A89C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91EE-8761-DFDC-9189-570D9480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D711-A581-FBF7-DB95-E0D1DD03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E982-1AB4-3B39-6DC5-01E1223B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2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E70E9-7A72-241C-3787-9DB6122C1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1DEAA-6D33-4DD0-426F-C24DC4535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A39C-DE41-D8FB-1D8C-1D492B8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3A4C-938E-72DC-8E46-A4234A3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61A7-AEA7-A9EC-8CC3-446D1141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0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1_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DD07E-5ABF-896B-F09A-3E48DF9D4C69}"/>
              </a:ext>
            </a:extLst>
          </p:cNvPr>
          <p:cNvSpPr txBox="1"/>
          <p:nvPr userDrawn="1"/>
        </p:nvSpPr>
        <p:spPr>
          <a:xfrm>
            <a:off x="1" y="6550225"/>
            <a:ext cx="12192000" cy="276999"/>
          </a:xfrm>
          <a:prstGeom prst="rect">
            <a:avLst/>
          </a:prstGeom>
          <a:solidFill>
            <a:srgbClr val="14458B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"/>
              </a:rPr>
              <a:t>Aeries Research &amp; Innovation                                                                                 CONFIDENTIAL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78E5542-16E0-7397-A56D-C9710DEE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0360" y="179493"/>
            <a:ext cx="1417320" cy="5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15AF-9E74-B729-C13E-D3FCCECC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9C3E-6DBF-6647-9883-24F8DBF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446D-D20C-BEA5-7FCB-C51786D1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724BA-6434-4E7E-F98C-185D9978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7096-06A8-D5B2-C762-F0B3168E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DBCE-D929-F307-3D2C-1C86FAF1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56C8F-59D2-B376-3C78-7B499C49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304F-5CB0-9F08-C640-36DDFB27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C7C7-66A1-78D2-913E-77190B32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2E366-5270-2A86-6FFA-40E7BA8D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6D2D-82A1-C8F7-A9E6-A2473AAA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9B40-1A30-D0CF-4665-9991BDB20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C651-8509-1B2F-97C2-26CB60D4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C802E-759D-E54D-100C-ED37BF04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2446-6304-65D2-EA97-E930399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798E3-E9D5-65EC-F389-46CC3190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F077-DD41-A2E2-B837-A8A34C01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4EFB4-A22A-F370-3B58-4C15F389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A7F9-6539-2879-3477-A9C17902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84E7B-D636-5259-466E-5FB7A92EE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80DA-28C9-546E-7F92-A0C80F387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49017-0883-81BA-6BE4-9D29475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52E71-A7E9-8165-C7FE-0C9B4FF5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5FDF0-15CA-0F67-A7CB-3CEF2410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A06A-6009-8E35-70B1-9F482190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ED6E9-C784-D951-B7D8-E445AC25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E3661-2260-60A6-D4C4-2EA1E788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A3699-F487-3CDB-FC28-65270E74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5289E-F72D-6099-BAC5-87AB2F9B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D77B7-87B0-6B86-BDBB-0EA0D2B3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C35D-BCE3-A84E-4B16-2326EBCF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3AA9-4BEC-E7E0-228F-2705B42D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655E-F07E-9CD4-1424-1747AB66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F56C4-FC40-7818-AC88-49AEDAF7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4ADF6-8FF6-19A2-729E-D5C1AA21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544D4-03FD-BDBC-7F12-1A9DE54B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74C3-C997-B5AF-1D13-B4295071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0C52-675E-F86E-792E-CB417E4F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C6C78-FD60-C52B-25B0-D1069D314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5FBAE-7D4E-F4F8-6314-0106132B3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3B21C-5546-1194-C456-958A8655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254CB-3DC2-885E-5DC2-BBAD8490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8AD37-073C-763A-15B0-E8622D43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2034D-C539-2708-55F8-A6AACC93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3F60-7CB8-EC84-9E1A-73D7F3E3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92DA-804E-9BE5-BCB2-10A5574DA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0AB30-A7BE-644F-849A-EA7CF2F2F0B6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365C-2548-ED30-EA20-B0902C9DD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107A-510A-CBFA-B239-3214C8FE5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CC04A-75B5-BE49-93EE-7E890F45A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2631C-F4BB-B136-7785-BE6DB5AC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82;p18">
            <a:extLst>
              <a:ext uri="{FF2B5EF4-FFF2-40B4-BE49-F238E27FC236}">
                <a16:creationId xmlns:a16="http://schemas.microsoft.com/office/drawing/2014/main" id="{C13152C7-135C-FE42-E57B-11EAE7145776}"/>
              </a:ext>
            </a:extLst>
          </p:cNvPr>
          <p:cNvSpPr/>
          <p:nvPr/>
        </p:nvSpPr>
        <p:spPr>
          <a:xfrm>
            <a:off x="3730211" y="111230"/>
            <a:ext cx="4551411" cy="518233"/>
          </a:xfrm>
          <a:custGeom>
            <a:avLst/>
            <a:gdLst/>
            <a:ahLst/>
            <a:cxnLst/>
            <a:rect l="l" t="t" r="r" b="b"/>
            <a:pathLst>
              <a:path w="45185" h="10764" extrusionOk="0">
                <a:moveTo>
                  <a:pt x="2846" y="0"/>
                </a:moveTo>
                <a:cubicBezTo>
                  <a:pt x="1274" y="0"/>
                  <a:pt x="0" y="1274"/>
                  <a:pt x="0" y="2846"/>
                </a:cubicBezTo>
                <a:lnTo>
                  <a:pt x="0" y="10763"/>
                </a:lnTo>
                <a:lnTo>
                  <a:pt x="45184" y="10763"/>
                </a:lnTo>
                <a:lnTo>
                  <a:pt x="45184" y="2846"/>
                </a:lnTo>
                <a:cubicBezTo>
                  <a:pt x="45184" y="1274"/>
                  <a:pt x="43910" y="0"/>
                  <a:pt x="42339" y="0"/>
                </a:cubicBezTo>
                <a:close/>
              </a:path>
            </a:pathLst>
          </a:custGeom>
          <a:solidFill>
            <a:srgbClr val="14458B"/>
          </a:solidFill>
          <a:ln>
            <a:noFill/>
          </a:ln>
          <a:effectLst>
            <a:outerShdw blurRad="50800" dist="50800" dir="5400000" algn="ctr" rotWithShape="0">
              <a:schemeClr val="tx1">
                <a:lumMod val="65000"/>
                <a:lumOff val="3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133">
                <a:solidFill>
                  <a:srgbClr val="FFFFFF"/>
                </a:solidFill>
                <a:latin typeface="Fira Sans Extra Condensed Medium"/>
              </a:rPr>
              <a:t>Credit Card Fraud Detection</a:t>
            </a:r>
            <a:endParaRPr lang="en-US" sz="2400"/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4BFB1891-6F41-DE6D-49CD-A1C7A6ADB190}"/>
              </a:ext>
            </a:extLst>
          </p:cNvPr>
          <p:cNvSpPr txBox="1"/>
          <p:nvPr/>
        </p:nvSpPr>
        <p:spPr>
          <a:xfrm>
            <a:off x="2162739" y="877674"/>
            <a:ext cx="1349453" cy="2881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78232" tIns="78232" rIns="78232" bIns="78232" numCol="1" spcCol="1270" anchor="ctr" anchorCtr="0">
            <a:no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cs typeface="Arial" panose="020B0604020202020204" pitchFamily="34" charset="0"/>
              </a:rPr>
              <a:t>Advantage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07BDF-5BFD-BDD0-B86F-8DA61D3783BD}"/>
              </a:ext>
            </a:extLst>
          </p:cNvPr>
          <p:cNvSpPr txBox="1"/>
          <p:nvPr/>
        </p:nvSpPr>
        <p:spPr>
          <a:xfrm>
            <a:off x="184726" y="870030"/>
            <a:ext cx="5322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sz="1600" b="1" dirty="0">
                <a:solidFill>
                  <a:srgbClr val="3C4043"/>
                </a:solidFill>
              </a:rPr>
              <a:t>Problem Statement</a:t>
            </a:r>
            <a:r>
              <a:rPr lang="en-IN" sz="1600" dirty="0">
                <a:solidFill>
                  <a:srgbClr val="3C4043"/>
                </a:solidFill>
              </a:rPr>
              <a:t>: To recognize (classify) fraudulent</a:t>
            </a:r>
          </a:p>
          <a:p>
            <a:pPr algn="l" fontAlgn="base"/>
            <a:r>
              <a:rPr lang="en-IN" sz="1600" dirty="0">
                <a:solidFill>
                  <a:srgbClr val="3C4043"/>
                </a:solidFill>
              </a:rPr>
              <a:t>                                              credit card transactions and alert</a:t>
            </a:r>
          </a:p>
          <a:p>
            <a:pPr algn="l" fontAlgn="base"/>
            <a:r>
              <a:rPr lang="en-IN" sz="1600" dirty="0">
                <a:solidFill>
                  <a:srgbClr val="3C4043"/>
                </a:solidFill>
              </a:rPr>
              <a:t>                                              customers so that they are not</a:t>
            </a:r>
          </a:p>
          <a:p>
            <a:pPr algn="l" fontAlgn="base"/>
            <a:r>
              <a:rPr lang="en-IN" sz="1600" dirty="0">
                <a:solidFill>
                  <a:srgbClr val="3C4043"/>
                </a:solidFill>
              </a:rPr>
              <a:t>                                              charged for items that they did not</a:t>
            </a:r>
          </a:p>
          <a:p>
            <a:pPr algn="l" fontAlgn="base"/>
            <a:r>
              <a:rPr lang="en-IN" sz="1600" dirty="0">
                <a:solidFill>
                  <a:srgbClr val="3C4043"/>
                </a:solidFill>
              </a:rPr>
              <a:t>                                              purchase.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6E452-EB1C-830B-BE53-33CB50A2C140}"/>
              </a:ext>
            </a:extLst>
          </p:cNvPr>
          <p:cNvSpPr txBox="1"/>
          <p:nvPr/>
        </p:nvSpPr>
        <p:spPr>
          <a:xfrm>
            <a:off x="262604" y="2380578"/>
            <a:ext cx="201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9FD24-AD2D-0E87-C347-65DC56C5E896}"/>
              </a:ext>
            </a:extLst>
          </p:cNvPr>
          <p:cNvSpPr txBox="1"/>
          <p:nvPr/>
        </p:nvSpPr>
        <p:spPr>
          <a:xfrm>
            <a:off x="340486" y="2798592"/>
            <a:ext cx="5617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5192D"/>
                </a:solidFill>
                <a:latin typeface="Studio-Feixen-Sans"/>
              </a:rPr>
              <a:t>Classification is a supervised machine learning method where the model tries to predict the correct label of a given input data. </a:t>
            </a:r>
          </a:p>
          <a:p>
            <a:endParaRPr lang="en-IN" sz="1600" dirty="0">
              <a:solidFill>
                <a:srgbClr val="05192D"/>
              </a:solidFill>
              <a:latin typeface="Studio-Feixen-Sans"/>
            </a:endParaRPr>
          </a:p>
          <a:p>
            <a:r>
              <a:rPr lang="en-IN" sz="1600" dirty="0">
                <a:solidFill>
                  <a:srgbClr val="05192D"/>
                </a:solidFill>
                <a:latin typeface="Studio-Feixen-Sans"/>
              </a:rPr>
              <a:t>In classification, the model is fully trained using the training data, and then it is evaluated on test data before being used to perform prediction on new unseen data</a:t>
            </a:r>
          </a:p>
          <a:p>
            <a:endParaRPr lang="en-IN" sz="1600" dirty="0">
              <a:solidFill>
                <a:srgbClr val="05192D"/>
              </a:solidFill>
              <a:latin typeface="Studio-Feixen-Sans"/>
            </a:endParaRPr>
          </a:p>
          <a:p>
            <a:r>
              <a:rPr lang="en-IN" sz="1600" dirty="0">
                <a:solidFill>
                  <a:srgbClr val="05192D"/>
                </a:solidFill>
                <a:latin typeface="Studio-Feixen-Sans"/>
              </a:rPr>
              <a:t>The Models used for classification are: </a:t>
            </a:r>
          </a:p>
          <a:p>
            <a:r>
              <a:rPr lang="en-IN" sz="1600" dirty="0">
                <a:solidFill>
                  <a:srgbClr val="05192D"/>
                </a:solidFill>
                <a:latin typeface="Studio-Feixen-Sans"/>
              </a:rPr>
              <a:t>Logistic regression</a:t>
            </a:r>
          </a:p>
          <a:p>
            <a:r>
              <a:rPr lang="en-IN" sz="1600" dirty="0">
                <a:solidFill>
                  <a:srgbClr val="05192D"/>
                </a:solidFill>
                <a:latin typeface="Studio-Feixen-Sans"/>
              </a:rPr>
              <a:t>Decision Tree</a:t>
            </a:r>
          </a:p>
          <a:p>
            <a:r>
              <a:rPr lang="en-IN" sz="1600" dirty="0">
                <a:solidFill>
                  <a:srgbClr val="05192D"/>
                </a:solidFill>
                <a:latin typeface="Studio-Feixen-Sans"/>
              </a:rPr>
              <a:t>Random Forest</a:t>
            </a:r>
          </a:p>
          <a:p>
            <a:r>
              <a:rPr lang="en-IN" sz="1600" dirty="0">
                <a:solidFill>
                  <a:srgbClr val="05192D"/>
                </a:solidFill>
                <a:latin typeface="Studio-Feixen-Sans"/>
              </a:rPr>
              <a:t>Support Vector Machine etc.,</a:t>
            </a:r>
          </a:p>
        </p:txBody>
      </p:sp>
      <p:pic>
        <p:nvPicPr>
          <p:cNvPr id="37" name="Graphic 36" descr="Artificial Intelligence with solid fill">
            <a:extLst>
              <a:ext uri="{FF2B5EF4-FFF2-40B4-BE49-F238E27FC236}">
                <a16:creationId xmlns:a16="http://schemas.microsoft.com/office/drawing/2014/main" id="{4F85AF26-658C-6B5B-ACEA-0B90ADC22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2019" y="2785035"/>
            <a:ext cx="949720" cy="87490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EA2D57-249B-253B-10F1-77EC889AF115}"/>
              </a:ext>
            </a:extLst>
          </p:cNvPr>
          <p:cNvCxnSpPr>
            <a:cxnSpLocks/>
          </p:cNvCxnSpPr>
          <p:nvPr/>
        </p:nvCxnSpPr>
        <p:spPr>
          <a:xfrm>
            <a:off x="7797939" y="3669693"/>
            <a:ext cx="38940" cy="108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00FF65-DFFC-5C95-57FC-C340820667C5}"/>
              </a:ext>
            </a:extLst>
          </p:cNvPr>
          <p:cNvCxnSpPr>
            <a:cxnSpLocks/>
          </p:cNvCxnSpPr>
          <p:nvPr/>
        </p:nvCxnSpPr>
        <p:spPr>
          <a:xfrm>
            <a:off x="8311739" y="4908541"/>
            <a:ext cx="1701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86E745-4E4A-7501-E667-171F22D1F462}"/>
              </a:ext>
            </a:extLst>
          </p:cNvPr>
          <p:cNvSpPr txBox="1"/>
          <p:nvPr/>
        </p:nvSpPr>
        <p:spPr>
          <a:xfrm>
            <a:off x="8230745" y="4908397"/>
            <a:ext cx="1911960" cy="410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/>
              <a:t>Output Response</a:t>
            </a:r>
            <a:r>
              <a:rPr lang="en-US" sz="1600"/>
              <a:t>​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5A16A0-8D5E-8746-305B-13C27644039C}"/>
              </a:ext>
            </a:extLst>
          </p:cNvPr>
          <p:cNvCxnSpPr>
            <a:cxnSpLocks/>
          </p:cNvCxnSpPr>
          <p:nvPr/>
        </p:nvCxnSpPr>
        <p:spPr>
          <a:xfrm>
            <a:off x="7787393" y="2099045"/>
            <a:ext cx="0" cy="699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9EA18CF-332C-8F0C-EA50-0767E339744A}"/>
              </a:ext>
            </a:extLst>
          </p:cNvPr>
          <p:cNvSpPr txBox="1"/>
          <p:nvPr/>
        </p:nvSpPr>
        <p:spPr>
          <a:xfrm>
            <a:off x="6071328" y="4908397"/>
            <a:ext cx="1226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Output Response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B160599-A149-C736-7B34-98D4AA636DA3}"/>
              </a:ext>
            </a:extLst>
          </p:cNvPr>
          <p:cNvSpPr txBox="1"/>
          <p:nvPr/>
        </p:nvSpPr>
        <p:spPr>
          <a:xfrm>
            <a:off x="10029262" y="889761"/>
            <a:ext cx="1978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E7092AB-EF65-065B-91D8-AFEEFC6C98DF}"/>
                  </a:ext>
                </a:extLst>
              </p:cNvPr>
              <p:cNvSpPr txBox="1"/>
              <p:nvPr/>
            </p:nvSpPr>
            <p:spPr>
              <a:xfrm>
                <a:off x="10013678" y="1300129"/>
                <a:ext cx="2130917" cy="180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33"/>
                  <a:t>The threshold Probability is 0.5 i.e., the probability of the event crosses 0. 5 it will be predicted as Fraud and the equation is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33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3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33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33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33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3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33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3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3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r>
                            <a:rPr lang="en-US" sz="133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33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33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33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33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3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333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333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333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333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333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333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333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333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en-US" sz="1333"/>
              </a:p>
              <a:p>
                <a:endParaRPr lang="en-US" sz="1333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E7092AB-EF65-065B-91D8-AFEEFC6C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678" y="1300129"/>
                <a:ext cx="2130917" cy="1804725"/>
              </a:xfrm>
              <a:prstGeom prst="rect">
                <a:avLst/>
              </a:prstGeom>
              <a:blipFill>
                <a:blip r:embed="rId5"/>
                <a:stretch>
                  <a:fillRect l="-592" t="-699" r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" name="Graphic 121" descr="Illustrator with solid fill">
            <a:extLst>
              <a:ext uri="{FF2B5EF4-FFF2-40B4-BE49-F238E27FC236}">
                <a16:creationId xmlns:a16="http://schemas.microsoft.com/office/drawing/2014/main" id="{2AA8A71A-ACFF-487B-5AD1-1B779CCB0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8177" y="4674814"/>
            <a:ext cx="1089385" cy="108162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CF01F4C-10F4-8AEE-784E-836FD3622105}"/>
              </a:ext>
            </a:extLst>
          </p:cNvPr>
          <p:cNvSpPr txBox="1"/>
          <p:nvPr/>
        </p:nvSpPr>
        <p:spPr>
          <a:xfrm>
            <a:off x="5957659" y="2903563"/>
            <a:ext cx="1401573" cy="902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/>
              <a:t>ML</a:t>
            </a:r>
          </a:p>
          <a:p>
            <a:r>
              <a:rPr lang="en-GB" sz="1600"/>
              <a:t>(Predictive Model)</a:t>
            </a:r>
            <a:endParaRPr lang="en-US" sz="16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F77557-BE5B-DEDE-1649-03B6A530466D}"/>
              </a:ext>
            </a:extLst>
          </p:cNvPr>
          <p:cNvSpPr txBox="1"/>
          <p:nvPr/>
        </p:nvSpPr>
        <p:spPr>
          <a:xfrm>
            <a:off x="6096002" y="1246860"/>
            <a:ext cx="924676" cy="656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>
                <a:cs typeface="Arial"/>
              </a:rPr>
              <a:t>Input</a:t>
            </a:r>
            <a:r>
              <a:rPr lang="en-GB" sz="1333">
                <a:cs typeface="Arial"/>
              </a:rPr>
              <a:t> </a:t>
            </a:r>
            <a:r>
              <a:rPr lang="en-GB" sz="1600">
                <a:cs typeface="Arial"/>
              </a:rPr>
              <a:t>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93E4-D203-07D1-8FF6-6A9F744E52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40" y="3485232"/>
            <a:ext cx="2044872" cy="18335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4CF9F4-7449-0327-E4F0-CFD291FF79D4}"/>
              </a:ext>
            </a:extLst>
          </p:cNvPr>
          <p:cNvGraphicFramePr>
            <a:graphicFrameLocks noGrp="1"/>
          </p:cNvGraphicFramePr>
          <p:nvPr/>
        </p:nvGraphicFramePr>
        <p:xfrm>
          <a:off x="8776880" y="111231"/>
          <a:ext cx="1138714" cy="4580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023">
                  <a:extLst>
                    <a:ext uri="{9D8B030D-6E8A-4147-A177-3AD203B41FA5}">
                      <a16:colId xmlns:a16="http://schemas.microsoft.com/office/drawing/2014/main" val="2253361544"/>
                    </a:ext>
                  </a:extLst>
                </a:gridCol>
                <a:gridCol w="346023">
                  <a:extLst>
                    <a:ext uri="{9D8B030D-6E8A-4147-A177-3AD203B41FA5}">
                      <a16:colId xmlns:a16="http://schemas.microsoft.com/office/drawing/2014/main" val="501490012"/>
                    </a:ext>
                  </a:extLst>
                </a:gridCol>
                <a:gridCol w="446668">
                  <a:extLst>
                    <a:ext uri="{9D8B030D-6E8A-4147-A177-3AD203B41FA5}">
                      <a16:colId xmlns:a16="http://schemas.microsoft.com/office/drawing/2014/main" val="1789653647"/>
                    </a:ext>
                  </a:extLst>
                </a:gridCol>
              </a:tblGrid>
              <a:tr h="3419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err="1">
                          <a:effectLst/>
                        </a:rPr>
                        <a:t>Obs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606762257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442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504069325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620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894365163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104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3828504576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810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597471499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271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153058700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447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535184307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658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3459908676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880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1016369829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501140504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278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444342964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622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106487030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737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517318310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731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3851519424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745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539208574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402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3566655923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614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913986430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989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3630367389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635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1841008008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645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2429459253"/>
                  </a:ext>
                </a:extLst>
              </a:tr>
              <a:tr h="211923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376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3" marR="8723" marT="8723" marB="0" anchor="b"/>
                </a:tc>
                <a:extLst>
                  <a:ext uri="{0D108BD9-81ED-4DB2-BD59-A6C34878D82A}">
                    <a16:rowId xmlns:a16="http://schemas.microsoft.com/office/drawing/2014/main" val="3714202868"/>
                  </a:ext>
                </a:extLst>
              </a:tr>
            </a:tbl>
          </a:graphicData>
        </a:graphic>
      </p:graphicFrame>
      <p:pic>
        <p:nvPicPr>
          <p:cNvPr id="7" name="Picture 6" descr="Credit card fraud icon in black style isolated Vector Image">
            <a:extLst>
              <a:ext uri="{FF2B5EF4-FFF2-40B4-BE49-F238E27FC236}">
                <a16:creationId xmlns:a16="http://schemas.microsoft.com/office/drawing/2014/main" id="{767E49E5-BEE6-E491-63B4-31B0557C615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241" t="29412" r="8686" b="34365"/>
          <a:stretch/>
        </p:blipFill>
        <p:spPr>
          <a:xfrm>
            <a:off x="7197993" y="1053639"/>
            <a:ext cx="1401572" cy="6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3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36061c-04ec-45a1-b388-80a5360f28c2}" enabled="1" method="Standard" siteId="{48ad28ed-b094-4a7f-b297-482a8c33ccb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</Words>
  <Application>Microsoft Macintosh PowerPoint</Application>
  <PresentationFormat>Widescreen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Courier New</vt:lpstr>
      <vt:lpstr>Fira Sans Extra Condensed Medium</vt:lpstr>
      <vt:lpstr>Studio-Feixen-Sans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Gautham Goud</dc:creator>
  <cp:lastModifiedBy>Gautham Goud</cp:lastModifiedBy>
  <cp:revision>2</cp:revision>
  <dcterms:created xsi:type="dcterms:W3CDTF">2024-05-31T10:32:47Z</dcterms:created>
  <dcterms:modified xsi:type="dcterms:W3CDTF">2024-05-31T10:34:35Z</dcterms:modified>
</cp:coreProperties>
</file>