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301" r:id="rId2"/>
    <p:sldId id="322"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21" r:id="rId26"/>
  </p:sldIdLst>
  <p:sldSz cx="9144000" cy="6858000" type="screen4x3"/>
  <p:notesSz cx="9928225"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746" autoAdjust="0"/>
    <p:restoredTop sz="94660"/>
  </p:normalViewPr>
  <p:slideViewPr>
    <p:cSldViewPr snapToGrid="0" snapToObjects="1" showGuides="1">
      <p:cViewPr varScale="1">
        <p:scale>
          <a:sx n="51" d="100"/>
          <a:sy n="51" d="100"/>
        </p:scale>
        <p:origin x="90" y="4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10" d="100"/>
          <a:sy n="110" d="100"/>
        </p:scale>
        <p:origin x="64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3699" y="1"/>
            <a:ext cx="4302231" cy="341064"/>
          </a:xfrm>
          <a:prstGeom prst="rect">
            <a:avLst/>
          </a:prstGeom>
        </p:spPr>
        <p:txBody>
          <a:bodyPr vert="horz" lIns="91440" tIns="45720" rIns="91440" bIns="45720" rtlCol="0"/>
          <a:lstStyle>
            <a:lvl1pPr algn="r">
              <a:defRPr sz="1200"/>
            </a:lvl1pPr>
          </a:lstStyle>
          <a:p>
            <a:fld id="{19043458-52AD-4732-8CDD-1DD0811904F2}" type="datetimeFigureOut">
              <a:rPr lang="en-US" smtClean="0"/>
              <a:t>10/02/2015</a:t>
            </a:fld>
            <a:endParaRPr lang="en-US"/>
          </a:p>
        </p:txBody>
      </p:sp>
      <p:sp>
        <p:nvSpPr>
          <p:cNvPr id="4" name="Footer Placeholder 3"/>
          <p:cNvSpPr>
            <a:spLocks noGrp="1"/>
          </p:cNvSpPr>
          <p:nvPr>
            <p:ph type="ftr" sz="quarter" idx="2"/>
          </p:nvPr>
        </p:nvSpPr>
        <p:spPr>
          <a:xfrm>
            <a:off x="1" y="6456617"/>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9" y="6456617"/>
            <a:ext cx="4302231" cy="341063"/>
          </a:xfrm>
          <a:prstGeom prst="rect">
            <a:avLst/>
          </a:prstGeom>
        </p:spPr>
        <p:txBody>
          <a:bodyPr vert="horz" lIns="91440" tIns="45720" rIns="91440" bIns="45720" rtlCol="0" anchor="b"/>
          <a:lstStyle>
            <a:lvl1pPr algn="r">
              <a:defRPr sz="1200"/>
            </a:lvl1pPr>
          </a:lstStyle>
          <a:p>
            <a:fld id="{B39C3D32-BE30-4FAD-8B4A-E63DFB82193F}" type="slidenum">
              <a:rPr lang="en-US" smtClean="0"/>
              <a:t>‹#›</a:t>
            </a:fld>
            <a:endParaRPr lang="en-US"/>
          </a:p>
        </p:txBody>
      </p:sp>
    </p:spTree>
    <p:extLst>
      <p:ext uri="{BB962C8B-B14F-4D97-AF65-F5344CB8AC3E}">
        <p14:creationId xmlns:p14="http://schemas.microsoft.com/office/powerpoint/2010/main" val="447146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5"/>
            <a:ext cx="4302125"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926" y="5"/>
            <a:ext cx="4303713" cy="339725"/>
          </a:xfrm>
          <a:prstGeom prst="rect">
            <a:avLst/>
          </a:prstGeom>
        </p:spPr>
        <p:txBody>
          <a:bodyPr vert="horz" lIns="91440" tIns="45720" rIns="91440" bIns="45720" rtlCol="0"/>
          <a:lstStyle>
            <a:lvl1pPr algn="r">
              <a:defRPr sz="1200"/>
            </a:lvl1pPr>
          </a:lstStyle>
          <a:p>
            <a:fld id="{989933D4-F91A-4EA5-9A61-A67F16632459}" type="datetimeFigureOut">
              <a:rPr lang="en-US" smtClean="0"/>
              <a:t>10/02/2015</a:t>
            </a:fld>
            <a:endParaRPr lang="en-US"/>
          </a:p>
        </p:txBody>
      </p:sp>
      <p:sp>
        <p:nvSpPr>
          <p:cNvPr id="4" name="Slide Image Placeholder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191" y="3228979"/>
            <a:ext cx="7943850" cy="30591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6456368"/>
            <a:ext cx="4302125" cy="339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926" y="6456368"/>
            <a:ext cx="4303713" cy="339725"/>
          </a:xfrm>
          <a:prstGeom prst="rect">
            <a:avLst/>
          </a:prstGeom>
        </p:spPr>
        <p:txBody>
          <a:bodyPr vert="horz" lIns="91440" tIns="45720" rIns="91440" bIns="45720" rtlCol="0" anchor="b"/>
          <a:lstStyle>
            <a:lvl1pPr algn="r">
              <a:defRPr sz="1200"/>
            </a:lvl1pPr>
          </a:lstStyle>
          <a:p>
            <a:fld id="{245ECFA5-82D6-4FAA-AC71-4FE3398F1523}" type="slidenum">
              <a:rPr lang="en-US" smtClean="0"/>
              <a:t>‹#›</a:t>
            </a:fld>
            <a:endParaRPr lang="en-US"/>
          </a:p>
        </p:txBody>
      </p:sp>
    </p:spTree>
    <p:extLst>
      <p:ext uri="{BB962C8B-B14F-4D97-AF65-F5344CB8AC3E}">
        <p14:creationId xmlns:p14="http://schemas.microsoft.com/office/powerpoint/2010/main" val="7004273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ECFA5-82D6-4FAA-AC71-4FE3398F1523}" type="slidenum">
              <a:rPr lang="en-US" smtClean="0"/>
              <a:t>1</a:t>
            </a:fld>
            <a:endParaRPr lang="en-US"/>
          </a:p>
        </p:txBody>
      </p:sp>
    </p:spTree>
    <p:extLst>
      <p:ext uri="{BB962C8B-B14F-4D97-AF65-F5344CB8AC3E}">
        <p14:creationId xmlns:p14="http://schemas.microsoft.com/office/powerpoint/2010/main" val="107007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defRPr>
            </a:lvl1pPr>
            <a:lvl2pPr marL="742950" indent="-285750">
              <a:defRPr sz="3200">
                <a:solidFill>
                  <a:schemeClr val="tx1"/>
                </a:solidFill>
                <a:latin typeface="Verdana" pitchFamily="34" charset="0"/>
              </a:defRPr>
            </a:lvl2pPr>
            <a:lvl3pPr marL="1143000" indent="-228600">
              <a:defRPr sz="3200">
                <a:solidFill>
                  <a:schemeClr val="tx1"/>
                </a:solidFill>
                <a:latin typeface="Verdana" pitchFamily="34" charset="0"/>
              </a:defRPr>
            </a:lvl3pPr>
            <a:lvl4pPr marL="1600200" indent="-228600">
              <a:defRPr sz="3200">
                <a:solidFill>
                  <a:schemeClr val="tx1"/>
                </a:solidFill>
                <a:latin typeface="Verdana" pitchFamily="34" charset="0"/>
              </a:defRPr>
            </a:lvl4pPr>
            <a:lvl5pPr marL="2057400" indent="-22860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fld id="{C96FD31B-ADEA-4F18-A7FF-742F2F266FAD}" type="slidenum">
              <a:rPr lang="en-US" altLang="en-US" sz="1200" smtClean="0"/>
              <a:pPr/>
              <a:t>8</a:t>
            </a:fld>
            <a:endParaRPr lang="en-US" altLang="en-US" sz="1200" smtClean="0"/>
          </a:p>
        </p:txBody>
      </p:sp>
      <p:sp>
        <p:nvSpPr>
          <p:cNvPr id="40963" name="Rectangle 2"/>
          <p:cNvSpPr>
            <a:spLocks noGrp="1" noRot="1" noChangeAspect="1" noChangeArrowheads="1" noTextEdit="1"/>
          </p:cNvSpPr>
          <p:nvPr>
            <p:ph type="sldImg"/>
          </p:nvPr>
        </p:nvSpPr>
        <p:spPr>
          <a:xfrm>
            <a:off x="854075" y="744538"/>
            <a:ext cx="4960938" cy="3722687"/>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94339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defRPr>
            </a:lvl1pPr>
            <a:lvl2pPr marL="742950" indent="-285750">
              <a:defRPr sz="3200">
                <a:solidFill>
                  <a:schemeClr val="tx1"/>
                </a:solidFill>
                <a:latin typeface="Verdana" pitchFamily="34" charset="0"/>
              </a:defRPr>
            </a:lvl2pPr>
            <a:lvl3pPr marL="1143000" indent="-228600">
              <a:defRPr sz="3200">
                <a:solidFill>
                  <a:schemeClr val="tx1"/>
                </a:solidFill>
                <a:latin typeface="Verdana" pitchFamily="34" charset="0"/>
              </a:defRPr>
            </a:lvl3pPr>
            <a:lvl4pPr marL="1600200" indent="-228600">
              <a:defRPr sz="3200">
                <a:solidFill>
                  <a:schemeClr val="tx1"/>
                </a:solidFill>
                <a:latin typeface="Verdana" pitchFamily="34" charset="0"/>
              </a:defRPr>
            </a:lvl4pPr>
            <a:lvl5pPr marL="2057400" indent="-22860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fld id="{E87EC01C-C9FF-4C07-B73F-5B4F3C7194B0}" type="slidenum">
              <a:rPr lang="en-US" altLang="en-US" sz="1200" smtClean="0"/>
              <a:pPr/>
              <a:t>9</a:t>
            </a:fld>
            <a:endParaRPr lang="en-US" altLang="en-US" sz="1200" smtClean="0"/>
          </a:p>
        </p:txBody>
      </p:sp>
      <p:sp>
        <p:nvSpPr>
          <p:cNvPr id="41987" name="Rectangle 2"/>
          <p:cNvSpPr>
            <a:spLocks noGrp="1" noRot="1" noChangeAspect="1" noChangeArrowheads="1" noTextEdit="1"/>
          </p:cNvSpPr>
          <p:nvPr>
            <p:ph type="sldImg"/>
          </p:nvPr>
        </p:nvSpPr>
        <p:spPr>
          <a:xfrm>
            <a:off x="854075" y="744538"/>
            <a:ext cx="4960938" cy="3722687"/>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874063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defRPr>
            </a:lvl1pPr>
            <a:lvl2pPr marL="742950" indent="-285750">
              <a:defRPr sz="3200">
                <a:solidFill>
                  <a:schemeClr val="tx1"/>
                </a:solidFill>
                <a:latin typeface="Verdana" pitchFamily="34" charset="0"/>
              </a:defRPr>
            </a:lvl2pPr>
            <a:lvl3pPr marL="1143000" indent="-228600">
              <a:defRPr sz="3200">
                <a:solidFill>
                  <a:schemeClr val="tx1"/>
                </a:solidFill>
                <a:latin typeface="Verdana" pitchFamily="34" charset="0"/>
              </a:defRPr>
            </a:lvl3pPr>
            <a:lvl4pPr marL="1600200" indent="-228600">
              <a:defRPr sz="3200">
                <a:solidFill>
                  <a:schemeClr val="tx1"/>
                </a:solidFill>
                <a:latin typeface="Verdana" pitchFamily="34" charset="0"/>
              </a:defRPr>
            </a:lvl4pPr>
            <a:lvl5pPr marL="2057400" indent="-22860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fld id="{0816E3A3-A8EA-4E59-BD6E-A024C79B1835}" type="slidenum">
              <a:rPr lang="en-US" altLang="en-US" sz="1200" smtClean="0"/>
              <a:pPr/>
              <a:t>10</a:t>
            </a:fld>
            <a:endParaRPr lang="en-US" altLang="en-US" sz="1200" smtClean="0"/>
          </a:p>
        </p:txBody>
      </p:sp>
      <p:sp>
        <p:nvSpPr>
          <p:cNvPr id="43011" name="Rectangle 2"/>
          <p:cNvSpPr>
            <a:spLocks noGrp="1" noRot="1" noChangeAspect="1" noChangeArrowheads="1" noTextEdit="1"/>
          </p:cNvSpPr>
          <p:nvPr>
            <p:ph type="sldImg"/>
          </p:nvPr>
        </p:nvSpPr>
        <p:spPr>
          <a:xfrm>
            <a:off x="854075" y="744538"/>
            <a:ext cx="4960938" cy="3722687"/>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5032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defRPr>
            </a:lvl1pPr>
            <a:lvl2pPr marL="742950" indent="-285750">
              <a:defRPr sz="3200">
                <a:solidFill>
                  <a:schemeClr val="tx1"/>
                </a:solidFill>
                <a:latin typeface="Verdana" pitchFamily="34" charset="0"/>
              </a:defRPr>
            </a:lvl2pPr>
            <a:lvl3pPr marL="1143000" indent="-228600">
              <a:defRPr sz="3200">
                <a:solidFill>
                  <a:schemeClr val="tx1"/>
                </a:solidFill>
                <a:latin typeface="Verdana" pitchFamily="34" charset="0"/>
              </a:defRPr>
            </a:lvl3pPr>
            <a:lvl4pPr marL="1600200" indent="-228600">
              <a:defRPr sz="3200">
                <a:solidFill>
                  <a:schemeClr val="tx1"/>
                </a:solidFill>
                <a:latin typeface="Verdana" pitchFamily="34" charset="0"/>
              </a:defRPr>
            </a:lvl4pPr>
            <a:lvl5pPr marL="2057400" indent="-22860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fld id="{A2570506-95A7-41C6-A656-5171D8936544}" type="slidenum">
              <a:rPr lang="en-US" altLang="en-US" sz="1200" smtClean="0"/>
              <a:pPr/>
              <a:t>11</a:t>
            </a:fld>
            <a:endParaRPr lang="en-US" altLang="en-US" sz="1200" smtClean="0"/>
          </a:p>
        </p:txBody>
      </p:sp>
      <p:sp>
        <p:nvSpPr>
          <p:cNvPr id="44035" name="Rectangle 2"/>
          <p:cNvSpPr>
            <a:spLocks noGrp="1" noRot="1" noChangeAspect="1" noChangeArrowheads="1" noTextEdit="1"/>
          </p:cNvSpPr>
          <p:nvPr>
            <p:ph type="sldImg"/>
          </p:nvPr>
        </p:nvSpPr>
        <p:spPr>
          <a:xfrm>
            <a:off x="854075" y="744538"/>
            <a:ext cx="4960938" cy="3722687"/>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61998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defRPr>
            </a:lvl1pPr>
            <a:lvl2pPr marL="742950" indent="-285750">
              <a:defRPr sz="3200">
                <a:solidFill>
                  <a:schemeClr val="tx1"/>
                </a:solidFill>
                <a:latin typeface="Verdana" pitchFamily="34" charset="0"/>
              </a:defRPr>
            </a:lvl2pPr>
            <a:lvl3pPr marL="1143000" indent="-228600">
              <a:defRPr sz="3200">
                <a:solidFill>
                  <a:schemeClr val="tx1"/>
                </a:solidFill>
                <a:latin typeface="Verdana" pitchFamily="34" charset="0"/>
              </a:defRPr>
            </a:lvl3pPr>
            <a:lvl4pPr marL="1600200" indent="-228600">
              <a:defRPr sz="3200">
                <a:solidFill>
                  <a:schemeClr val="tx1"/>
                </a:solidFill>
                <a:latin typeface="Verdana" pitchFamily="34" charset="0"/>
              </a:defRPr>
            </a:lvl4pPr>
            <a:lvl5pPr marL="2057400" indent="-22860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fld id="{10DE639B-8E40-4386-A6DB-B23559924B1C}" type="slidenum">
              <a:rPr lang="en-US" altLang="en-US" sz="1200" smtClean="0"/>
              <a:pPr/>
              <a:t>12</a:t>
            </a:fld>
            <a:endParaRPr lang="en-US" altLang="en-US" sz="1200" smtClean="0"/>
          </a:p>
        </p:txBody>
      </p:sp>
      <p:sp>
        <p:nvSpPr>
          <p:cNvPr id="45059" name="Rectangle 2"/>
          <p:cNvSpPr>
            <a:spLocks noGrp="1" noRot="1" noChangeAspect="1" noChangeArrowheads="1" noTextEdit="1"/>
          </p:cNvSpPr>
          <p:nvPr>
            <p:ph type="sldImg"/>
          </p:nvPr>
        </p:nvSpPr>
        <p:spPr>
          <a:xfrm>
            <a:off x="854075" y="744538"/>
            <a:ext cx="4960938" cy="3722687"/>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766500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defRPr>
            </a:lvl1pPr>
            <a:lvl2pPr marL="742950" indent="-285750">
              <a:defRPr sz="3200">
                <a:solidFill>
                  <a:schemeClr val="tx1"/>
                </a:solidFill>
                <a:latin typeface="Verdana" pitchFamily="34" charset="0"/>
              </a:defRPr>
            </a:lvl2pPr>
            <a:lvl3pPr marL="1143000" indent="-228600">
              <a:defRPr sz="3200">
                <a:solidFill>
                  <a:schemeClr val="tx1"/>
                </a:solidFill>
                <a:latin typeface="Verdana" pitchFamily="34" charset="0"/>
              </a:defRPr>
            </a:lvl3pPr>
            <a:lvl4pPr marL="1600200" indent="-228600">
              <a:defRPr sz="3200">
                <a:solidFill>
                  <a:schemeClr val="tx1"/>
                </a:solidFill>
                <a:latin typeface="Verdana" pitchFamily="34" charset="0"/>
              </a:defRPr>
            </a:lvl4pPr>
            <a:lvl5pPr marL="2057400" indent="-22860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fld id="{1F66E0F0-6182-444B-8A3A-D7069A080839}" type="slidenum">
              <a:rPr lang="en-US" altLang="en-US" sz="1200" smtClean="0"/>
              <a:pPr/>
              <a:t>13</a:t>
            </a:fld>
            <a:endParaRPr lang="en-US" altLang="en-US" sz="1200" smtClean="0"/>
          </a:p>
        </p:txBody>
      </p:sp>
      <p:sp>
        <p:nvSpPr>
          <p:cNvPr id="46083" name="Rectangle 2"/>
          <p:cNvSpPr>
            <a:spLocks noGrp="1" noRot="1" noChangeAspect="1" noChangeArrowheads="1" noTextEdit="1"/>
          </p:cNvSpPr>
          <p:nvPr>
            <p:ph type="sldImg"/>
          </p:nvPr>
        </p:nvSpPr>
        <p:spPr>
          <a:xfrm>
            <a:off x="854075" y="744538"/>
            <a:ext cx="4960938" cy="3722687"/>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89369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defRPr>
            </a:lvl1pPr>
            <a:lvl2pPr marL="742950" indent="-285750">
              <a:defRPr sz="3200">
                <a:solidFill>
                  <a:schemeClr val="tx1"/>
                </a:solidFill>
                <a:latin typeface="Verdana" pitchFamily="34" charset="0"/>
              </a:defRPr>
            </a:lvl2pPr>
            <a:lvl3pPr marL="1143000" indent="-228600">
              <a:defRPr sz="3200">
                <a:solidFill>
                  <a:schemeClr val="tx1"/>
                </a:solidFill>
                <a:latin typeface="Verdana" pitchFamily="34" charset="0"/>
              </a:defRPr>
            </a:lvl3pPr>
            <a:lvl4pPr marL="1600200" indent="-228600">
              <a:defRPr sz="3200">
                <a:solidFill>
                  <a:schemeClr val="tx1"/>
                </a:solidFill>
                <a:latin typeface="Verdana" pitchFamily="34" charset="0"/>
              </a:defRPr>
            </a:lvl4pPr>
            <a:lvl5pPr marL="2057400" indent="-22860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fld id="{49E74560-8291-4088-9483-F5702D5BBB04}" type="slidenum">
              <a:rPr lang="en-US" altLang="en-US" sz="1200" smtClean="0"/>
              <a:pPr/>
              <a:t>14</a:t>
            </a:fld>
            <a:endParaRPr lang="en-US" altLang="en-US" sz="1200" smtClean="0"/>
          </a:p>
        </p:txBody>
      </p:sp>
      <p:sp>
        <p:nvSpPr>
          <p:cNvPr id="47107" name="Rectangle 2"/>
          <p:cNvSpPr>
            <a:spLocks noGrp="1" noRot="1" noChangeAspect="1" noChangeArrowheads="1" noTextEdit="1"/>
          </p:cNvSpPr>
          <p:nvPr>
            <p:ph type="sldImg"/>
          </p:nvPr>
        </p:nvSpPr>
        <p:spPr>
          <a:xfrm>
            <a:off x="854075" y="744538"/>
            <a:ext cx="4960938" cy="3722687"/>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70670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454DFE-3D03-416E-A66A-ABFA25CC3C81}" type="slidenum">
              <a:rPr lang="en-US"/>
              <a:pPr>
                <a:defRPr/>
              </a:pPr>
              <a:t>25</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53508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135750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01293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2083"/>
            <a:ext cx="2057400" cy="52599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82083"/>
            <a:ext cx="6019800" cy="52599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411103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3938588"/>
            <a:ext cx="8229600" cy="21875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Rectangle 36"/>
          <p:cNvSpPr>
            <a:spLocks noGrp="1" noChangeArrowheads="1"/>
          </p:cNvSpPr>
          <p:nvPr>
            <p:ph type="sldNum" sz="quarter" idx="11"/>
          </p:nvPr>
        </p:nvSpPr>
        <p:spPr>
          <a:xfrm>
            <a:off x="7747000" y="6453188"/>
            <a:ext cx="1366838" cy="288925"/>
          </a:xfrm>
        </p:spPr>
        <p:txBody>
          <a:bodyPr/>
          <a:lstStyle>
            <a:lvl1pPr>
              <a:defRPr sz="1200"/>
            </a:lvl1pPr>
          </a:lstStyle>
          <a:p>
            <a:pPr>
              <a:defRPr/>
            </a:pPr>
            <a:fld id="{F190FC97-157A-4773-B9F3-55E6F68125EE}" type="slidenum">
              <a:rPr lang="en-US"/>
              <a:pPr>
                <a:defRPr/>
              </a:pPr>
              <a:t>‹#›</a:t>
            </a:fld>
            <a:endParaRPr lang="en-US" dirty="0"/>
          </a:p>
        </p:txBody>
      </p:sp>
    </p:spTree>
    <p:extLst>
      <p:ext uri="{BB962C8B-B14F-4D97-AF65-F5344CB8AC3E}">
        <p14:creationId xmlns:p14="http://schemas.microsoft.com/office/powerpoint/2010/main" val="388540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54994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58ED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370245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2629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2629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19045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688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688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301355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42152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1383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50"/>
            <a:ext cx="3008313" cy="8318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603250"/>
            <a:ext cx="5111750" cy="51223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2904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97824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506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Tree>
    <p:extLst>
      <p:ext uri="{BB962C8B-B14F-4D97-AF65-F5344CB8AC3E}">
        <p14:creationId xmlns:p14="http://schemas.microsoft.com/office/powerpoint/2010/main" val="269405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70972"/>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68500"/>
            <a:ext cx="8229600" cy="383116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3505200" y="6176433"/>
            <a:ext cx="2133600"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fld id="{283C63E4-F9BE-C24A-B4FF-309EB18BA564}" type="slidenum">
              <a:rPr lang="en-US" smtClean="0"/>
              <a:pPr/>
              <a:t>‹#›</a:t>
            </a:fld>
            <a:endParaRPr lang="en-US" dirty="0"/>
          </a:p>
        </p:txBody>
      </p:sp>
    </p:spTree>
    <p:extLst>
      <p:ext uri="{BB962C8B-B14F-4D97-AF65-F5344CB8AC3E}">
        <p14:creationId xmlns:p14="http://schemas.microsoft.com/office/powerpoint/2010/main" val="346863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b="1" i="0" kern="1200">
          <a:solidFill>
            <a:schemeClr val="tx2">
              <a:lumMod val="60000"/>
              <a:lumOff val="40000"/>
            </a:schemeClr>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chemeClr val="tx2">
              <a:lumMod val="60000"/>
              <a:lumOff val="4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2">
              <a:lumMod val="60000"/>
              <a:lumOff val="4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2">
              <a:lumMod val="60000"/>
              <a:lumOff val="40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2">
              <a:lumMod val="60000"/>
              <a:lumOff val="40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2">
              <a:lumMod val="60000"/>
              <a:lumOff val="4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tu.int/en/ITU-T/studygroups/2013-2016/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83625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bg1"/>
                </a:solidFill>
                <a:latin typeface="Calibri"/>
                <a:ea typeface="+mj-ea"/>
                <a:cs typeface="Calibri"/>
              </a:defRPr>
            </a:lvl1pPr>
          </a:lstStyle>
          <a:p>
            <a:endParaRPr lang="en-US" sz="5400" dirty="0">
              <a:solidFill>
                <a:srgbClr val="558ED5"/>
              </a:solidFill>
            </a:endParaRPr>
          </a:p>
        </p:txBody>
      </p:sp>
      <p:sp>
        <p:nvSpPr>
          <p:cNvPr id="3" name="Title 1"/>
          <p:cNvSpPr txBox="1">
            <a:spLocks/>
          </p:cNvSpPr>
          <p:nvPr/>
        </p:nvSpPr>
        <p:spPr>
          <a:xfrm>
            <a:off x="457200" y="4910596"/>
            <a:ext cx="8229600" cy="74372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bg1"/>
                </a:solidFill>
                <a:latin typeface="Calibri"/>
                <a:ea typeface="+mj-ea"/>
                <a:cs typeface="Calibri"/>
              </a:defRPr>
            </a:lvl1pPr>
          </a:lstStyle>
          <a:p>
            <a:pPr>
              <a:lnSpc>
                <a:spcPct val="107000"/>
              </a:lnSpc>
              <a:spcAft>
                <a:spcPts val="800"/>
              </a:spcAft>
            </a:pPr>
            <a:endParaRPr lang="en-US" sz="2800" dirty="0">
              <a:solidFill>
                <a:schemeClr val="tx2">
                  <a:lumMod val="60000"/>
                  <a:lumOff val="40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4" name="Title 3"/>
          <p:cNvSpPr>
            <a:spLocks noGrp="1"/>
          </p:cNvSpPr>
          <p:nvPr>
            <p:ph type="title"/>
          </p:nvPr>
        </p:nvSpPr>
        <p:spPr>
          <a:xfrm>
            <a:off x="457200" y="485522"/>
            <a:ext cx="8229600" cy="1828800"/>
          </a:xfrm>
        </p:spPr>
        <p:txBody>
          <a:bodyPr>
            <a:noAutofit/>
          </a:bodyPr>
          <a:lstStyle/>
          <a:p>
            <a:r>
              <a:rPr lang="en-US" sz="2800" dirty="0" smtClean="0"/>
              <a:t>ITU Workshop on “Quality of Service and </a:t>
            </a:r>
            <a:br>
              <a:rPr lang="en-US" sz="2800" dirty="0" smtClean="0"/>
            </a:br>
            <a:r>
              <a:rPr lang="en-US" sz="2800" dirty="0" smtClean="0"/>
              <a:t>Quality of Experience of Multimedia Services in Emerging Networks” </a:t>
            </a:r>
            <a:br>
              <a:rPr lang="en-US" sz="2800" dirty="0" smtClean="0"/>
            </a:br>
            <a:r>
              <a:rPr lang="en-US" sz="2400" i="1" dirty="0" smtClean="0"/>
              <a:t>(Istanbul, Turkey, 9-11 February 2015)</a:t>
            </a:r>
            <a:endParaRPr lang="en-US" sz="2400" i="1" dirty="0"/>
          </a:p>
        </p:txBody>
      </p:sp>
      <p:sp>
        <p:nvSpPr>
          <p:cNvPr id="9" name="Content Placeholder 8"/>
          <p:cNvSpPr>
            <a:spLocks noGrp="1"/>
          </p:cNvSpPr>
          <p:nvPr>
            <p:ph idx="1"/>
          </p:nvPr>
        </p:nvSpPr>
        <p:spPr>
          <a:xfrm>
            <a:off x="457200" y="2777007"/>
            <a:ext cx="8229600" cy="2999234"/>
          </a:xfrm>
        </p:spPr>
        <p:txBody>
          <a:bodyPr>
            <a:normAutofit fontScale="25000" lnSpcReduction="20000"/>
          </a:bodyPr>
          <a:lstStyle/>
          <a:p>
            <a:pPr marL="0" indent="0" algn="ctr">
              <a:buNone/>
            </a:pPr>
            <a:r>
              <a:rPr lang="en-US" sz="12800" b="1" dirty="0"/>
              <a:t>Standardization activities on optical access transport systems in ITU-T </a:t>
            </a:r>
            <a:r>
              <a:rPr lang="en-US" sz="12800" b="1" dirty="0" smtClean="0"/>
              <a:t>SG15</a:t>
            </a:r>
          </a:p>
          <a:p>
            <a:pPr marL="0" indent="0" algn="ctr">
              <a:buNone/>
            </a:pPr>
            <a:endParaRPr lang="en-US" sz="16000" b="1" dirty="0" smtClean="0"/>
          </a:p>
          <a:p>
            <a:pPr marL="0" indent="0" algn="ctr">
              <a:buNone/>
            </a:pPr>
            <a:r>
              <a:rPr lang="en-US" sz="12800" b="1" dirty="0" smtClean="0"/>
              <a:t>Hiroshi OTA</a:t>
            </a:r>
          </a:p>
          <a:p>
            <a:pPr marL="0" indent="0" algn="ctr">
              <a:buNone/>
            </a:pPr>
            <a:r>
              <a:rPr lang="en-US" sz="12800" b="1" dirty="0" smtClean="0"/>
              <a:t>Advisor, ITU/TSB</a:t>
            </a:r>
          </a:p>
          <a:p>
            <a:pPr marL="0" indent="0" algn="ctr">
              <a:buNone/>
            </a:pPr>
            <a:r>
              <a:rPr lang="en-US" sz="12800" b="1" dirty="0" smtClean="0"/>
              <a:t>hiroshi.ota@itu.int</a:t>
            </a:r>
            <a:endParaRPr lang="en-US" sz="16000" b="1" i="1" dirty="0"/>
          </a:p>
          <a:p>
            <a:pPr marL="0" indent="0" algn="ctr">
              <a:buNone/>
            </a:pPr>
            <a:r>
              <a:rPr lang="en-US" sz="16000" b="1" i="1" dirty="0" smtClean="0"/>
              <a:t/>
            </a:r>
            <a:br>
              <a:rPr lang="en-US" sz="16000" b="1" i="1" dirty="0" smtClean="0"/>
            </a:br>
            <a:r>
              <a:rPr lang="en-US" sz="2000" b="1" i="1" dirty="0" smtClean="0"/>
              <a:t/>
            </a:r>
            <a:br>
              <a:rPr lang="en-US" sz="2000" b="1" i="1" dirty="0" smtClean="0"/>
            </a:br>
            <a:r>
              <a:rPr lang="en-US" sz="2000" b="1" i="1" dirty="0" smtClean="0"/>
              <a:t/>
            </a:r>
            <a:br>
              <a:rPr lang="en-US" sz="2000" b="1" i="1" dirty="0" smtClean="0"/>
            </a:br>
            <a:r>
              <a:rPr lang="en-US" b="1" i="1" dirty="0" smtClean="0"/>
              <a:t> </a:t>
            </a:r>
            <a:r>
              <a:rPr lang="en-US" dirty="0">
                <a:latin typeface="Calibri" panose="020F0502020204030204" pitchFamily="34" charset="0"/>
                <a:cs typeface="Arial" panose="020B0604020202020204" pitchFamily="34" charset="0"/>
              </a:rPr>
              <a:t/>
            </a:r>
            <a:br>
              <a:rPr lang="en-US" dirty="0">
                <a:latin typeface="Calibri" panose="020F0502020204030204" pitchFamily="34" charset="0"/>
                <a:cs typeface="Arial" panose="020B0604020202020204" pitchFamily="34" charset="0"/>
              </a:rPr>
            </a:br>
            <a:r>
              <a:rPr lang="en-US" dirty="0" smtClean="0">
                <a:latin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14143445"/>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3"/>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4"/>
              </a:buBlip>
              <a:defRPr sz="2800">
                <a:solidFill>
                  <a:schemeClr val="bg2"/>
                </a:solidFill>
                <a:latin typeface="Verdana" pitchFamily="34" charset="0"/>
              </a:defRPr>
            </a:lvl2pPr>
            <a:lvl3pPr marL="1143000" indent="-228600">
              <a:spcBef>
                <a:spcPct val="20000"/>
              </a:spcBef>
              <a:buSzPct val="60000"/>
              <a:buBlip>
                <a:blip r:embed="rId3"/>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4"/>
              </a:buBlip>
              <a:defRPr sz="2000">
                <a:solidFill>
                  <a:schemeClr val="bg2"/>
                </a:solidFill>
                <a:latin typeface="Verdana" pitchFamily="34" charset="0"/>
              </a:defRPr>
            </a:lvl4pPr>
            <a:lvl5pPr marL="2057400" indent="-228600">
              <a:spcBef>
                <a:spcPct val="20000"/>
              </a:spcBef>
              <a:buSzPct val="60000"/>
              <a:buBlip>
                <a:blip r:embed="rId3"/>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3"/>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3"/>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3"/>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3"/>
              </a:buBlip>
              <a:defRPr sz="2000">
                <a:solidFill>
                  <a:schemeClr val="bg2"/>
                </a:solidFill>
                <a:latin typeface="Verdana" pitchFamily="34" charset="0"/>
              </a:defRPr>
            </a:lvl9pPr>
          </a:lstStyle>
          <a:p>
            <a:pPr>
              <a:spcBef>
                <a:spcPct val="0"/>
              </a:spcBef>
              <a:buSzTx/>
              <a:buFontTx/>
              <a:buNone/>
            </a:pPr>
            <a:fld id="{60156E5F-EC8C-42B9-B110-D1970B6C98E3}" type="slidenum">
              <a:rPr lang="en-US" altLang="en-US" sz="1200" smtClean="0">
                <a:solidFill>
                  <a:schemeClr val="tx2">
                    <a:lumMod val="60000"/>
                    <a:lumOff val="40000"/>
                  </a:schemeClr>
                </a:solidFill>
              </a:rPr>
              <a:pPr>
                <a:spcBef>
                  <a:spcPct val="0"/>
                </a:spcBef>
                <a:buSzTx/>
                <a:buFontTx/>
                <a:buNone/>
              </a:pPr>
              <a:t>10</a:t>
            </a:fld>
            <a:endParaRPr lang="en-US" altLang="en-US" sz="1200" dirty="0" smtClean="0">
              <a:solidFill>
                <a:schemeClr val="tx2">
                  <a:lumMod val="60000"/>
                  <a:lumOff val="40000"/>
                </a:schemeClr>
              </a:solidFill>
            </a:endParaRPr>
          </a:p>
        </p:txBody>
      </p:sp>
      <p:sp>
        <p:nvSpPr>
          <p:cNvPr id="17411" name="Rectangle 2"/>
          <p:cNvSpPr>
            <a:spLocks noGrp="1" noChangeArrowheads="1"/>
          </p:cNvSpPr>
          <p:nvPr>
            <p:ph type="title"/>
          </p:nvPr>
        </p:nvSpPr>
        <p:spPr>
          <a:xfrm>
            <a:off x="457200" y="570972"/>
            <a:ext cx="8229600" cy="973015"/>
          </a:xfrm>
        </p:spPr>
        <p:txBody>
          <a:bodyPr>
            <a:normAutofit/>
          </a:bodyPr>
          <a:lstStyle/>
          <a:p>
            <a:r>
              <a:rPr lang="en-US" altLang="en-US" dirty="0" smtClean="0"/>
              <a:t>Applications</a:t>
            </a:r>
          </a:p>
        </p:txBody>
      </p:sp>
      <p:sp>
        <p:nvSpPr>
          <p:cNvPr id="17412" name="Rectangle 3"/>
          <p:cNvSpPr>
            <a:spLocks noGrp="1" noChangeArrowheads="1"/>
          </p:cNvSpPr>
          <p:nvPr>
            <p:ph type="body" idx="1"/>
          </p:nvPr>
        </p:nvSpPr>
        <p:spPr>
          <a:xfrm>
            <a:off x="457200" y="1700214"/>
            <a:ext cx="8229600" cy="3306502"/>
          </a:xfrm>
        </p:spPr>
        <p:txBody>
          <a:bodyPr/>
          <a:lstStyle/>
          <a:p>
            <a:r>
              <a:rPr lang="en-CA" altLang="en-US" sz="2800" dirty="0" smtClean="0"/>
              <a:t>Next-generation IPTV service at well over 100 Mb/s</a:t>
            </a:r>
          </a:p>
          <a:p>
            <a:r>
              <a:rPr lang="en-CA" altLang="en-US" sz="2800" dirty="0" smtClean="0"/>
              <a:t>Access to small and medium business sites at well over 100 Mb/s</a:t>
            </a:r>
          </a:p>
          <a:p>
            <a:r>
              <a:rPr lang="en-CA" altLang="en-US" sz="2800" dirty="0" smtClean="0"/>
              <a:t>Backhaul for very small wireless cell sites, including </a:t>
            </a:r>
            <a:r>
              <a:rPr lang="en-CA" altLang="en-US" sz="2800" dirty="0" err="1" smtClean="0"/>
              <a:t>HetNet</a:t>
            </a:r>
            <a:endParaRPr lang="en-CA" altLang="en-US" sz="2800" dirty="0" smtClean="0"/>
          </a:p>
          <a:p>
            <a:r>
              <a:rPr lang="en-CA" altLang="en-US" sz="2800" dirty="0" smtClean="0"/>
              <a:t>Backhaul for </a:t>
            </a:r>
            <a:r>
              <a:rPr lang="en-CA" altLang="en-US" sz="2800" dirty="0" err="1" smtClean="0"/>
              <a:t>WiFi</a:t>
            </a:r>
            <a:r>
              <a:rPr lang="en-CA" altLang="en-US" sz="2800" dirty="0" smtClean="0"/>
              <a:t> hot spots</a:t>
            </a:r>
            <a:endParaRPr lang="en-US" altLang="en-US" sz="2800" dirty="0" smtClean="0"/>
          </a:p>
          <a:p>
            <a:pPr lvl="1"/>
            <a:endParaRPr lang="en-US" altLang="en-US" sz="2400" dirty="0" smtClean="0"/>
          </a:p>
        </p:txBody>
      </p:sp>
    </p:spTree>
    <p:extLst>
      <p:ext uri="{BB962C8B-B14F-4D97-AF65-F5344CB8AC3E}">
        <p14:creationId xmlns:p14="http://schemas.microsoft.com/office/powerpoint/2010/main" val="2779632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3"/>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4"/>
              </a:buBlip>
              <a:defRPr sz="2800">
                <a:solidFill>
                  <a:schemeClr val="bg2"/>
                </a:solidFill>
                <a:latin typeface="Verdana" pitchFamily="34" charset="0"/>
              </a:defRPr>
            </a:lvl2pPr>
            <a:lvl3pPr marL="1143000" indent="-228600">
              <a:spcBef>
                <a:spcPct val="20000"/>
              </a:spcBef>
              <a:buSzPct val="60000"/>
              <a:buBlip>
                <a:blip r:embed="rId3"/>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4"/>
              </a:buBlip>
              <a:defRPr sz="2000">
                <a:solidFill>
                  <a:schemeClr val="bg2"/>
                </a:solidFill>
                <a:latin typeface="Verdana" pitchFamily="34" charset="0"/>
              </a:defRPr>
            </a:lvl4pPr>
            <a:lvl5pPr marL="2057400" indent="-228600">
              <a:spcBef>
                <a:spcPct val="20000"/>
              </a:spcBef>
              <a:buSzPct val="60000"/>
              <a:buBlip>
                <a:blip r:embed="rId3"/>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3"/>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3"/>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3"/>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3"/>
              </a:buBlip>
              <a:defRPr sz="2000">
                <a:solidFill>
                  <a:schemeClr val="bg2"/>
                </a:solidFill>
                <a:latin typeface="Verdana" pitchFamily="34" charset="0"/>
              </a:defRPr>
            </a:lvl9pPr>
          </a:lstStyle>
          <a:p>
            <a:pPr>
              <a:spcBef>
                <a:spcPct val="0"/>
              </a:spcBef>
              <a:buSzTx/>
              <a:buFontTx/>
              <a:buNone/>
            </a:pPr>
            <a:fld id="{400DB578-F27B-48C0-9F87-198C135AADE5}" type="slidenum">
              <a:rPr lang="en-US" altLang="en-US" sz="1200" smtClean="0">
                <a:solidFill>
                  <a:schemeClr val="tx2">
                    <a:lumMod val="60000"/>
                    <a:lumOff val="40000"/>
                  </a:schemeClr>
                </a:solidFill>
              </a:rPr>
              <a:pPr>
                <a:spcBef>
                  <a:spcPct val="0"/>
                </a:spcBef>
                <a:buSzTx/>
                <a:buFontTx/>
                <a:buNone/>
              </a:pPr>
              <a:t>11</a:t>
            </a:fld>
            <a:endParaRPr lang="en-US" altLang="en-US" sz="1200" dirty="0" smtClean="0">
              <a:solidFill>
                <a:schemeClr val="tx2">
                  <a:lumMod val="60000"/>
                  <a:lumOff val="40000"/>
                </a:schemeClr>
              </a:solidFill>
            </a:endParaRPr>
          </a:p>
        </p:txBody>
      </p:sp>
      <p:sp>
        <p:nvSpPr>
          <p:cNvPr id="18435" name="Rectangle 2"/>
          <p:cNvSpPr>
            <a:spLocks noGrp="1" noChangeArrowheads="1"/>
          </p:cNvSpPr>
          <p:nvPr>
            <p:ph type="title"/>
          </p:nvPr>
        </p:nvSpPr>
        <p:spPr>
          <a:xfrm>
            <a:off x="0" y="936599"/>
            <a:ext cx="9144000" cy="738187"/>
          </a:xfrm>
        </p:spPr>
        <p:txBody>
          <a:bodyPr>
            <a:normAutofit fontScale="90000"/>
          </a:bodyPr>
          <a:lstStyle/>
          <a:p>
            <a:r>
              <a:rPr lang="en-CA" altLang="en-US" dirty="0" smtClean="0"/>
              <a:t>Service rate performance targets</a:t>
            </a:r>
          </a:p>
        </p:txBody>
      </p:sp>
      <p:sp>
        <p:nvSpPr>
          <p:cNvPr id="18436" name="Rectangle 3"/>
          <p:cNvSpPr>
            <a:spLocks noGrp="1" noChangeArrowheads="1"/>
          </p:cNvSpPr>
          <p:nvPr>
            <p:ph type="body" idx="1"/>
          </p:nvPr>
        </p:nvSpPr>
        <p:spPr>
          <a:xfrm>
            <a:off x="457200" y="2096385"/>
            <a:ext cx="8229600" cy="2775418"/>
          </a:xfrm>
        </p:spPr>
        <p:txBody>
          <a:bodyPr/>
          <a:lstStyle/>
          <a:p>
            <a:r>
              <a:rPr lang="en-CA" altLang="en-US" sz="2400" dirty="0" smtClean="0"/>
              <a:t>500-1000 Mb/s for FTTB deployments @&lt;100m, straight loops</a:t>
            </a:r>
          </a:p>
          <a:p>
            <a:r>
              <a:rPr lang="en-CA" altLang="en-US" sz="2400" dirty="0" smtClean="0"/>
              <a:t>500 Mb/s at 100m</a:t>
            </a:r>
          </a:p>
          <a:p>
            <a:r>
              <a:rPr lang="en-CA" altLang="en-US" sz="2400" dirty="0" smtClean="0"/>
              <a:t>200 Mb/s at 200m</a:t>
            </a:r>
          </a:p>
          <a:p>
            <a:r>
              <a:rPr lang="en-CA" altLang="en-US" sz="2400" dirty="0" smtClean="0"/>
              <a:t>150 Mb/s at 250m</a:t>
            </a:r>
          </a:p>
          <a:p>
            <a:r>
              <a:rPr lang="en-CA" altLang="en-US" sz="2400" dirty="0" smtClean="0"/>
              <a:t>Aggregate service rates ≥500 Mb/s with start frequency of 23 MHz and VHF and DAB bands notches</a:t>
            </a:r>
            <a:endParaRPr lang="en-GB" altLang="en-US" sz="2400" dirty="0" smtClean="0"/>
          </a:p>
        </p:txBody>
      </p:sp>
    </p:spTree>
    <p:extLst>
      <p:ext uri="{BB962C8B-B14F-4D97-AF65-F5344CB8AC3E}">
        <p14:creationId xmlns:p14="http://schemas.microsoft.com/office/powerpoint/2010/main" val="2771325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3"/>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4"/>
              </a:buBlip>
              <a:defRPr sz="2800">
                <a:solidFill>
                  <a:schemeClr val="bg2"/>
                </a:solidFill>
                <a:latin typeface="Verdana" pitchFamily="34" charset="0"/>
              </a:defRPr>
            </a:lvl2pPr>
            <a:lvl3pPr marL="1143000" indent="-228600">
              <a:spcBef>
                <a:spcPct val="20000"/>
              </a:spcBef>
              <a:buSzPct val="60000"/>
              <a:buBlip>
                <a:blip r:embed="rId3"/>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4"/>
              </a:buBlip>
              <a:defRPr sz="2000">
                <a:solidFill>
                  <a:schemeClr val="bg2"/>
                </a:solidFill>
                <a:latin typeface="Verdana" pitchFamily="34" charset="0"/>
              </a:defRPr>
            </a:lvl4pPr>
            <a:lvl5pPr marL="2057400" indent="-228600">
              <a:spcBef>
                <a:spcPct val="20000"/>
              </a:spcBef>
              <a:buSzPct val="60000"/>
              <a:buBlip>
                <a:blip r:embed="rId3"/>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3"/>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3"/>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3"/>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3"/>
              </a:buBlip>
              <a:defRPr sz="2000">
                <a:solidFill>
                  <a:schemeClr val="bg2"/>
                </a:solidFill>
                <a:latin typeface="Verdana" pitchFamily="34" charset="0"/>
              </a:defRPr>
            </a:lvl9pPr>
          </a:lstStyle>
          <a:p>
            <a:pPr algn="l">
              <a:spcBef>
                <a:spcPct val="0"/>
              </a:spcBef>
              <a:buSzTx/>
              <a:buFontTx/>
              <a:buNone/>
            </a:pPr>
            <a:fld id="{A8B0790D-4FF6-4544-B0EF-739A5FD66FF3}" type="slidenum">
              <a:rPr lang="en-US" altLang="en-US" sz="1200" smtClean="0">
                <a:solidFill>
                  <a:schemeClr val="tx2">
                    <a:lumMod val="60000"/>
                    <a:lumOff val="40000"/>
                  </a:schemeClr>
                </a:solidFill>
              </a:rPr>
              <a:pPr algn="l">
                <a:spcBef>
                  <a:spcPct val="0"/>
                </a:spcBef>
                <a:buSzTx/>
                <a:buFontTx/>
                <a:buNone/>
              </a:pPr>
              <a:t>12</a:t>
            </a:fld>
            <a:endParaRPr lang="en-US" altLang="en-US" sz="1200" dirty="0" smtClean="0">
              <a:solidFill>
                <a:schemeClr val="tx2">
                  <a:lumMod val="60000"/>
                  <a:lumOff val="40000"/>
                </a:schemeClr>
              </a:solidFill>
            </a:endParaRPr>
          </a:p>
        </p:txBody>
      </p:sp>
      <p:sp>
        <p:nvSpPr>
          <p:cNvPr id="19459" name="Rectangle 7"/>
          <p:cNvSpPr>
            <a:spLocks noGrp="1" noChangeArrowheads="1"/>
          </p:cNvSpPr>
          <p:nvPr>
            <p:ph type="body" sz="half" idx="2"/>
          </p:nvPr>
        </p:nvSpPr>
        <p:spPr>
          <a:xfrm>
            <a:off x="468313" y="1628775"/>
            <a:ext cx="8229600" cy="896938"/>
          </a:xfrm>
        </p:spPr>
        <p:txBody>
          <a:bodyPr/>
          <a:lstStyle/>
          <a:p>
            <a:pPr>
              <a:lnSpc>
                <a:spcPct val="90000"/>
              </a:lnSpc>
            </a:pPr>
            <a:r>
              <a:rPr lang="en-US" altLang="en-US" sz="2800" dirty="0" smtClean="0"/>
              <a:t>Coexistence with </a:t>
            </a:r>
            <a:r>
              <a:rPr lang="en-US" altLang="en-US" sz="2800" dirty="0" err="1" smtClean="0"/>
              <a:t>xDSL</a:t>
            </a:r>
            <a:r>
              <a:rPr lang="en-US" altLang="en-US" sz="2800" dirty="0" smtClean="0"/>
              <a:t>: VDSL2 to </a:t>
            </a:r>
            <a:r>
              <a:rPr lang="en-US" altLang="en-US" sz="2800" dirty="0" err="1" smtClean="0"/>
              <a:t>G.fast</a:t>
            </a:r>
            <a:r>
              <a:rPr lang="en-US" altLang="en-US" sz="2800" dirty="0" smtClean="0"/>
              <a:t> migration</a:t>
            </a:r>
          </a:p>
        </p:txBody>
      </p:sp>
      <p:sp>
        <p:nvSpPr>
          <p:cNvPr id="19460" name="Rectangle 8"/>
          <p:cNvSpPr>
            <a:spLocks noGrp="1" noChangeArrowheads="1"/>
          </p:cNvSpPr>
          <p:nvPr>
            <p:ph type="title"/>
          </p:nvPr>
        </p:nvSpPr>
        <p:spPr>
          <a:xfrm>
            <a:off x="0" y="477837"/>
            <a:ext cx="9144000" cy="935038"/>
          </a:xfrm>
        </p:spPr>
        <p:txBody>
          <a:bodyPr/>
          <a:lstStyle/>
          <a:p>
            <a:r>
              <a:rPr lang="en-US" altLang="en-US" dirty="0" smtClean="0"/>
              <a:t>Migration example</a:t>
            </a:r>
          </a:p>
        </p:txBody>
      </p:sp>
      <p:pic>
        <p:nvPicPr>
          <p:cNvPr id="1946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241058"/>
            <a:ext cx="8534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033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3"/>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4"/>
              </a:buBlip>
              <a:defRPr sz="2800">
                <a:solidFill>
                  <a:schemeClr val="bg2"/>
                </a:solidFill>
                <a:latin typeface="Verdana" pitchFamily="34" charset="0"/>
              </a:defRPr>
            </a:lvl2pPr>
            <a:lvl3pPr marL="1143000" indent="-228600">
              <a:spcBef>
                <a:spcPct val="20000"/>
              </a:spcBef>
              <a:buSzPct val="60000"/>
              <a:buBlip>
                <a:blip r:embed="rId3"/>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4"/>
              </a:buBlip>
              <a:defRPr sz="2000">
                <a:solidFill>
                  <a:schemeClr val="bg2"/>
                </a:solidFill>
                <a:latin typeface="Verdana" pitchFamily="34" charset="0"/>
              </a:defRPr>
            </a:lvl4pPr>
            <a:lvl5pPr marL="2057400" indent="-228600">
              <a:spcBef>
                <a:spcPct val="20000"/>
              </a:spcBef>
              <a:buSzPct val="60000"/>
              <a:buBlip>
                <a:blip r:embed="rId3"/>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3"/>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3"/>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3"/>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3"/>
              </a:buBlip>
              <a:defRPr sz="2000">
                <a:solidFill>
                  <a:schemeClr val="bg2"/>
                </a:solidFill>
                <a:latin typeface="Verdana" pitchFamily="34" charset="0"/>
              </a:defRPr>
            </a:lvl9pPr>
          </a:lstStyle>
          <a:p>
            <a:pPr>
              <a:spcBef>
                <a:spcPct val="0"/>
              </a:spcBef>
              <a:buSzTx/>
              <a:buFontTx/>
              <a:buNone/>
            </a:pPr>
            <a:fld id="{7B93D9B6-8D9E-44B7-82D2-5F733D314733}" type="slidenum">
              <a:rPr lang="en-US" altLang="en-US" sz="1200" smtClean="0">
                <a:solidFill>
                  <a:schemeClr val="tx2">
                    <a:lumMod val="60000"/>
                    <a:lumOff val="40000"/>
                  </a:schemeClr>
                </a:solidFill>
              </a:rPr>
              <a:pPr>
                <a:spcBef>
                  <a:spcPct val="0"/>
                </a:spcBef>
                <a:buSzTx/>
                <a:buFontTx/>
                <a:buNone/>
              </a:pPr>
              <a:t>13</a:t>
            </a:fld>
            <a:endParaRPr lang="en-US" altLang="en-US" sz="1200" dirty="0" smtClean="0">
              <a:solidFill>
                <a:schemeClr val="tx2">
                  <a:lumMod val="60000"/>
                  <a:lumOff val="40000"/>
                </a:schemeClr>
              </a:solidFill>
            </a:endParaRPr>
          </a:p>
        </p:txBody>
      </p:sp>
      <p:sp>
        <p:nvSpPr>
          <p:cNvPr id="20483" name="Rectangle 2"/>
          <p:cNvSpPr>
            <a:spLocks noGrp="1" noChangeArrowheads="1"/>
          </p:cNvSpPr>
          <p:nvPr>
            <p:ph type="title"/>
          </p:nvPr>
        </p:nvSpPr>
        <p:spPr>
          <a:xfrm>
            <a:off x="11113" y="480401"/>
            <a:ext cx="9144000" cy="836613"/>
          </a:xfrm>
        </p:spPr>
        <p:txBody>
          <a:bodyPr/>
          <a:lstStyle/>
          <a:p>
            <a:r>
              <a:rPr lang="en-US" altLang="en-US" dirty="0" smtClean="0"/>
              <a:t>Standards time-line</a:t>
            </a:r>
          </a:p>
        </p:txBody>
      </p:sp>
      <p:sp>
        <p:nvSpPr>
          <p:cNvPr id="20484" name="Rectangle 3"/>
          <p:cNvSpPr>
            <a:spLocks noGrp="1" noChangeArrowheads="1"/>
          </p:cNvSpPr>
          <p:nvPr>
            <p:ph type="body" idx="1"/>
          </p:nvPr>
        </p:nvSpPr>
        <p:spPr>
          <a:xfrm>
            <a:off x="468313" y="1580682"/>
            <a:ext cx="8229600" cy="4190532"/>
          </a:xfrm>
        </p:spPr>
        <p:txBody>
          <a:bodyPr/>
          <a:lstStyle/>
          <a:p>
            <a:r>
              <a:rPr lang="en-GB" altLang="en-US" sz="2000" dirty="0" smtClean="0"/>
              <a:t>September 2010: Broadband Forum (BBF) Service Provider Action Council (SPAC) agreed to develop a white paper capturing network operators’ potential requirements.</a:t>
            </a:r>
          </a:p>
          <a:p>
            <a:r>
              <a:rPr lang="en-GB" altLang="en-US" sz="2000" dirty="0" smtClean="0"/>
              <a:t>January 2011: At request of BBF, ITU-T Q4/15 agreed </a:t>
            </a:r>
            <a:r>
              <a:rPr lang="en-CA" altLang="en-US" sz="2000" dirty="0" smtClean="0"/>
              <a:t>to study the transceiver aspects of </a:t>
            </a:r>
            <a:r>
              <a:rPr lang="en-CA" altLang="en-US" sz="2000" dirty="0" err="1" smtClean="0"/>
              <a:t>FTTdp</a:t>
            </a:r>
            <a:r>
              <a:rPr lang="en-CA" altLang="en-US" sz="2000" dirty="0" smtClean="0"/>
              <a:t>, and issued a call for papers.</a:t>
            </a:r>
          </a:p>
          <a:p>
            <a:r>
              <a:rPr lang="en-GB" altLang="en-US" sz="2000" dirty="0" smtClean="0"/>
              <a:t>February 2011: </a:t>
            </a:r>
            <a:r>
              <a:rPr lang="en-CA" altLang="en-US" sz="2000" dirty="0" smtClean="0"/>
              <a:t>Q4/15 opened </a:t>
            </a:r>
            <a:r>
              <a:rPr lang="en-CA" altLang="en-US" sz="2000" dirty="0" err="1" smtClean="0"/>
              <a:t>G.fast</a:t>
            </a:r>
            <a:r>
              <a:rPr lang="en-CA" altLang="en-US" sz="2000" dirty="0" smtClean="0"/>
              <a:t> project and assigned an Associate Rapporteur/Editor</a:t>
            </a:r>
          </a:p>
          <a:p>
            <a:r>
              <a:rPr lang="en-CA" altLang="en-US" sz="2000" dirty="0" smtClean="0"/>
              <a:t>June 2011: Q4/15 agreed to develop a new Recommendation</a:t>
            </a:r>
          </a:p>
          <a:p>
            <a:r>
              <a:rPr lang="en-US" sz="2000" dirty="0"/>
              <a:t>Recommendation ITU-T </a:t>
            </a:r>
            <a:r>
              <a:rPr lang="en-CA" altLang="en-US" sz="2000" dirty="0" smtClean="0"/>
              <a:t>G.9700 (Power spectral density specification) – approved in March, 2014</a:t>
            </a:r>
          </a:p>
          <a:p>
            <a:r>
              <a:rPr lang="en-US" sz="2000" dirty="0"/>
              <a:t>Recommendation ITU-T </a:t>
            </a:r>
            <a:r>
              <a:rPr lang="en-GB" altLang="en-US" sz="2000" dirty="0" smtClean="0"/>
              <a:t>G.9701 (Physical layer specification) – approved in December 2014</a:t>
            </a:r>
          </a:p>
        </p:txBody>
      </p:sp>
    </p:spTree>
    <p:extLst>
      <p:ext uri="{BB962C8B-B14F-4D97-AF65-F5344CB8AC3E}">
        <p14:creationId xmlns:p14="http://schemas.microsoft.com/office/powerpoint/2010/main" val="2641215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3"/>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4"/>
              </a:buBlip>
              <a:defRPr sz="2800">
                <a:solidFill>
                  <a:schemeClr val="bg2"/>
                </a:solidFill>
                <a:latin typeface="Verdana" pitchFamily="34" charset="0"/>
              </a:defRPr>
            </a:lvl2pPr>
            <a:lvl3pPr marL="1143000" indent="-228600">
              <a:spcBef>
                <a:spcPct val="20000"/>
              </a:spcBef>
              <a:buSzPct val="60000"/>
              <a:buBlip>
                <a:blip r:embed="rId3"/>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4"/>
              </a:buBlip>
              <a:defRPr sz="2000">
                <a:solidFill>
                  <a:schemeClr val="bg2"/>
                </a:solidFill>
                <a:latin typeface="Verdana" pitchFamily="34" charset="0"/>
              </a:defRPr>
            </a:lvl4pPr>
            <a:lvl5pPr marL="2057400" indent="-228600">
              <a:spcBef>
                <a:spcPct val="20000"/>
              </a:spcBef>
              <a:buSzPct val="60000"/>
              <a:buBlip>
                <a:blip r:embed="rId3"/>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3"/>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3"/>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3"/>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3"/>
              </a:buBlip>
              <a:defRPr sz="2000">
                <a:solidFill>
                  <a:schemeClr val="bg2"/>
                </a:solidFill>
                <a:latin typeface="Verdana" pitchFamily="34" charset="0"/>
              </a:defRPr>
            </a:lvl9pPr>
          </a:lstStyle>
          <a:p>
            <a:pPr>
              <a:spcBef>
                <a:spcPct val="0"/>
              </a:spcBef>
              <a:buSzTx/>
              <a:buFontTx/>
              <a:buNone/>
            </a:pPr>
            <a:fld id="{E3F1F2FA-7A4F-4C28-AE6D-55AE21955E74}" type="slidenum">
              <a:rPr lang="en-US" altLang="en-US" sz="1200" smtClean="0">
                <a:solidFill>
                  <a:schemeClr val="tx2">
                    <a:lumMod val="60000"/>
                    <a:lumOff val="40000"/>
                  </a:schemeClr>
                </a:solidFill>
              </a:rPr>
              <a:pPr>
                <a:spcBef>
                  <a:spcPct val="0"/>
                </a:spcBef>
                <a:buSzTx/>
                <a:buFontTx/>
                <a:buNone/>
              </a:pPr>
              <a:t>14</a:t>
            </a:fld>
            <a:endParaRPr lang="en-US" altLang="en-US" sz="1200" dirty="0" smtClean="0">
              <a:solidFill>
                <a:schemeClr val="tx2">
                  <a:lumMod val="60000"/>
                  <a:lumOff val="40000"/>
                </a:schemeClr>
              </a:solidFill>
            </a:endParaRPr>
          </a:p>
        </p:txBody>
      </p:sp>
      <p:sp>
        <p:nvSpPr>
          <p:cNvPr id="21507" name="Rectangle 2"/>
          <p:cNvSpPr>
            <a:spLocks noGrp="1" noChangeArrowheads="1"/>
          </p:cNvSpPr>
          <p:nvPr>
            <p:ph type="title"/>
          </p:nvPr>
        </p:nvSpPr>
        <p:spPr/>
        <p:txBody>
          <a:bodyPr>
            <a:normAutofit/>
          </a:bodyPr>
          <a:lstStyle/>
          <a:p>
            <a:r>
              <a:rPr lang="en-US" altLang="en-US" dirty="0" smtClean="0"/>
              <a:t>Standards body co</a:t>
            </a:r>
            <a:r>
              <a:rPr lang="en-CA" altLang="en-US" dirty="0" smtClean="0"/>
              <a:t>o</a:t>
            </a:r>
            <a:r>
              <a:rPr lang="en-US" altLang="en-US" dirty="0" err="1" smtClean="0"/>
              <a:t>peration</a:t>
            </a:r>
            <a:endParaRPr lang="en-US" altLang="en-US" dirty="0" smtClean="0"/>
          </a:p>
        </p:txBody>
      </p:sp>
      <p:sp>
        <p:nvSpPr>
          <p:cNvPr id="6149" name="Rectangle 3"/>
          <p:cNvSpPr>
            <a:spLocks noGrp="1" noChangeArrowheads="1"/>
          </p:cNvSpPr>
          <p:nvPr>
            <p:ph type="body" idx="1"/>
          </p:nvPr>
        </p:nvSpPr>
        <p:spPr>
          <a:xfrm>
            <a:off x="468313" y="1557338"/>
            <a:ext cx="8229600" cy="4249737"/>
          </a:xfrm>
        </p:spPr>
        <p:txBody>
          <a:bodyPr/>
          <a:lstStyle/>
          <a:p>
            <a:pPr>
              <a:defRPr/>
            </a:pPr>
            <a:r>
              <a:rPr lang="en-CA" sz="2800" dirty="0" smtClean="0"/>
              <a:t>Close cooperation between standards groups is needed:</a:t>
            </a:r>
          </a:p>
          <a:p>
            <a:pPr lvl="1">
              <a:defRPr/>
            </a:pPr>
            <a:r>
              <a:rPr lang="en-CA" sz="2400" dirty="0" smtClean="0">
                <a:ea typeface="+mn-ea"/>
                <a:cs typeface="+mn-cs"/>
              </a:rPr>
              <a:t>ITU-T Q4/15 for </a:t>
            </a:r>
            <a:r>
              <a:rPr lang="en-CA" sz="2400" dirty="0" err="1" smtClean="0">
                <a:ea typeface="+mn-ea"/>
                <a:cs typeface="+mn-cs"/>
              </a:rPr>
              <a:t>G.fast</a:t>
            </a:r>
            <a:r>
              <a:rPr lang="en-CA" sz="2400" dirty="0" smtClean="0">
                <a:ea typeface="+mn-ea"/>
                <a:cs typeface="+mn-cs"/>
              </a:rPr>
              <a:t> transceiver aspects</a:t>
            </a:r>
          </a:p>
          <a:p>
            <a:pPr lvl="1">
              <a:defRPr/>
            </a:pPr>
            <a:r>
              <a:rPr lang="en-CA" sz="2400" dirty="0" smtClean="0">
                <a:ea typeface="+mn-ea"/>
                <a:cs typeface="+mn-cs"/>
              </a:rPr>
              <a:t>ITU-T Q2/15 for PON related aspects</a:t>
            </a:r>
          </a:p>
          <a:p>
            <a:pPr lvl="1">
              <a:defRPr/>
            </a:pPr>
            <a:r>
              <a:rPr lang="en-CA" sz="2400" dirty="0" smtClean="0">
                <a:ea typeface="+mn-ea"/>
                <a:cs typeface="+mn-cs"/>
              </a:rPr>
              <a:t>Broadband Forum (FAN and E2E Architecture WGs) for architectural aspects</a:t>
            </a:r>
          </a:p>
          <a:p>
            <a:pPr lvl="1">
              <a:defRPr/>
            </a:pPr>
            <a:r>
              <a:rPr lang="en-US" sz="2400" dirty="0"/>
              <a:t>Broadband Forum addresses certification and interoperability testing of equipment based on ITU-T G-PON and DSL </a:t>
            </a:r>
            <a:r>
              <a:rPr lang="en-US" sz="2400" dirty="0" smtClean="0"/>
              <a:t>Recommendations</a:t>
            </a:r>
            <a:r>
              <a:rPr lang="en-CA" sz="2400" dirty="0" smtClean="0">
                <a:ea typeface="+mn-ea"/>
                <a:cs typeface="+mn-cs"/>
              </a:rPr>
              <a:t>, and</a:t>
            </a:r>
          </a:p>
          <a:p>
            <a:pPr lvl="1">
              <a:defRPr/>
            </a:pPr>
            <a:r>
              <a:rPr lang="en-CA" sz="2400" dirty="0" smtClean="0">
                <a:ea typeface="+mn-ea"/>
                <a:cs typeface="+mn-cs"/>
              </a:rPr>
              <a:t>ETSI TM6 for reverse power feeding aspects</a:t>
            </a:r>
          </a:p>
          <a:p>
            <a:pPr lvl="1">
              <a:defRPr/>
            </a:pPr>
            <a:endParaRPr lang="en-GB" sz="2400" dirty="0" smtClean="0"/>
          </a:p>
        </p:txBody>
      </p:sp>
    </p:spTree>
    <p:extLst>
      <p:ext uri="{BB962C8B-B14F-4D97-AF65-F5344CB8AC3E}">
        <p14:creationId xmlns:p14="http://schemas.microsoft.com/office/powerpoint/2010/main" val="3877215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ctrTitle"/>
          </p:nvPr>
        </p:nvSpPr>
        <p:spPr/>
        <p:txBody>
          <a:bodyPr>
            <a:noAutofit/>
          </a:bodyPr>
          <a:lstStyle/>
          <a:p>
            <a:r>
              <a:rPr lang="en-US" altLang="en-US" sz="3200" dirty="0" smtClean="0"/>
              <a:t>PON (Passive Optical Networks) (Q2/15) and optical </a:t>
            </a:r>
            <a:r>
              <a:rPr lang="en-US" altLang="en-US" sz="3200" dirty="0" err="1" smtClean="0"/>
              <a:t>fibres</a:t>
            </a:r>
            <a:r>
              <a:rPr lang="en-US" altLang="en-US" sz="3200" dirty="0" smtClean="0"/>
              <a:t> for FTTH (Q5/15)</a:t>
            </a:r>
          </a:p>
        </p:txBody>
      </p:sp>
      <p:sp>
        <p:nvSpPr>
          <p:cNvPr id="22531" name="Subtitle 6"/>
          <p:cNvSpPr>
            <a:spLocks noGrp="1"/>
          </p:cNvSpPr>
          <p:nvPr>
            <p:ph type="subTitle" idx="1"/>
          </p:nvPr>
        </p:nvSpPr>
        <p:spPr/>
        <p:txBody>
          <a:bodyPr/>
          <a:lstStyle/>
          <a:p>
            <a:endParaRPr lang="en-US" altLang="en-US" smtClean="0"/>
          </a:p>
        </p:txBody>
      </p:sp>
      <p:sp>
        <p:nvSpPr>
          <p:cNvPr id="22533" name="Slide Number Placeholder 4"/>
          <p:cNvSpPr>
            <a:spLocks noGrp="1"/>
          </p:cNvSpPr>
          <p:nvPr>
            <p:ph type="sldNum" sz="quarter" idx="4294967295"/>
          </p:nvPr>
        </p:nvSpPr>
        <p:spPr>
          <a:xfrm>
            <a:off x="7777163" y="6453188"/>
            <a:ext cx="1366837" cy="43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l">
              <a:spcBef>
                <a:spcPct val="0"/>
              </a:spcBef>
              <a:buSzTx/>
              <a:buFontTx/>
              <a:buNone/>
            </a:pPr>
            <a:fld id="{C71DC457-B52A-44A0-BD71-5764810A60CC}" type="slidenum">
              <a:rPr lang="en-US" altLang="en-US" sz="1200" smtClean="0">
                <a:solidFill>
                  <a:schemeClr val="tx2">
                    <a:lumMod val="60000"/>
                    <a:lumOff val="40000"/>
                  </a:schemeClr>
                </a:solidFill>
              </a:rPr>
              <a:pPr algn="l">
                <a:spcBef>
                  <a:spcPct val="0"/>
                </a:spcBef>
                <a:buSzTx/>
                <a:buFontTx/>
                <a:buNone/>
              </a:pPr>
              <a:t>15</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2321220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altLang="en-US" dirty="0" smtClean="0"/>
              <a:t>PON Evolution</a:t>
            </a:r>
          </a:p>
        </p:txBody>
      </p:sp>
      <p:sp>
        <p:nvSpPr>
          <p:cNvPr id="23555" name="Content Placeholder 4"/>
          <p:cNvSpPr>
            <a:spLocks noGrp="1"/>
          </p:cNvSpPr>
          <p:nvPr>
            <p:ph idx="1"/>
          </p:nvPr>
        </p:nvSpPr>
        <p:spPr>
          <a:xfrm>
            <a:off x="468313" y="1932092"/>
            <a:ext cx="8229600" cy="1815449"/>
          </a:xfrm>
        </p:spPr>
        <p:txBody>
          <a:bodyPr/>
          <a:lstStyle/>
          <a:p>
            <a:r>
              <a:rPr lang="en-US" altLang="en-US" sz="2800" dirty="0" smtClean="0"/>
              <a:t>G-PON (Gigabit-capable PON)</a:t>
            </a:r>
          </a:p>
          <a:p>
            <a:r>
              <a:rPr lang="en-US" altLang="en-US" sz="2800" dirty="0" smtClean="0"/>
              <a:t>NG-PON1 = XG-PON (10Gbit-capablePON)</a:t>
            </a:r>
          </a:p>
          <a:p>
            <a:r>
              <a:rPr lang="en-US" altLang="en-US" sz="2800" dirty="0" smtClean="0"/>
              <a:t>NG-PON2 = TWDM-PON (40Gbit-capable PON)</a:t>
            </a:r>
          </a:p>
        </p:txBody>
      </p:sp>
      <p:sp>
        <p:nvSpPr>
          <p:cNvPr id="23556" name="Slide Number Placeholder 3"/>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3578ACE0-ECF4-49A6-B296-DA9CDDE85CB3}" type="slidenum">
              <a:rPr lang="en-US" altLang="en-US" sz="1200" smtClean="0">
                <a:solidFill>
                  <a:schemeClr val="tx2">
                    <a:lumMod val="60000"/>
                    <a:lumOff val="40000"/>
                  </a:schemeClr>
                </a:solidFill>
              </a:rPr>
              <a:pPr>
                <a:spcBef>
                  <a:spcPct val="0"/>
                </a:spcBef>
                <a:buSzTx/>
                <a:buFontTx/>
                <a:buNone/>
              </a:pPr>
              <a:t>16</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2773064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2300" y="280988"/>
            <a:ext cx="8231188" cy="1143000"/>
          </a:xfrm>
        </p:spPr>
        <p:txBody>
          <a:bodyPr/>
          <a:lstStyle/>
          <a:p>
            <a:r>
              <a:rPr lang="en-US" altLang="en-US" sz="3300" smtClean="0"/>
              <a:t>Capacity Trend for PON</a:t>
            </a:r>
          </a:p>
        </p:txBody>
      </p:sp>
      <p:grpSp>
        <p:nvGrpSpPr>
          <p:cNvPr id="4" name="Group 3"/>
          <p:cNvGrpSpPr/>
          <p:nvPr/>
        </p:nvGrpSpPr>
        <p:grpSpPr>
          <a:xfrm>
            <a:off x="470187" y="1193685"/>
            <a:ext cx="8112311" cy="4524036"/>
            <a:chOff x="125413" y="1130300"/>
            <a:chExt cx="8902132" cy="5616476"/>
          </a:xfrm>
        </p:grpSpPr>
        <p:sp>
          <p:nvSpPr>
            <p:cNvPr id="24579" name="Line 4"/>
            <p:cNvSpPr>
              <a:spLocks noChangeShapeType="1"/>
            </p:cNvSpPr>
            <p:nvPr/>
          </p:nvSpPr>
          <p:spPr bwMode="auto">
            <a:xfrm flipV="1">
              <a:off x="1046163" y="5511800"/>
              <a:ext cx="78978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0" name="Line 5"/>
            <p:cNvSpPr>
              <a:spLocks noChangeShapeType="1"/>
            </p:cNvSpPr>
            <p:nvPr/>
          </p:nvSpPr>
          <p:spPr bwMode="auto">
            <a:xfrm flipH="1" flipV="1">
              <a:off x="1055688" y="1358900"/>
              <a:ext cx="0" cy="4135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1" name="Line 6"/>
            <p:cNvSpPr>
              <a:spLocks noChangeShapeType="1"/>
            </p:cNvSpPr>
            <p:nvPr/>
          </p:nvSpPr>
          <p:spPr bwMode="auto">
            <a:xfrm>
              <a:off x="923925" y="5189538"/>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2" name="Line 7"/>
            <p:cNvSpPr>
              <a:spLocks noChangeShapeType="1"/>
            </p:cNvSpPr>
            <p:nvPr/>
          </p:nvSpPr>
          <p:spPr bwMode="auto">
            <a:xfrm>
              <a:off x="938213" y="3471863"/>
              <a:ext cx="227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3" name="Line 8"/>
            <p:cNvSpPr>
              <a:spLocks noChangeShapeType="1"/>
            </p:cNvSpPr>
            <p:nvPr/>
          </p:nvSpPr>
          <p:spPr bwMode="auto">
            <a:xfrm>
              <a:off x="923925" y="2251075"/>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4" name="Line 9"/>
            <p:cNvSpPr>
              <a:spLocks noChangeShapeType="1"/>
            </p:cNvSpPr>
            <p:nvPr/>
          </p:nvSpPr>
          <p:spPr bwMode="auto">
            <a:xfrm>
              <a:off x="1549400" y="5402263"/>
              <a:ext cx="0" cy="22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5" name="Line 10"/>
            <p:cNvSpPr>
              <a:spLocks noChangeShapeType="1"/>
            </p:cNvSpPr>
            <p:nvPr/>
          </p:nvSpPr>
          <p:spPr bwMode="auto">
            <a:xfrm>
              <a:off x="2800350" y="5402263"/>
              <a:ext cx="0" cy="22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6" name="Line 11"/>
            <p:cNvSpPr>
              <a:spLocks noChangeShapeType="1"/>
            </p:cNvSpPr>
            <p:nvPr/>
          </p:nvSpPr>
          <p:spPr bwMode="auto">
            <a:xfrm>
              <a:off x="5305425" y="5402263"/>
              <a:ext cx="0" cy="22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7" name="Line 12"/>
            <p:cNvSpPr>
              <a:spLocks noChangeShapeType="1"/>
            </p:cNvSpPr>
            <p:nvPr/>
          </p:nvSpPr>
          <p:spPr bwMode="auto">
            <a:xfrm>
              <a:off x="6557963" y="5402263"/>
              <a:ext cx="0" cy="22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88" name="Text Box 13"/>
            <p:cNvSpPr txBox="1">
              <a:spLocks noChangeArrowheads="1"/>
            </p:cNvSpPr>
            <p:nvPr/>
          </p:nvSpPr>
          <p:spPr bwMode="auto">
            <a:xfrm>
              <a:off x="1225475" y="5592763"/>
              <a:ext cx="692300" cy="619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400">
                  <a:solidFill>
                    <a:schemeClr val="tx1"/>
                  </a:solidFill>
                </a:rPr>
                <a:t>1994</a:t>
              </a:r>
            </a:p>
            <a:p>
              <a:pPr algn="ctr">
                <a:spcBef>
                  <a:spcPct val="0"/>
                </a:spcBef>
                <a:buSzTx/>
                <a:buFontTx/>
                <a:buNone/>
              </a:pPr>
              <a:r>
                <a:rPr lang="en-US" altLang="en-US" sz="1400">
                  <a:solidFill>
                    <a:schemeClr val="tx1"/>
                  </a:solidFill>
                </a:rPr>
                <a:t>TPON</a:t>
              </a:r>
            </a:p>
          </p:txBody>
        </p:sp>
        <p:sp>
          <p:nvSpPr>
            <p:cNvPr id="24589" name="Text Box 14"/>
            <p:cNvSpPr txBox="1">
              <a:spLocks noChangeArrowheads="1"/>
            </p:cNvSpPr>
            <p:nvPr/>
          </p:nvSpPr>
          <p:spPr bwMode="auto">
            <a:xfrm>
              <a:off x="2416103" y="5592763"/>
              <a:ext cx="797070" cy="88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400">
                  <a:solidFill>
                    <a:schemeClr val="tx1"/>
                  </a:solidFill>
                </a:rPr>
                <a:t>1999</a:t>
              </a:r>
            </a:p>
            <a:p>
              <a:pPr algn="ctr">
                <a:spcBef>
                  <a:spcPct val="0"/>
                </a:spcBef>
                <a:buSzTx/>
                <a:buFontTx/>
                <a:buNone/>
              </a:pPr>
              <a:r>
                <a:rPr lang="en-US" altLang="en-US" sz="1400">
                  <a:solidFill>
                    <a:schemeClr val="tx1"/>
                  </a:solidFill>
                </a:rPr>
                <a:t>A-PON</a:t>
              </a:r>
            </a:p>
            <a:p>
              <a:pPr algn="ctr">
                <a:spcBef>
                  <a:spcPct val="0"/>
                </a:spcBef>
                <a:buSzTx/>
                <a:buFontTx/>
                <a:buNone/>
              </a:pPr>
              <a:r>
                <a:rPr lang="en-US" altLang="en-US" sz="1400">
                  <a:solidFill>
                    <a:schemeClr val="tx1"/>
                  </a:solidFill>
                </a:rPr>
                <a:t>B-PON</a:t>
              </a:r>
            </a:p>
          </p:txBody>
        </p:sp>
        <p:sp>
          <p:nvSpPr>
            <p:cNvPr id="24590" name="Text Box 15"/>
            <p:cNvSpPr txBox="1">
              <a:spLocks noChangeArrowheads="1"/>
            </p:cNvSpPr>
            <p:nvPr/>
          </p:nvSpPr>
          <p:spPr bwMode="auto">
            <a:xfrm>
              <a:off x="4738640" y="5592763"/>
              <a:ext cx="1098646" cy="11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400" dirty="0">
                  <a:solidFill>
                    <a:schemeClr val="tx1"/>
                  </a:solidFill>
                </a:rPr>
                <a:t>2009</a:t>
              </a:r>
            </a:p>
            <a:p>
              <a:pPr algn="ctr">
                <a:spcBef>
                  <a:spcPct val="0"/>
                </a:spcBef>
                <a:buSzTx/>
                <a:buFontTx/>
                <a:buNone/>
              </a:pPr>
              <a:r>
                <a:rPr lang="en-US" altLang="en-US" sz="1400" dirty="0">
                  <a:solidFill>
                    <a:schemeClr val="tx1"/>
                  </a:solidFill>
                </a:rPr>
                <a:t>NG-PON1</a:t>
              </a:r>
            </a:p>
            <a:p>
              <a:pPr algn="ctr">
                <a:spcBef>
                  <a:spcPct val="0"/>
                </a:spcBef>
                <a:buSzTx/>
                <a:buFontTx/>
                <a:buNone/>
              </a:pPr>
              <a:r>
                <a:rPr lang="en-US" altLang="en-US" sz="1400" dirty="0">
                  <a:solidFill>
                    <a:schemeClr val="tx1"/>
                  </a:solidFill>
                </a:rPr>
                <a:t>XG-PON</a:t>
              </a:r>
            </a:p>
            <a:p>
              <a:pPr algn="ctr">
                <a:spcBef>
                  <a:spcPct val="0"/>
                </a:spcBef>
                <a:buSzTx/>
                <a:buFontTx/>
                <a:buNone/>
              </a:pPr>
              <a:r>
                <a:rPr lang="en-US" altLang="en-US" sz="1400" dirty="0">
                  <a:solidFill>
                    <a:schemeClr val="tx1"/>
                  </a:solidFill>
                </a:rPr>
                <a:t>10GEPON</a:t>
              </a:r>
            </a:p>
          </p:txBody>
        </p:sp>
        <p:sp>
          <p:nvSpPr>
            <p:cNvPr id="24591" name="Text Box 16"/>
            <p:cNvSpPr txBox="1">
              <a:spLocks noChangeArrowheads="1"/>
            </p:cNvSpPr>
            <p:nvPr/>
          </p:nvSpPr>
          <p:spPr bwMode="auto">
            <a:xfrm>
              <a:off x="5922126" y="5592763"/>
              <a:ext cx="1293901" cy="88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400" dirty="0">
                  <a:solidFill>
                    <a:schemeClr val="tx1"/>
                  </a:solidFill>
                </a:rPr>
                <a:t>2014</a:t>
              </a:r>
            </a:p>
            <a:p>
              <a:pPr algn="ctr">
                <a:spcBef>
                  <a:spcPct val="0"/>
                </a:spcBef>
                <a:buSzTx/>
                <a:buFontTx/>
                <a:buNone/>
              </a:pPr>
              <a:r>
                <a:rPr lang="en-US" altLang="en-US" sz="1400" dirty="0">
                  <a:solidFill>
                    <a:schemeClr val="tx1"/>
                  </a:solidFill>
                </a:rPr>
                <a:t>NG-PON2</a:t>
              </a:r>
            </a:p>
            <a:p>
              <a:pPr algn="ctr">
                <a:spcBef>
                  <a:spcPct val="0"/>
                </a:spcBef>
                <a:buSzTx/>
                <a:buFontTx/>
                <a:buNone/>
              </a:pPr>
              <a:r>
                <a:rPr lang="en-US" altLang="en-US" sz="1400" dirty="0">
                  <a:solidFill>
                    <a:schemeClr val="tx1"/>
                  </a:solidFill>
                </a:rPr>
                <a:t>TWDM-PON</a:t>
              </a:r>
            </a:p>
          </p:txBody>
        </p:sp>
        <p:sp>
          <p:nvSpPr>
            <p:cNvPr id="24592" name="Text Box 17"/>
            <p:cNvSpPr txBox="1">
              <a:spLocks noChangeArrowheads="1"/>
            </p:cNvSpPr>
            <p:nvPr/>
          </p:nvSpPr>
          <p:spPr bwMode="auto">
            <a:xfrm>
              <a:off x="7789863" y="5186363"/>
              <a:ext cx="1237682"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Generation</a:t>
              </a:r>
            </a:p>
          </p:txBody>
        </p:sp>
        <p:sp>
          <p:nvSpPr>
            <p:cNvPr id="24593" name="Text Box 18"/>
            <p:cNvSpPr txBox="1">
              <a:spLocks noChangeArrowheads="1"/>
            </p:cNvSpPr>
            <p:nvPr/>
          </p:nvSpPr>
          <p:spPr bwMode="auto">
            <a:xfrm>
              <a:off x="1116013" y="1296988"/>
              <a:ext cx="1191876"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Bandwidth</a:t>
              </a:r>
            </a:p>
          </p:txBody>
        </p:sp>
        <p:sp>
          <p:nvSpPr>
            <p:cNvPr id="24594" name="Text Box 19"/>
            <p:cNvSpPr txBox="1">
              <a:spLocks noChangeArrowheads="1"/>
            </p:cNvSpPr>
            <p:nvPr/>
          </p:nvSpPr>
          <p:spPr bwMode="auto">
            <a:xfrm>
              <a:off x="125413" y="4991100"/>
              <a:ext cx="748590"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0.05G</a:t>
              </a:r>
            </a:p>
          </p:txBody>
        </p:sp>
        <p:sp>
          <p:nvSpPr>
            <p:cNvPr id="24595" name="Text Box 20"/>
            <p:cNvSpPr txBox="1">
              <a:spLocks noChangeArrowheads="1"/>
            </p:cNvSpPr>
            <p:nvPr/>
          </p:nvSpPr>
          <p:spPr bwMode="auto">
            <a:xfrm>
              <a:off x="254000" y="3327400"/>
              <a:ext cx="623696"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2.5G</a:t>
              </a:r>
            </a:p>
          </p:txBody>
        </p:sp>
        <p:sp>
          <p:nvSpPr>
            <p:cNvPr id="24596" name="Text Box 21"/>
            <p:cNvSpPr txBox="1">
              <a:spLocks noChangeArrowheads="1"/>
            </p:cNvSpPr>
            <p:nvPr/>
          </p:nvSpPr>
          <p:spPr bwMode="auto">
            <a:xfrm>
              <a:off x="358776" y="2109787"/>
              <a:ext cx="551574"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40G</a:t>
              </a:r>
            </a:p>
          </p:txBody>
        </p:sp>
        <p:sp>
          <p:nvSpPr>
            <p:cNvPr id="24597" name="Line 22"/>
            <p:cNvSpPr>
              <a:spLocks noChangeShapeType="1"/>
            </p:cNvSpPr>
            <p:nvPr/>
          </p:nvSpPr>
          <p:spPr bwMode="auto">
            <a:xfrm>
              <a:off x="923925" y="2860675"/>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598" name="Text Box 23"/>
            <p:cNvSpPr txBox="1">
              <a:spLocks noChangeArrowheads="1"/>
            </p:cNvSpPr>
            <p:nvPr/>
          </p:nvSpPr>
          <p:spPr bwMode="auto">
            <a:xfrm>
              <a:off x="354013" y="2719388"/>
              <a:ext cx="551574"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10G</a:t>
              </a:r>
            </a:p>
          </p:txBody>
        </p:sp>
        <p:sp>
          <p:nvSpPr>
            <p:cNvPr id="24599" name="Line 24"/>
            <p:cNvSpPr>
              <a:spLocks noChangeShapeType="1"/>
            </p:cNvSpPr>
            <p:nvPr/>
          </p:nvSpPr>
          <p:spPr bwMode="auto">
            <a:xfrm>
              <a:off x="4052888" y="5402263"/>
              <a:ext cx="0" cy="22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00" name="Text Box 25"/>
            <p:cNvSpPr txBox="1">
              <a:spLocks noChangeArrowheads="1"/>
            </p:cNvSpPr>
            <p:nvPr/>
          </p:nvSpPr>
          <p:spPr bwMode="auto">
            <a:xfrm>
              <a:off x="3640366" y="5592763"/>
              <a:ext cx="848857" cy="88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400">
                  <a:solidFill>
                    <a:schemeClr val="tx1"/>
                  </a:solidFill>
                </a:rPr>
                <a:t>2004</a:t>
              </a:r>
            </a:p>
            <a:p>
              <a:pPr algn="ctr">
                <a:spcBef>
                  <a:spcPct val="0"/>
                </a:spcBef>
                <a:buSzTx/>
                <a:buFontTx/>
                <a:buNone/>
              </a:pPr>
              <a:r>
                <a:rPr lang="en-US" altLang="en-US" sz="1400">
                  <a:solidFill>
                    <a:schemeClr val="tx1"/>
                  </a:solidFill>
                </a:rPr>
                <a:t>G-PON</a:t>
              </a:r>
            </a:p>
            <a:p>
              <a:pPr algn="ctr">
                <a:spcBef>
                  <a:spcPct val="0"/>
                </a:spcBef>
                <a:buSzTx/>
                <a:buFontTx/>
                <a:buNone/>
              </a:pPr>
              <a:r>
                <a:rPr lang="en-US" altLang="en-US" sz="1400">
                  <a:solidFill>
                    <a:schemeClr val="tx1"/>
                  </a:solidFill>
                </a:rPr>
                <a:t>GEPON</a:t>
              </a:r>
            </a:p>
          </p:txBody>
        </p:sp>
        <p:sp>
          <p:nvSpPr>
            <p:cNvPr id="24601" name="Line 26"/>
            <p:cNvSpPr>
              <a:spLocks noChangeShapeType="1"/>
            </p:cNvSpPr>
            <p:nvPr/>
          </p:nvSpPr>
          <p:spPr bwMode="auto">
            <a:xfrm>
              <a:off x="923925" y="4081463"/>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02" name="Text Box 27"/>
            <p:cNvSpPr txBox="1">
              <a:spLocks noChangeArrowheads="1"/>
            </p:cNvSpPr>
            <p:nvPr/>
          </p:nvSpPr>
          <p:spPr bwMode="auto">
            <a:xfrm>
              <a:off x="239713" y="3883025"/>
              <a:ext cx="623696"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0.6G</a:t>
              </a:r>
            </a:p>
          </p:txBody>
        </p:sp>
        <p:sp>
          <p:nvSpPr>
            <p:cNvPr id="24603" name="Line 28"/>
            <p:cNvSpPr>
              <a:spLocks noChangeShapeType="1"/>
            </p:cNvSpPr>
            <p:nvPr/>
          </p:nvSpPr>
          <p:spPr bwMode="auto">
            <a:xfrm>
              <a:off x="923925" y="4689475"/>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04" name="Text Box 29"/>
            <p:cNvSpPr txBox="1">
              <a:spLocks noChangeArrowheads="1"/>
            </p:cNvSpPr>
            <p:nvPr/>
          </p:nvSpPr>
          <p:spPr bwMode="auto">
            <a:xfrm>
              <a:off x="125413" y="4491038"/>
              <a:ext cx="748590"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0.15G</a:t>
              </a:r>
            </a:p>
          </p:txBody>
        </p:sp>
        <p:sp>
          <p:nvSpPr>
            <p:cNvPr id="24605" name="Rectangle 30"/>
            <p:cNvSpPr>
              <a:spLocks noChangeArrowheads="1"/>
            </p:cNvSpPr>
            <p:nvPr/>
          </p:nvSpPr>
          <p:spPr bwMode="auto">
            <a:xfrm>
              <a:off x="1492250" y="5133975"/>
              <a:ext cx="57150" cy="111125"/>
            </a:xfrm>
            <a:prstGeom prst="rect">
              <a:avLst/>
            </a:prstGeom>
            <a:solidFill>
              <a:srgbClr val="0066FF"/>
            </a:solidFill>
            <a:ln w="9525">
              <a:solidFill>
                <a:srgbClr val="0000FF"/>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06" name="Rectangle 31"/>
            <p:cNvSpPr>
              <a:spLocks noChangeArrowheads="1"/>
            </p:cNvSpPr>
            <p:nvPr/>
          </p:nvSpPr>
          <p:spPr bwMode="auto">
            <a:xfrm>
              <a:off x="1549400" y="5133975"/>
              <a:ext cx="55563" cy="111125"/>
            </a:xfrm>
            <a:prstGeom prst="rect">
              <a:avLst/>
            </a:prstGeom>
            <a:solidFill>
              <a:srgbClr val="FF0066"/>
            </a:solid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07" name="Rectangle 32"/>
            <p:cNvSpPr>
              <a:spLocks noChangeArrowheads="1"/>
            </p:cNvSpPr>
            <p:nvPr/>
          </p:nvSpPr>
          <p:spPr bwMode="auto">
            <a:xfrm>
              <a:off x="2743200" y="4024313"/>
              <a:ext cx="57150" cy="722312"/>
            </a:xfrm>
            <a:prstGeom prst="rect">
              <a:avLst/>
            </a:prstGeom>
            <a:solidFill>
              <a:srgbClr val="0066FF"/>
            </a:solidFill>
            <a:ln w="9525">
              <a:solidFill>
                <a:srgbClr val="0000FF"/>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08" name="Rectangle 33"/>
            <p:cNvSpPr>
              <a:spLocks noChangeArrowheads="1"/>
            </p:cNvSpPr>
            <p:nvPr/>
          </p:nvSpPr>
          <p:spPr bwMode="auto">
            <a:xfrm>
              <a:off x="3995738" y="3414713"/>
              <a:ext cx="57150" cy="388937"/>
            </a:xfrm>
            <a:prstGeom prst="rect">
              <a:avLst/>
            </a:prstGeom>
            <a:solidFill>
              <a:srgbClr val="0066FF"/>
            </a:solidFill>
            <a:ln w="9525">
              <a:solidFill>
                <a:srgbClr val="0000FF"/>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09" name="Rectangle 34"/>
            <p:cNvSpPr>
              <a:spLocks noChangeArrowheads="1"/>
            </p:cNvSpPr>
            <p:nvPr/>
          </p:nvSpPr>
          <p:spPr bwMode="auto">
            <a:xfrm>
              <a:off x="5249863" y="2805113"/>
              <a:ext cx="55562" cy="112712"/>
            </a:xfrm>
            <a:prstGeom prst="rect">
              <a:avLst/>
            </a:prstGeom>
            <a:solidFill>
              <a:srgbClr val="0066FF"/>
            </a:solidFill>
            <a:ln w="9525">
              <a:solidFill>
                <a:srgbClr val="0000FF"/>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10" name="Rectangle 35"/>
            <p:cNvSpPr>
              <a:spLocks noChangeArrowheads="1"/>
            </p:cNvSpPr>
            <p:nvPr/>
          </p:nvSpPr>
          <p:spPr bwMode="auto">
            <a:xfrm>
              <a:off x="2801938" y="4635500"/>
              <a:ext cx="55562" cy="111125"/>
            </a:xfrm>
            <a:prstGeom prst="rect">
              <a:avLst/>
            </a:prstGeom>
            <a:solidFill>
              <a:srgbClr val="FF0066"/>
            </a:solid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11" name="Rectangle 36"/>
            <p:cNvSpPr>
              <a:spLocks noChangeArrowheads="1"/>
            </p:cNvSpPr>
            <p:nvPr/>
          </p:nvSpPr>
          <p:spPr bwMode="auto">
            <a:xfrm>
              <a:off x="4054475" y="3692525"/>
              <a:ext cx="55563" cy="111125"/>
            </a:xfrm>
            <a:prstGeom prst="rect">
              <a:avLst/>
            </a:prstGeom>
            <a:solidFill>
              <a:srgbClr val="FF0066"/>
            </a:solid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12" name="Rectangle 37"/>
            <p:cNvSpPr>
              <a:spLocks noChangeArrowheads="1"/>
            </p:cNvSpPr>
            <p:nvPr/>
          </p:nvSpPr>
          <p:spPr bwMode="auto">
            <a:xfrm>
              <a:off x="5305425" y="2805113"/>
              <a:ext cx="58738" cy="720725"/>
            </a:xfrm>
            <a:prstGeom prst="rect">
              <a:avLst/>
            </a:prstGeom>
            <a:solidFill>
              <a:srgbClr val="FF0066"/>
            </a:solid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13" name="Rectangle 38" descr="Wide upward diagonal"/>
            <p:cNvSpPr>
              <a:spLocks noChangeArrowheads="1"/>
            </p:cNvSpPr>
            <p:nvPr/>
          </p:nvSpPr>
          <p:spPr bwMode="auto">
            <a:xfrm>
              <a:off x="5305425" y="3525838"/>
              <a:ext cx="58738" cy="277812"/>
            </a:xfrm>
            <a:prstGeom prst="rect">
              <a:avLst/>
            </a:prstGeom>
            <a:pattFill prst="wdUpDiag">
              <a:fgClr>
                <a:srgbClr val="FF0066"/>
              </a:fgClr>
              <a:bgClr>
                <a:schemeClr val="bg1"/>
              </a:bgClr>
            </a:patt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14" name="Line 39"/>
            <p:cNvSpPr>
              <a:spLocks noChangeShapeType="1"/>
            </p:cNvSpPr>
            <p:nvPr/>
          </p:nvSpPr>
          <p:spPr bwMode="auto">
            <a:xfrm flipV="1">
              <a:off x="1549400" y="1476375"/>
              <a:ext cx="6354763" cy="3125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15" name="Line 40"/>
            <p:cNvSpPr>
              <a:spLocks noChangeShapeType="1"/>
            </p:cNvSpPr>
            <p:nvPr/>
          </p:nvSpPr>
          <p:spPr bwMode="auto">
            <a:xfrm flipV="1">
              <a:off x="1549400" y="2255838"/>
              <a:ext cx="6416675" cy="315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16" name="Rectangle 41"/>
            <p:cNvSpPr>
              <a:spLocks noChangeArrowheads="1"/>
            </p:cNvSpPr>
            <p:nvPr/>
          </p:nvSpPr>
          <p:spPr bwMode="auto">
            <a:xfrm>
              <a:off x="1412875" y="2603500"/>
              <a:ext cx="57150" cy="222250"/>
            </a:xfrm>
            <a:prstGeom prst="rect">
              <a:avLst/>
            </a:prstGeom>
            <a:solidFill>
              <a:srgbClr val="0066FF"/>
            </a:solidFill>
            <a:ln w="9525">
              <a:solidFill>
                <a:srgbClr val="0000FF"/>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17" name="Rectangle 42"/>
            <p:cNvSpPr>
              <a:spLocks noChangeArrowheads="1"/>
            </p:cNvSpPr>
            <p:nvPr/>
          </p:nvSpPr>
          <p:spPr bwMode="auto">
            <a:xfrm>
              <a:off x="1412875" y="2936875"/>
              <a:ext cx="57150" cy="220663"/>
            </a:xfrm>
            <a:prstGeom prst="rect">
              <a:avLst/>
            </a:prstGeom>
            <a:solidFill>
              <a:srgbClr val="FF0066"/>
            </a:solid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18" name="Text Box 43"/>
            <p:cNvSpPr txBox="1">
              <a:spLocks noChangeArrowheads="1"/>
            </p:cNvSpPr>
            <p:nvPr/>
          </p:nvSpPr>
          <p:spPr bwMode="auto">
            <a:xfrm>
              <a:off x="1511301" y="2576512"/>
              <a:ext cx="1397738" cy="61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42" tIns="33571" rIns="67142" bIns="33571">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Downstream</a:t>
              </a:r>
            </a:p>
            <a:p>
              <a:pPr>
                <a:spcBef>
                  <a:spcPct val="0"/>
                </a:spcBef>
                <a:buSzTx/>
                <a:buFontTx/>
                <a:buNone/>
              </a:pPr>
              <a:r>
                <a:rPr lang="en-US" altLang="en-US" sz="1400">
                  <a:solidFill>
                    <a:schemeClr val="tx1"/>
                  </a:solidFill>
                </a:rPr>
                <a:t>Upstream</a:t>
              </a:r>
            </a:p>
          </p:txBody>
        </p:sp>
        <p:sp>
          <p:nvSpPr>
            <p:cNvPr id="24619" name="Rectangle 44"/>
            <p:cNvSpPr>
              <a:spLocks noChangeArrowheads="1"/>
            </p:cNvSpPr>
            <p:nvPr/>
          </p:nvSpPr>
          <p:spPr bwMode="auto">
            <a:xfrm>
              <a:off x="1355725" y="2549525"/>
              <a:ext cx="1708150" cy="66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20" name="Line 45"/>
            <p:cNvSpPr>
              <a:spLocks noChangeShapeType="1"/>
            </p:cNvSpPr>
            <p:nvPr/>
          </p:nvSpPr>
          <p:spPr bwMode="auto">
            <a:xfrm flipV="1">
              <a:off x="4052888" y="3194050"/>
              <a:ext cx="2505075"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21" name="Rectangle 46"/>
            <p:cNvSpPr>
              <a:spLocks noChangeArrowheads="1"/>
            </p:cNvSpPr>
            <p:nvPr/>
          </p:nvSpPr>
          <p:spPr bwMode="auto">
            <a:xfrm>
              <a:off x="6502400" y="1863725"/>
              <a:ext cx="55563" cy="387350"/>
            </a:xfrm>
            <a:prstGeom prst="rect">
              <a:avLst/>
            </a:prstGeom>
            <a:solidFill>
              <a:srgbClr val="0066FF"/>
            </a:solidFill>
            <a:ln w="9525">
              <a:solidFill>
                <a:srgbClr val="0000FF"/>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22" name="Rectangle 47"/>
            <p:cNvSpPr>
              <a:spLocks noChangeArrowheads="1"/>
            </p:cNvSpPr>
            <p:nvPr/>
          </p:nvSpPr>
          <p:spPr bwMode="auto">
            <a:xfrm>
              <a:off x="6557963" y="1863725"/>
              <a:ext cx="57150" cy="1054100"/>
            </a:xfrm>
            <a:prstGeom prst="rect">
              <a:avLst/>
            </a:prstGeom>
            <a:solidFill>
              <a:srgbClr val="FF0066"/>
            </a:solid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23" name="Rectangle 48" descr="Wide upward diagonal"/>
            <p:cNvSpPr>
              <a:spLocks noChangeArrowheads="1"/>
            </p:cNvSpPr>
            <p:nvPr/>
          </p:nvSpPr>
          <p:spPr bwMode="auto">
            <a:xfrm>
              <a:off x="6557963" y="2917825"/>
              <a:ext cx="57150" cy="276225"/>
            </a:xfrm>
            <a:prstGeom prst="rect">
              <a:avLst/>
            </a:prstGeom>
            <a:pattFill prst="wdUpDiag">
              <a:fgClr>
                <a:srgbClr val="FF0066"/>
              </a:fgClr>
              <a:bgClr>
                <a:schemeClr val="bg1"/>
              </a:bgClr>
            </a:patt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24" name="Text Box 49"/>
            <p:cNvSpPr txBox="1">
              <a:spLocks noChangeArrowheads="1"/>
            </p:cNvSpPr>
            <p:nvPr/>
          </p:nvSpPr>
          <p:spPr bwMode="auto">
            <a:xfrm>
              <a:off x="6735763" y="2687638"/>
              <a:ext cx="551626" cy="3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42" tIns="33571" rIns="67142" bIns="33571">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10G</a:t>
              </a:r>
            </a:p>
          </p:txBody>
        </p:sp>
        <p:sp>
          <p:nvSpPr>
            <p:cNvPr id="24625" name="Text Box 50"/>
            <p:cNvSpPr txBox="1">
              <a:spLocks noChangeArrowheads="1"/>
            </p:cNvSpPr>
            <p:nvPr/>
          </p:nvSpPr>
          <p:spPr bwMode="auto">
            <a:xfrm>
              <a:off x="6735763" y="2078038"/>
              <a:ext cx="551626" cy="3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42" tIns="33571" rIns="67142" bIns="33571">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40G</a:t>
              </a:r>
            </a:p>
          </p:txBody>
        </p:sp>
        <p:sp>
          <p:nvSpPr>
            <p:cNvPr id="24626" name="Text Box 51"/>
            <p:cNvSpPr txBox="1">
              <a:spLocks noChangeArrowheads="1"/>
            </p:cNvSpPr>
            <p:nvPr/>
          </p:nvSpPr>
          <p:spPr bwMode="auto">
            <a:xfrm>
              <a:off x="6672263" y="1744664"/>
              <a:ext cx="676519" cy="3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42" tIns="33571" rIns="67142" bIns="33571">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100G</a:t>
              </a:r>
            </a:p>
          </p:txBody>
        </p:sp>
        <p:sp>
          <p:nvSpPr>
            <p:cNvPr id="24627" name="Line 52"/>
            <p:cNvSpPr>
              <a:spLocks noChangeShapeType="1"/>
            </p:cNvSpPr>
            <p:nvPr/>
          </p:nvSpPr>
          <p:spPr bwMode="auto">
            <a:xfrm>
              <a:off x="6502400" y="2860675"/>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28" name="Line 53"/>
            <p:cNvSpPr>
              <a:spLocks noChangeShapeType="1"/>
            </p:cNvSpPr>
            <p:nvPr/>
          </p:nvSpPr>
          <p:spPr bwMode="auto">
            <a:xfrm>
              <a:off x="6502400" y="2251075"/>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29" name="Line 54"/>
            <p:cNvSpPr>
              <a:spLocks noChangeShapeType="1"/>
            </p:cNvSpPr>
            <p:nvPr/>
          </p:nvSpPr>
          <p:spPr bwMode="auto">
            <a:xfrm>
              <a:off x="6502400" y="1919288"/>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30" name="Line 55"/>
            <p:cNvSpPr>
              <a:spLocks noChangeShapeType="1"/>
            </p:cNvSpPr>
            <p:nvPr/>
          </p:nvSpPr>
          <p:spPr bwMode="auto">
            <a:xfrm flipV="1">
              <a:off x="4052888" y="1863725"/>
              <a:ext cx="2449512"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31" name="Line 12"/>
            <p:cNvSpPr>
              <a:spLocks noChangeShapeType="1"/>
            </p:cNvSpPr>
            <p:nvPr/>
          </p:nvSpPr>
          <p:spPr bwMode="auto">
            <a:xfrm>
              <a:off x="7807325" y="5403850"/>
              <a:ext cx="0" cy="222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32" name="Text Box 16"/>
            <p:cNvSpPr txBox="1">
              <a:spLocks noChangeArrowheads="1"/>
            </p:cNvSpPr>
            <p:nvPr/>
          </p:nvSpPr>
          <p:spPr bwMode="auto">
            <a:xfrm>
              <a:off x="7275273" y="5594350"/>
              <a:ext cx="1086332" cy="88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400">
                  <a:solidFill>
                    <a:schemeClr val="tx1"/>
                  </a:solidFill>
                </a:rPr>
                <a:t>2020+</a:t>
              </a:r>
            </a:p>
            <a:p>
              <a:pPr algn="ctr">
                <a:spcBef>
                  <a:spcPct val="0"/>
                </a:spcBef>
                <a:buSzTx/>
                <a:buFontTx/>
                <a:buNone/>
              </a:pPr>
              <a:r>
                <a:rPr lang="en-US" altLang="en-US" sz="1400">
                  <a:solidFill>
                    <a:schemeClr val="tx1"/>
                  </a:solidFill>
                </a:rPr>
                <a:t>NG-PON3</a:t>
              </a:r>
            </a:p>
            <a:p>
              <a:pPr algn="ctr">
                <a:spcBef>
                  <a:spcPct val="0"/>
                </a:spcBef>
                <a:buSzTx/>
                <a:buFontTx/>
                <a:buNone/>
              </a:pPr>
              <a:r>
                <a:rPr lang="en-US" altLang="en-US" sz="1400">
                  <a:solidFill>
                    <a:schemeClr val="tx1"/>
                  </a:solidFill>
                </a:rPr>
                <a:t>?</a:t>
              </a:r>
            </a:p>
          </p:txBody>
        </p:sp>
        <p:grpSp>
          <p:nvGrpSpPr>
            <p:cNvPr id="2" name="组合 64"/>
            <p:cNvGrpSpPr/>
            <p:nvPr/>
          </p:nvGrpSpPr>
          <p:grpSpPr>
            <a:xfrm>
              <a:off x="7163516" y="5309426"/>
              <a:ext cx="185108" cy="370327"/>
              <a:chOff x="8359923" y="5872708"/>
              <a:chExt cx="144016" cy="504056"/>
            </a:xfrm>
            <a:effectLst>
              <a:outerShdw blurRad="50800" dist="50800" dir="5400000" algn="ctr" rotWithShape="0">
                <a:schemeClr val="bg1"/>
              </a:outerShdw>
            </a:effectLst>
          </p:grpSpPr>
          <p:cxnSp>
            <p:nvCxnSpPr>
              <p:cNvPr id="61" name="直接连接符 60"/>
              <p:cNvCxnSpPr/>
              <p:nvPr/>
            </p:nvCxnSpPr>
            <p:spPr bwMode="auto">
              <a:xfrm flipH="1">
                <a:off x="8359923" y="5872708"/>
                <a:ext cx="144016"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flipH="1">
                <a:off x="8359923" y="6232748"/>
                <a:ext cx="144016"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8359923" y="6016724"/>
                <a:ext cx="144016" cy="21602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634" name="Line 8"/>
            <p:cNvSpPr>
              <a:spLocks noChangeShapeType="1"/>
            </p:cNvSpPr>
            <p:nvPr/>
          </p:nvSpPr>
          <p:spPr bwMode="auto">
            <a:xfrm>
              <a:off x="923925" y="1500188"/>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35" name="Text Box 21"/>
            <p:cNvSpPr txBox="1">
              <a:spLocks noChangeArrowheads="1"/>
            </p:cNvSpPr>
            <p:nvPr/>
          </p:nvSpPr>
          <p:spPr bwMode="auto">
            <a:xfrm>
              <a:off x="252413" y="1358900"/>
              <a:ext cx="676468" cy="3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19" tIns="33560" rIns="67119" bIns="33560">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250G</a:t>
              </a:r>
            </a:p>
          </p:txBody>
        </p:sp>
        <p:grpSp>
          <p:nvGrpSpPr>
            <p:cNvPr id="3" name="组合 67"/>
            <p:cNvGrpSpPr/>
            <p:nvPr/>
          </p:nvGrpSpPr>
          <p:grpSpPr>
            <a:xfrm rot="16200000">
              <a:off x="962360" y="1698794"/>
              <a:ext cx="185163" cy="370217"/>
              <a:chOff x="8359923" y="5872708"/>
              <a:chExt cx="144016" cy="504056"/>
            </a:xfrm>
            <a:effectLst>
              <a:outerShdw blurRad="50800" dist="50800" dir="5400000" algn="ctr" rotWithShape="0">
                <a:schemeClr val="bg1"/>
              </a:outerShdw>
            </a:effectLst>
          </p:grpSpPr>
          <p:cxnSp>
            <p:nvCxnSpPr>
              <p:cNvPr id="69" name="直接连接符 68"/>
              <p:cNvCxnSpPr/>
              <p:nvPr/>
            </p:nvCxnSpPr>
            <p:spPr bwMode="auto">
              <a:xfrm flipH="1">
                <a:off x="8359923" y="5872708"/>
                <a:ext cx="144016"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flipH="1">
                <a:off x="8359923" y="6232748"/>
                <a:ext cx="144016"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直接连接符 70"/>
              <p:cNvCxnSpPr/>
              <p:nvPr/>
            </p:nvCxnSpPr>
            <p:spPr bwMode="auto">
              <a:xfrm>
                <a:off x="8359923" y="6016724"/>
                <a:ext cx="144016" cy="21602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637" name="Rectangle 46"/>
            <p:cNvSpPr>
              <a:spLocks noChangeArrowheads="1"/>
            </p:cNvSpPr>
            <p:nvPr/>
          </p:nvSpPr>
          <p:spPr bwMode="auto">
            <a:xfrm>
              <a:off x="7842250" y="1247775"/>
              <a:ext cx="55563" cy="388938"/>
            </a:xfrm>
            <a:prstGeom prst="rect">
              <a:avLst/>
            </a:prstGeom>
            <a:solidFill>
              <a:srgbClr val="0066FF"/>
            </a:solidFill>
            <a:ln w="9525">
              <a:solidFill>
                <a:srgbClr val="0000FF"/>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38" name="Rectangle 47"/>
            <p:cNvSpPr>
              <a:spLocks noChangeArrowheads="1"/>
            </p:cNvSpPr>
            <p:nvPr/>
          </p:nvSpPr>
          <p:spPr bwMode="auto">
            <a:xfrm>
              <a:off x="7897813" y="1247775"/>
              <a:ext cx="57150" cy="1054100"/>
            </a:xfrm>
            <a:prstGeom prst="rect">
              <a:avLst/>
            </a:prstGeom>
            <a:solidFill>
              <a:srgbClr val="FF0066"/>
            </a:solidFill>
            <a:ln w="9525">
              <a:solidFill>
                <a:srgbClr val="FF0066"/>
              </a:solidFill>
              <a:miter lim="800000"/>
              <a:headEnd/>
              <a:tailEnd/>
            </a:ln>
          </p:spPr>
          <p:txBody>
            <a:bodyPr wrap="none" lIns="78355" tIns="39177" rIns="78355" bIns="39177"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sz="2000">
                <a:solidFill>
                  <a:schemeClr val="tx1"/>
                </a:solidFill>
              </a:endParaRPr>
            </a:p>
          </p:txBody>
        </p:sp>
        <p:sp>
          <p:nvSpPr>
            <p:cNvPr id="24639" name="Text Box 49"/>
            <p:cNvSpPr txBox="1">
              <a:spLocks noChangeArrowheads="1"/>
            </p:cNvSpPr>
            <p:nvPr/>
          </p:nvSpPr>
          <p:spPr bwMode="auto">
            <a:xfrm>
              <a:off x="8075613" y="2071688"/>
              <a:ext cx="551626" cy="3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42" tIns="33571" rIns="67142" bIns="33571">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40G</a:t>
              </a:r>
            </a:p>
          </p:txBody>
        </p:sp>
        <p:sp>
          <p:nvSpPr>
            <p:cNvPr id="24640" name="Text Box 50"/>
            <p:cNvSpPr txBox="1">
              <a:spLocks noChangeArrowheads="1"/>
            </p:cNvSpPr>
            <p:nvPr/>
          </p:nvSpPr>
          <p:spPr bwMode="auto">
            <a:xfrm>
              <a:off x="8066088" y="1463674"/>
              <a:ext cx="676519" cy="3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42" tIns="33571" rIns="67142" bIns="33571">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100G</a:t>
              </a:r>
            </a:p>
          </p:txBody>
        </p:sp>
        <p:sp>
          <p:nvSpPr>
            <p:cNvPr id="24641" name="Text Box 51"/>
            <p:cNvSpPr txBox="1">
              <a:spLocks noChangeArrowheads="1"/>
            </p:cNvSpPr>
            <p:nvPr/>
          </p:nvSpPr>
          <p:spPr bwMode="auto">
            <a:xfrm>
              <a:off x="8012113" y="1130300"/>
              <a:ext cx="745123" cy="3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42" tIns="33571" rIns="67142" bIns="33571">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400">
                  <a:solidFill>
                    <a:schemeClr val="tx1"/>
                  </a:solidFill>
                </a:rPr>
                <a:t> 250G</a:t>
              </a:r>
            </a:p>
          </p:txBody>
        </p:sp>
        <p:sp>
          <p:nvSpPr>
            <p:cNvPr id="24642" name="Line 52"/>
            <p:cNvSpPr>
              <a:spLocks noChangeShapeType="1"/>
            </p:cNvSpPr>
            <p:nvPr/>
          </p:nvSpPr>
          <p:spPr bwMode="auto">
            <a:xfrm>
              <a:off x="7842250" y="2246313"/>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43" name="Line 53"/>
            <p:cNvSpPr>
              <a:spLocks noChangeShapeType="1"/>
            </p:cNvSpPr>
            <p:nvPr/>
          </p:nvSpPr>
          <p:spPr bwMode="auto">
            <a:xfrm>
              <a:off x="7842250" y="1636713"/>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sp>
          <p:nvSpPr>
            <p:cNvPr id="24644" name="Line 54"/>
            <p:cNvSpPr>
              <a:spLocks noChangeShapeType="1"/>
            </p:cNvSpPr>
            <p:nvPr/>
          </p:nvSpPr>
          <p:spPr bwMode="auto">
            <a:xfrm>
              <a:off x="7842250" y="1303338"/>
              <a:ext cx="227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78355" tIns="39177" rIns="78355" bIns="39177"/>
            <a:lstStyle/>
            <a:p>
              <a:endParaRPr lang="en-US" sz="1200"/>
            </a:p>
          </p:txBody>
        </p:sp>
      </p:grpSp>
      <p:sp>
        <p:nvSpPr>
          <p:cNvPr id="24645" name="Slide Number Placeholder 75"/>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5B0EFDBB-C7FB-4818-A522-D3115B762107}" type="slidenum">
              <a:rPr lang="en-US" altLang="en-US" sz="1200" smtClean="0">
                <a:solidFill>
                  <a:schemeClr val="tx2">
                    <a:lumMod val="60000"/>
                    <a:lumOff val="40000"/>
                  </a:schemeClr>
                </a:solidFill>
              </a:rPr>
              <a:pPr>
                <a:spcBef>
                  <a:spcPct val="0"/>
                </a:spcBef>
                <a:buSzTx/>
                <a:buFontTx/>
                <a:buNone/>
              </a:pPr>
              <a:t>17</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26350618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70972"/>
            <a:ext cx="8229600" cy="697441"/>
          </a:xfrm>
        </p:spPr>
        <p:txBody>
          <a:bodyPr>
            <a:normAutofit fontScale="90000"/>
          </a:bodyPr>
          <a:lstStyle/>
          <a:p>
            <a:r>
              <a:rPr lang="en-US" altLang="en-US" sz="4000" dirty="0" smtClean="0"/>
              <a:t>G-PON: Widely deployed</a:t>
            </a:r>
          </a:p>
        </p:txBody>
      </p:sp>
      <p:sp>
        <p:nvSpPr>
          <p:cNvPr id="25603" name="Content Placeholder 2"/>
          <p:cNvSpPr>
            <a:spLocks noGrp="1"/>
          </p:cNvSpPr>
          <p:nvPr>
            <p:ph idx="1"/>
          </p:nvPr>
        </p:nvSpPr>
        <p:spPr>
          <a:xfrm>
            <a:off x="457200" y="1268413"/>
            <a:ext cx="8229600" cy="4857750"/>
          </a:xfrm>
        </p:spPr>
        <p:txBody>
          <a:bodyPr/>
          <a:lstStyle/>
          <a:p>
            <a:r>
              <a:rPr lang="en-US" altLang="en-US" sz="2000" dirty="0" smtClean="0"/>
              <a:t>G-PON: Gigabit-capable passive optical networks</a:t>
            </a:r>
          </a:p>
          <a:p>
            <a:r>
              <a:rPr lang="en-US" altLang="en-US" sz="2000" dirty="0" smtClean="0"/>
              <a:t>System defined in the </a:t>
            </a:r>
            <a:r>
              <a:rPr lang="en-US" altLang="en-US" sz="2000" dirty="0"/>
              <a:t>Recommendation ITU-T G.984 </a:t>
            </a:r>
            <a:r>
              <a:rPr lang="en-US" altLang="en-US" sz="2000" dirty="0" smtClean="0"/>
              <a:t>series</a:t>
            </a:r>
          </a:p>
          <a:p>
            <a:pPr lvl="1"/>
            <a:r>
              <a:rPr lang="en-US" sz="1800" dirty="0"/>
              <a:t>Recommendation ITU-T </a:t>
            </a:r>
            <a:r>
              <a:rPr lang="en-US" altLang="en-US" sz="1800" dirty="0" smtClean="0"/>
              <a:t>G.984.1: System requirements</a:t>
            </a:r>
          </a:p>
          <a:p>
            <a:pPr lvl="1"/>
            <a:r>
              <a:rPr lang="en-US" sz="1800" dirty="0"/>
              <a:t>Recommendation ITU-T </a:t>
            </a:r>
            <a:r>
              <a:rPr lang="en-US" altLang="en-US" sz="1800" dirty="0" smtClean="0"/>
              <a:t>G.984.2: PMD specifications</a:t>
            </a:r>
          </a:p>
          <a:p>
            <a:pPr lvl="1"/>
            <a:r>
              <a:rPr lang="en-US" sz="1800" dirty="0"/>
              <a:t>Recommendation ITU-T </a:t>
            </a:r>
            <a:r>
              <a:rPr lang="en-US" altLang="en-US" sz="1800" dirty="0" smtClean="0"/>
              <a:t>G.984.3: TC specifications</a:t>
            </a:r>
          </a:p>
          <a:p>
            <a:pPr lvl="1"/>
            <a:r>
              <a:rPr lang="en-US" sz="1800" dirty="0"/>
              <a:t>Recommendation ITU-T </a:t>
            </a:r>
            <a:r>
              <a:rPr lang="en-US" altLang="en-US" sz="1800" dirty="0" smtClean="0"/>
              <a:t>G.984.4: OMCI - Subsumed by </a:t>
            </a:r>
            <a:r>
              <a:rPr lang="en-US" sz="1800" dirty="0"/>
              <a:t>Recommendation ITU-T </a:t>
            </a:r>
            <a:r>
              <a:rPr lang="en-US" altLang="en-US" sz="1800" dirty="0" smtClean="0"/>
              <a:t>G.988 </a:t>
            </a:r>
          </a:p>
          <a:p>
            <a:pPr lvl="2"/>
            <a:r>
              <a:rPr lang="en-US" altLang="en-US" sz="1600" dirty="0" smtClean="0"/>
              <a:t>Now used for all ITU PONs and P2P systems</a:t>
            </a:r>
          </a:p>
          <a:p>
            <a:pPr lvl="1"/>
            <a:r>
              <a:rPr lang="en-US" sz="1800" dirty="0"/>
              <a:t>Recommendation ITU-T </a:t>
            </a:r>
            <a:r>
              <a:rPr lang="en-US" altLang="en-US" sz="1800" dirty="0" smtClean="0"/>
              <a:t>G.984.5: WDM matters for the future</a:t>
            </a:r>
          </a:p>
          <a:p>
            <a:pPr lvl="1"/>
            <a:r>
              <a:rPr lang="en-US" sz="1800" dirty="0"/>
              <a:t>Recommendation ITU-T </a:t>
            </a:r>
            <a:r>
              <a:rPr lang="en-US" altLang="en-US" sz="1800" dirty="0" smtClean="0"/>
              <a:t>G.984.6: Reach extension </a:t>
            </a:r>
          </a:p>
          <a:p>
            <a:pPr lvl="1"/>
            <a:r>
              <a:rPr lang="en-US" sz="1800" dirty="0"/>
              <a:t>Recommendation ITU-T </a:t>
            </a:r>
            <a:r>
              <a:rPr lang="en-US" altLang="en-US" sz="1800" dirty="0" smtClean="0"/>
              <a:t>G.984.7: Long reach </a:t>
            </a:r>
          </a:p>
          <a:p>
            <a:pPr lvl="1"/>
            <a:r>
              <a:rPr lang="en-US" altLang="en-US" sz="1800" dirty="0" smtClean="0"/>
              <a:t>Plus supplements…</a:t>
            </a:r>
          </a:p>
          <a:p>
            <a:r>
              <a:rPr lang="en-US" altLang="en-US" sz="2000" dirty="0" smtClean="0"/>
              <a:t>Standards considered stable and mature </a:t>
            </a:r>
          </a:p>
          <a:p>
            <a:r>
              <a:rPr lang="en-US" altLang="en-US" sz="2000" dirty="0" smtClean="0"/>
              <a:t>Minor optional enhancements continue even now</a:t>
            </a:r>
          </a:p>
        </p:txBody>
      </p:sp>
      <p:sp>
        <p:nvSpPr>
          <p:cNvPr id="25604" name="Slide Number Placeholder 3"/>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1623757A-067E-43DD-8B3A-21F0E8CB1CFD}" type="slidenum">
              <a:rPr lang="en-US" altLang="en-US" sz="1200" smtClean="0">
                <a:solidFill>
                  <a:schemeClr val="tx2">
                    <a:lumMod val="60000"/>
                    <a:lumOff val="40000"/>
                  </a:schemeClr>
                </a:solidFill>
              </a:rPr>
              <a:pPr>
                <a:spcBef>
                  <a:spcPct val="0"/>
                </a:spcBef>
                <a:buSzTx/>
                <a:buFontTx/>
                <a:buNone/>
              </a:pPr>
              <a:t>18</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994117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XG-PON</a:t>
            </a:r>
          </a:p>
        </p:txBody>
      </p:sp>
      <p:sp>
        <p:nvSpPr>
          <p:cNvPr id="26627" name="Content Placeholder 2"/>
          <p:cNvSpPr>
            <a:spLocks noGrp="1"/>
          </p:cNvSpPr>
          <p:nvPr>
            <p:ph idx="1"/>
          </p:nvPr>
        </p:nvSpPr>
        <p:spPr/>
        <p:txBody>
          <a:bodyPr/>
          <a:lstStyle/>
          <a:p>
            <a:r>
              <a:rPr lang="en-US" altLang="en-US" sz="2400" dirty="0" smtClean="0"/>
              <a:t>XG-PON: 10-Gigabit-capable passive optical networks</a:t>
            </a:r>
          </a:p>
          <a:p>
            <a:r>
              <a:rPr lang="en-US" altLang="en-US" sz="2400" dirty="0" smtClean="0"/>
              <a:t>System defined in the </a:t>
            </a:r>
            <a:r>
              <a:rPr lang="en-US" sz="2400" dirty="0"/>
              <a:t>Recommendation ITU-T </a:t>
            </a:r>
            <a:r>
              <a:rPr lang="en-US" altLang="en-US" sz="2400" dirty="0" smtClean="0"/>
              <a:t>G.987 series</a:t>
            </a:r>
          </a:p>
          <a:p>
            <a:pPr lvl="1"/>
            <a:r>
              <a:rPr lang="en-US" sz="2000" dirty="0"/>
              <a:t>Recommendation ITU-T </a:t>
            </a:r>
            <a:r>
              <a:rPr lang="en-US" altLang="en-US" sz="2000" dirty="0" smtClean="0"/>
              <a:t>G.987: Definitions, abbreviations and acronyms</a:t>
            </a:r>
          </a:p>
          <a:p>
            <a:pPr lvl="1"/>
            <a:r>
              <a:rPr lang="en-US" sz="2000" dirty="0"/>
              <a:t>Recommendation ITU-T </a:t>
            </a:r>
            <a:r>
              <a:rPr lang="en-US" altLang="en-US" sz="2000" dirty="0" smtClean="0"/>
              <a:t>G.987.1: General requirements</a:t>
            </a:r>
          </a:p>
          <a:p>
            <a:pPr lvl="1"/>
            <a:r>
              <a:rPr lang="en-US" sz="2000" dirty="0"/>
              <a:t>Recommendation ITU-T </a:t>
            </a:r>
            <a:r>
              <a:rPr lang="en-US" altLang="en-US" sz="2000" dirty="0" smtClean="0"/>
              <a:t>G.987.2: Physical media dependent (PMD) layer specification</a:t>
            </a:r>
          </a:p>
          <a:p>
            <a:pPr lvl="1"/>
            <a:r>
              <a:rPr lang="en-US" sz="2000" dirty="0"/>
              <a:t>Recommendation ITU-T </a:t>
            </a:r>
            <a:r>
              <a:rPr lang="en-US" altLang="en-US" sz="2000" dirty="0" smtClean="0"/>
              <a:t>G.987.3: Transmission convergence (TC) layer specification</a:t>
            </a:r>
          </a:p>
          <a:p>
            <a:pPr lvl="1"/>
            <a:r>
              <a:rPr lang="en-US" sz="2000" dirty="0"/>
              <a:t>Recommendation ITU-T </a:t>
            </a:r>
            <a:r>
              <a:rPr lang="en-US" altLang="en-US" sz="2000" dirty="0" smtClean="0"/>
              <a:t>G.987.4: Reach extension</a:t>
            </a:r>
          </a:p>
        </p:txBody>
      </p:sp>
      <p:sp>
        <p:nvSpPr>
          <p:cNvPr id="26629" name="Slide Number Placeholder 4"/>
          <p:cNvSpPr>
            <a:spLocks noGrp="1"/>
          </p:cNvSpPr>
          <p:nvPr>
            <p:ph type="sldNum" sz="quarter" idx="4294967295"/>
          </p:nvPr>
        </p:nvSpPr>
        <p:spPr>
          <a:xfrm>
            <a:off x="7751763" y="6426200"/>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E4EEA70D-DE44-4B96-B23E-1F4E0AD76C22}" type="slidenum">
              <a:rPr lang="en-US" altLang="en-US" sz="1200" smtClean="0">
                <a:solidFill>
                  <a:schemeClr val="tx2">
                    <a:lumMod val="60000"/>
                    <a:lumOff val="40000"/>
                  </a:schemeClr>
                </a:solidFill>
              </a:rPr>
              <a:pPr>
                <a:spcBef>
                  <a:spcPct val="0"/>
                </a:spcBef>
                <a:buSzTx/>
                <a:buFontTx/>
                <a:buNone/>
              </a:pPr>
              <a:t>19</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4192960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5"/>
          <p:cNvSpPr>
            <a:spLocks noGrp="1"/>
          </p:cNvSpPr>
          <p:nvPr>
            <p:ph type="ctrTitle"/>
          </p:nvPr>
        </p:nvSpPr>
        <p:spPr/>
        <p:txBody>
          <a:bodyPr/>
          <a:lstStyle/>
          <a:p>
            <a:r>
              <a:rPr lang="en-US" altLang="en-US" smtClean="0"/>
              <a:t>Overview</a:t>
            </a:r>
          </a:p>
        </p:txBody>
      </p:sp>
      <p:sp>
        <p:nvSpPr>
          <p:cNvPr id="6147" name="Subtitle 6"/>
          <p:cNvSpPr>
            <a:spLocks noGrp="1"/>
          </p:cNvSpPr>
          <p:nvPr>
            <p:ph type="subTitle" idx="1"/>
          </p:nvPr>
        </p:nvSpPr>
        <p:spPr/>
        <p:txBody>
          <a:bodyPr/>
          <a:lstStyle/>
          <a:p>
            <a:endParaRPr lang="en-US" altLang="en-US" smtClean="0"/>
          </a:p>
        </p:txBody>
      </p:sp>
      <p:sp>
        <p:nvSpPr>
          <p:cNvPr id="6149" name="Slide Number Placeholder 4"/>
          <p:cNvSpPr>
            <a:spLocks noGrp="1"/>
          </p:cNvSpPr>
          <p:nvPr>
            <p:ph type="sldNum" sz="quarter" idx="4294967295"/>
          </p:nvPr>
        </p:nvSpPr>
        <p:spPr>
          <a:xfrm>
            <a:off x="7777163" y="6453188"/>
            <a:ext cx="1366837" cy="43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l">
              <a:spcBef>
                <a:spcPct val="0"/>
              </a:spcBef>
              <a:buSzTx/>
              <a:buFontTx/>
              <a:buNone/>
            </a:pPr>
            <a:fld id="{201450BE-3FCE-4756-9E9C-2DF7F8AA68BA}" type="slidenum">
              <a:rPr lang="en-US" altLang="en-US" sz="1200" smtClean="0">
                <a:solidFill>
                  <a:schemeClr val="tx2">
                    <a:lumMod val="60000"/>
                    <a:lumOff val="40000"/>
                  </a:schemeClr>
                </a:solidFill>
              </a:rPr>
              <a:pPr algn="l">
                <a:spcBef>
                  <a:spcPct val="0"/>
                </a:spcBef>
                <a:buSzTx/>
                <a:buFontTx/>
                <a:buNone/>
              </a:pPr>
              <a:t>2</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3269274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4294967295"/>
          </p:nvPr>
        </p:nvSpPr>
        <p:spPr>
          <a:xfrm>
            <a:off x="7738725" y="6455338"/>
            <a:ext cx="922338"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04" rIns="91409" bIns="45704"/>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FB1AC1FD-2739-48E9-B3D6-A4FEA95A3812}" type="slidenum">
              <a:rPr lang="en-US" altLang="en-US" sz="1200" smtClean="0">
                <a:solidFill>
                  <a:schemeClr val="tx2">
                    <a:lumMod val="60000"/>
                    <a:lumOff val="40000"/>
                  </a:schemeClr>
                </a:solidFill>
              </a:rPr>
              <a:pPr>
                <a:spcBef>
                  <a:spcPct val="0"/>
                </a:spcBef>
                <a:buSzTx/>
                <a:buFontTx/>
                <a:buNone/>
              </a:pPr>
              <a:t>20</a:t>
            </a:fld>
            <a:endParaRPr lang="en-US" altLang="en-US" sz="1400" dirty="0" smtClean="0">
              <a:solidFill>
                <a:schemeClr val="tx2">
                  <a:lumMod val="60000"/>
                  <a:lumOff val="40000"/>
                </a:schemeClr>
              </a:solidFill>
            </a:endParaRPr>
          </a:p>
        </p:txBody>
      </p:sp>
      <p:sp>
        <p:nvSpPr>
          <p:cNvPr id="27651" name="Rectangle 2"/>
          <p:cNvSpPr>
            <a:spLocks noGrp="1" noChangeArrowheads="1"/>
          </p:cNvSpPr>
          <p:nvPr>
            <p:ph type="title"/>
          </p:nvPr>
        </p:nvSpPr>
        <p:spPr>
          <a:xfrm>
            <a:off x="0" y="1074735"/>
            <a:ext cx="9144000" cy="1143000"/>
          </a:xfrm>
        </p:spPr>
        <p:txBody>
          <a:bodyPr>
            <a:noAutofit/>
          </a:bodyPr>
          <a:lstStyle/>
          <a:p>
            <a:r>
              <a:rPr lang="en-US" altLang="en-US" sz="3200" dirty="0" smtClean="0"/>
              <a:t>XG-PON system (</a:t>
            </a:r>
            <a:r>
              <a:rPr lang="en-US" sz="3200" dirty="0" smtClean="0"/>
              <a:t>ITU-T </a:t>
            </a:r>
            <a:r>
              <a:rPr lang="en-US" altLang="en-US" sz="3200" dirty="0" smtClean="0"/>
              <a:t>G.987 series) </a:t>
            </a:r>
            <a:br>
              <a:rPr lang="en-US" altLang="en-US" sz="3200" dirty="0" smtClean="0"/>
            </a:br>
            <a:r>
              <a:rPr lang="en-US" altLang="en-US" sz="3200" dirty="0" smtClean="0"/>
              <a:t>coexisting with G-PON</a:t>
            </a:r>
          </a:p>
        </p:txBody>
      </p:sp>
      <p:sp>
        <p:nvSpPr>
          <p:cNvPr id="27652" name="Line 51"/>
          <p:cNvSpPr>
            <a:spLocks noChangeShapeType="1"/>
          </p:cNvSpPr>
          <p:nvPr/>
        </p:nvSpPr>
        <p:spPr bwMode="auto">
          <a:xfrm flipV="1">
            <a:off x="3049588" y="3512768"/>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53" name="Line 2"/>
          <p:cNvSpPr>
            <a:spLocks noChangeShapeType="1"/>
          </p:cNvSpPr>
          <p:nvPr/>
        </p:nvSpPr>
        <p:spPr bwMode="auto">
          <a:xfrm>
            <a:off x="687388" y="320796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54" name="Line 3"/>
          <p:cNvSpPr>
            <a:spLocks noChangeShapeType="1"/>
          </p:cNvSpPr>
          <p:nvPr/>
        </p:nvSpPr>
        <p:spPr bwMode="auto">
          <a:xfrm>
            <a:off x="687388" y="381756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55" name="Rectangle 4"/>
          <p:cNvSpPr>
            <a:spLocks noChangeArrowheads="1"/>
          </p:cNvSpPr>
          <p:nvPr/>
        </p:nvSpPr>
        <p:spPr bwMode="auto">
          <a:xfrm>
            <a:off x="839788" y="2979368"/>
            <a:ext cx="609600" cy="1066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GPON</a:t>
            </a:r>
          </a:p>
          <a:p>
            <a:pPr algn="ctr">
              <a:spcBef>
                <a:spcPct val="0"/>
              </a:spcBef>
              <a:buSzTx/>
              <a:buFontTx/>
              <a:buNone/>
            </a:pPr>
            <a:r>
              <a:rPr lang="en-US" altLang="en-US" sz="1200">
                <a:solidFill>
                  <a:schemeClr val="tx1"/>
                </a:solidFill>
              </a:rPr>
              <a:t>OLT</a:t>
            </a:r>
          </a:p>
          <a:p>
            <a:pPr algn="ctr">
              <a:spcBef>
                <a:spcPct val="0"/>
              </a:spcBef>
              <a:buSzTx/>
              <a:buFontTx/>
              <a:buNone/>
            </a:pPr>
            <a:r>
              <a:rPr lang="en-US" altLang="en-US" sz="1200">
                <a:solidFill>
                  <a:schemeClr val="tx1"/>
                </a:solidFill>
              </a:rPr>
              <a:t>MAC</a:t>
            </a:r>
          </a:p>
          <a:p>
            <a:pPr algn="ctr">
              <a:spcBef>
                <a:spcPct val="0"/>
              </a:spcBef>
              <a:buSzTx/>
              <a:buFontTx/>
              <a:buNone/>
            </a:pPr>
            <a:r>
              <a:rPr lang="en-US" altLang="en-US" sz="1200">
                <a:solidFill>
                  <a:schemeClr val="tx1"/>
                </a:solidFill>
              </a:rPr>
              <a:t>Logic</a:t>
            </a:r>
          </a:p>
        </p:txBody>
      </p:sp>
      <p:sp>
        <p:nvSpPr>
          <p:cNvPr id="27656" name="Line 5"/>
          <p:cNvSpPr>
            <a:spLocks noChangeShapeType="1"/>
          </p:cNvSpPr>
          <p:nvPr/>
        </p:nvSpPr>
        <p:spPr bwMode="auto">
          <a:xfrm>
            <a:off x="2516188" y="320796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57" name="Rectangle 6"/>
          <p:cNvSpPr>
            <a:spLocks noChangeArrowheads="1"/>
          </p:cNvSpPr>
          <p:nvPr/>
        </p:nvSpPr>
        <p:spPr bwMode="auto">
          <a:xfrm>
            <a:off x="2363788" y="3360368"/>
            <a:ext cx="304800" cy="304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800">
                <a:solidFill>
                  <a:schemeClr val="tx1"/>
                </a:solidFill>
              </a:rPr>
              <a:t>WDM</a:t>
            </a:r>
          </a:p>
        </p:txBody>
      </p:sp>
      <p:sp>
        <p:nvSpPr>
          <p:cNvPr id="27658" name="Line 7"/>
          <p:cNvSpPr>
            <a:spLocks noChangeShapeType="1"/>
          </p:cNvSpPr>
          <p:nvPr/>
        </p:nvSpPr>
        <p:spPr bwMode="auto">
          <a:xfrm>
            <a:off x="2668588" y="3512768"/>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59" name="Rectangle 8"/>
          <p:cNvSpPr>
            <a:spLocks noChangeArrowheads="1"/>
          </p:cNvSpPr>
          <p:nvPr/>
        </p:nvSpPr>
        <p:spPr bwMode="auto">
          <a:xfrm>
            <a:off x="1601788" y="29793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OLT Tx</a:t>
            </a:r>
          </a:p>
          <a:p>
            <a:pPr algn="ctr">
              <a:spcBef>
                <a:spcPct val="0"/>
              </a:spcBef>
              <a:buSzTx/>
              <a:buFontTx/>
              <a:buNone/>
            </a:pPr>
            <a:r>
              <a:rPr lang="en-US" altLang="en-US" sz="1200">
                <a:solidFill>
                  <a:schemeClr val="tx1"/>
                </a:solidFill>
              </a:rPr>
              <a:t>1490nm</a:t>
            </a:r>
          </a:p>
        </p:txBody>
      </p:sp>
      <p:sp>
        <p:nvSpPr>
          <p:cNvPr id="27660" name="Rectangle 9"/>
          <p:cNvSpPr>
            <a:spLocks noChangeArrowheads="1"/>
          </p:cNvSpPr>
          <p:nvPr/>
        </p:nvSpPr>
        <p:spPr bwMode="auto">
          <a:xfrm>
            <a:off x="1601788" y="35889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OLT Rx</a:t>
            </a:r>
          </a:p>
          <a:p>
            <a:pPr algn="ctr">
              <a:spcBef>
                <a:spcPct val="0"/>
              </a:spcBef>
              <a:buSzTx/>
              <a:buFontTx/>
              <a:buNone/>
            </a:pPr>
            <a:r>
              <a:rPr lang="en-US" altLang="en-US" sz="1200">
                <a:solidFill>
                  <a:schemeClr val="tx1"/>
                </a:solidFill>
              </a:rPr>
              <a:t>1310nm</a:t>
            </a:r>
          </a:p>
        </p:txBody>
      </p:sp>
      <p:sp>
        <p:nvSpPr>
          <p:cNvPr id="27661" name="Text Box 10"/>
          <p:cNvSpPr txBox="1">
            <a:spLocks noChangeArrowheads="1"/>
          </p:cNvSpPr>
          <p:nvPr/>
        </p:nvSpPr>
        <p:spPr bwMode="auto">
          <a:xfrm>
            <a:off x="306388" y="3177805"/>
            <a:ext cx="550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NNI</a:t>
            </a:r>
          </a:p>
          <a:p>
            <a:pPr>
              <a:spcBef>
                <a:spcPct val="0"/>
              </a:spcBef>
              <a:buSzTx/>
              <a:buFontTx/>
              <a:buNone/>
            </a:pPr>
            <a:r>
              <a:rPr lang="en-US" altLang="en-US" sz="1200">
                <a:solidFill>
                  <a:schemeClr val="tx1"/>
                </a:solidFill>
              </a:rPr>
              <a:t>Data</a:t>
            </a:r>
          </a:p>
          <a:p>
            <a:pPr>
              <a:spcBef>
                <a:spcPct val="0"/>
              </a:spcBef>
              <a:buSzTx/>
              <a:buFontTx/>
              <a:buNone/>
            </a:pPr>
            <a:r>
              <a:rPr lang="en-US" altLang="en-US" sz="1200">
                <a:solidFill>
                  <a:schemeClr val="tx1"/>
                </a:solidFill>
              </a:rPr>
              <a:t>I/O</a:t>
            </a:r>
          </a:p>
        </p:txBody>
      </p:sp>
      <p:sp>
        <p:nvSpPr>
          <p:cNvPr id="27662" name="Line 11"/>
          <p:cNvSpPr>
            <a:spLocks noChangeShapeType="1"/>
          </p:cNvSpPr>
          <p:nvPr/>
        </p:nvSpPr>
        <p:spPr bwMode="auto">
          <a:xfrm>
            <a:off x="3049588" y="4274768"/>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63" name="Freeform 12"/>
          <p:cNvSpPr>
            <a:spLocks/>
          </p:cNvSpPr>
          <p:nvPr/>
        </p:nvSpPr>
        <p:spPr bwMode="auto">
          <a:xfrm>
            <a:off x="5030788" y="3817568"/>
            <a:ext cx="685800" cy="914400"/>
          </a:xfrm>
          <a:custGeom>
            <a:avLst/>
            <a:gdLst>
              <a:gd name="T0" fmla="*/ 2147483647 w 432"/>
              <a:gd name="T1" fmla="*/ 0 h 672"/>
              <a:gd name="T2" fmla="*/ 2147483647 w 432"/>
              <a:gd name="T3" fmla="*/ 2147483647 h 672"/>
              <a:gd name="T4" fmla="*/ 0 w 432"/>
              <a:gd name="T5" fmla="*/ 2147483647 h 672"/>
              <a:gd name="T6" fmla="*/ 2147483647 w 432"/>
              <a:gd name="T7" fmla="*/ 0 h 672"/>
              <a:gd name="T8" fmla="*/ 0 60000 65536"/>
              <a:gd name="T9" fmla="*/ 0 60000 65536"/>
              <a:gd name="T10" fmla="*/ 0 60000 65536"/>
              <a:gd name="T11" fmla="*/ 0 60000 65536"/>
              <a:gd name="T12" fmla="*/ 0 w 432"/>
              <a:gd name="T13" fmla="*/ 0 h 672"/>
              <a:gd name="T14" fmla="*/ 432 w 432"/>
              <a:gd name="T15" fmla="*/ 672 h 672"/>
            </a:gdLst>
            <a:ahLst/>
            <a:cxnLst>
              <a:cxn ang="T8">
                <a:pos x="T0" y="T1"/>
              </a:cxn>
              <a:cxn ang="T9">
                <a:pos x="T2" y="T3"/>
              </a:cxn>
              <a:cxn ang="T10">
                <a:pos x="T4" y="T5"/>
              </a:cxn>
              <a:cxn ang="T11">
                <a:pos x="T6" y="T7"/>
              </a:cxn>
            </a:cxnLst>
            <a:rect l="T12" t="T13" r="T14" b="T15"/>
            <a:pathLst>
              <a:path w="432" h="672">
                <a:moveTo>
                  <a:pt x="432" y="0"/>
                </a:moveTo>
                <a:lnTo>
                  <a:pt x="432" y="672"/>
                </a:lnTo>
                <a:lnTo>
                  <a:pt x="0" y="336"/>
                </a:lnTo>
                <a:lnTo>
                  <a:pt x="432" y="0"/>
                </a:lnTo>
                <a:close/>
              </a:path>
            </a:pathLst>
          </a:custGeom>
          <a:solidFill>
            <a:srgbClr val="DDDDDD"/>
          </a:solidFill>
          <a:ln w="9525">
            <a:solidFill>
              <a:schemeClr val="tx1"/>
            </a:solidFill>
            <a:round/>
            <a:headEnd/>
            <a:tailEnd/>
          </a:ln>
        </p:spPr>
        <p:txBody>
          <a:bodyPr lIns="91424" tIns="45712" rIns="91424" bIns="45712"/>
          <a:lstStyle/>
          <a:p>
            <a:endParaRPr lang="en-US"/>
          </a:p>
        </p:txBody>
      </p:sp>
      <p:sp>
        <p:nvSpPr>
          <p:cNvPr id="27664" name="Line 13"/>
          <p:cNvSpPr>
            <a:spLocks noChangeShapeType="1"/>
          </p:cNvSpPr>
          <p:nvPr/>
        </p:nvSpPr>
        <p:spPr bwMode="auto">
          <a:xfrm>
            <a:off x="6783388" y="3207968"/>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65" name="Line 14"/>
          <p:cNvSpPr>
            <a:spLocks noChangeShapeType="1"/>
          </p:cNvSpPr>
          <p:nvPr/>
        </p:nvSpPr>
        <p:spPr bwMode="auto">
          <a:xfrm>
            <a:off x="6783388" y="3817568"/>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66" name="Rectangle 15"/>
          <p:cNvSpPr>
            <a:spLocks noChangeArrowheads="1"/>
          </p:cNvSpPr>
          <p:nvPr/>
        </p:nvSpPr>
        <p:spPr bwMode="auto">
          <a:xfrm>
            <a:off x="7850188" y="2979368"/>
            <a:ext cx="533400" cy="1066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GPON</a:t>
            </a:r>
          </a:p>
          <a:p>
            <a:pPr algn="ctr">
              <a:spcBef>
                <a:spcPct val="0"/>
              </a:spcBef>
              <a:buSzTx/>
              <a:buFontTx/>
              <a:buNone/>
            </a:pPr>
            <a:r>
              <a:rPr lang="en-US" altLang="en-US" sz="1200">
                <a:solidFill>
                  <a:schemeClr val="tx1"/>
                </a:solidFill>
              </a:rPr>
              <a:t>ONU</a:t>
            </a:r>
          </a:p>
          <a:p>
            <a:pPr algn="ctr">
              <a:spcBef>
                <a:spcPct val="0"/>
              </a:spcBef>
              <a:buSzTx/>
              <a:buFontTx/>
              <a:buNone/>
            </a:pPr>
            <a:r>
              <a:rPr lang="en-US" altLang="en-US" sz="1200">
                <a:solidFill>
                  <a:schemeClr val="tx1"/>
                </a:solidFill>
              </a:rPr>
              <a:t>MAC</a:t>
            </a:r>
          </a:p>
          <a:p>
            <a:pPr algn="ctr">
              <a:spcBef>
                <a:spcPct val="0"/>
              </a:spcBef>
              <a:buSzTx/>
              <a:buFontTx/>
              <a:buNone/>
            </a:pPr>
            <a:r>
              <a:rPr lang="en-US" altLang="en-US" sz="1200">
                <a:solidFill>
                  <a:schemeClr val="tx1"/>
                </a:solidFill>
              </a:rPr>
              <a:t>Logic</a:t>
            </a:r>
          </a:p>
        </p:txBody>
      </p:sp>
      <p:sp>
        <p:nvSpPr>
          <p:cNvPr id="27667" name="Line 16"/>
          <p:cNvSpPr>
            <a:spLocks noChangeShapeType="1"/>
          </p:cNvSpPr>
          <p:nvPr/>
        </p:nvSpPr>
        <p:spPr bwMode="auto">
          <a:xfrm>
            <a:off x="6783388" y="320796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68" name="Rectangle 17"/>
          <p:cNvSpPr>
            <a:spLocks noChangeArrowheads="1"/>
          </p:cNvSpPr>
          <p:nvPr/>
        </p:nvSpPr>
        <p:spPr bwMode="auto">
          <a:xfrm>
            <a:off x="6630988" y="3360368"/>
            <a:ext cx="304800" cy="304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800">
                <a:solidFill>
                  <a:schemeClr val="tx1"/>
                </a:solidFill>
              </a:rPr>
              <a:t>WDM</a:t>
            </a:r>
          </a:p>
        </p:txBody>
      </p:sp>
      <p:sp>
        <p:nvSpPr>
          <p:cNvPr id="27669" name="Line 18"/>
          <p:cNvSpPr>
            <a:spLocks noChangeShapeType="1"/>
          </p:cNvSpPr>
          <p:nvPr/>
        </p:nvSpPr>
        <p:spPr bwMode="auto">
          <a:xfrm>
            <a:off x="6249988" y="3512768"/>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70" name="Rectangle 19"/>
          <p:cNvSpPr>
            <a:spLocks noChangeArrowheads="1"/>
          </p:cNvSpPr>
          <p:nvPr/>
        </p:nvSpPr>
        <p:spPr bwMode="auto">
          <a:xfrm>
            <a:off x="7011988" y="29793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ONU Rx</a:t>
            </a:r>
          </a:p>
          <a:p>
            <a:pPr algn="ctr">
              <a:spcBef>
                <a:spcPct val="0"/>
              </a:spcBef>
              <a:buSzTx/>
              <a:buFontTx/>
              <a:buNone/>
            </a:pPr>
            <a:r>
              <a:rPr lang="en-US" altLang="en-US" sz="1200">
                <a:solidFill>
                  <a:schemeClr val="tx1"/>
                </a:solidFill>
              </a:rPr>
              <a:t>1490nm</a:t>
            </a:r>
          </a:p>
        </p:txBody>
      </p:sp>
      <p:sp>
        <p:nvSpPr>
          <p:cNvPr id="27671" name="Rectangle 20"/>
          <p:cNvSpPr>
            <a:spLocks noChangeArrowheads="1"/>
          </p:cNvSpPr>
          <p:nvPr/>
        </p:nvSpPr>
        <p:spPr bwMode="auto">
          <a:xfrm>
            <a:off x="7011988" y="35889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ONU Tx</a:t>
            </a:r>
          </a:p>
          <a:p>
            <a:pPr algn="ctr">
              <a:spcBef>
                <a:spcPct val="0"/>
              </a:spcBef>
              <a:buSzTx/>
              <a:buFontTx/>
              <a:buNone/>
            </a:pPr>
            <a:r>
              <a:rPr lang="en-US" altLang="en-US" sz="1200">
                <a:solidFill>
                  <a:schemeClr val="tx1"/>
                </a:solidFill>
              </a:rPr>
              <a:t>1310nm</a:t>
            </a:r>
          </a:p>
        </p:txBody>
      </p:sp>
      <p:sp>
        <p:nvSpPr>
          <p:cNvPr id="27672" name="Text Box 21"/>
          <p:cNvSpPr txBox="1">
            <a:spLocks noChangeArrowheads="1"/>
          </p:cNvSpPr>
          <p:nvPr/>
        </p:nvSpPr>
        <p:spPr bwMode="auto">
          <a:xfrm>
            <a:off x="8459788" y="3207968"/>
            <a:ext cx="550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UNI</a:t>
            </a:r>
          </a:p>
          <a:p>
            <a:pPr>
              <a:spcBef>
                <a:spcPct val="0"/>
              </a:spcBef>
              <a:buSzTx/>
              <a:buFontTx/>
              <a:buNone/>
            </a:pPr>
            <a:r>
              <a:rPr lang="en-US" altLang="en-US" sz="1200">
                <a:solidFill>
                  <a:schemeClr val="tx1"/>
                </a:solidFill>
              </a:rPr>
              <a:t>Data</a:t>
            </a:r>
          </a:p>
          <a:p>
            <a:pPr>
              <a:spcBef>
                <a:spcPct val="0"/>
              </a:spcBef>
              <a:buSzTx/>
              <a:buFontTx/>
              <a:buNone/>
            </a:pPr>
            <a:r>
              <a:rPr lang="en-US" altLang="en-US" sz="1200">
                <a:solidFill>
                  <a:schemeClr val="tx1"/>
                </a:solidFill>
              </a:rPr>
              <a:t>I/O</a:t>
            </a:r>
          </a:p>
        </p:txBody>
      </p:sp>
      <p:sp>
        <p:nvSpPr>
          <p:cNvPr id="27673" name="Line 22"/>
          <p:cNvSpPr>
            <a:spLocks noChangeShapeType="1"/>
          </p:cNvSpPr>
          <p:nvPr/>
        </p:nvSpPr>
        <p:spPr bwMode="auto">
          <a:xfrm>
            <a:off x="6783388" y="4731968"/>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74" name="Line 23"/>
          <p:cNvSpPr>
            <a:spLocks noChangeShapeType="1"/>
          </p:cNvSpPr>
          <p:nvPr/>
        </p:nvSpPr>
        <p:spPr bwMode="auto">
          <a:xfrm>
            <a:off x="6783388" y="5341568"/>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75" name="Rectangle 24"/>
          <p:cNvSpPr>
            <a:spLocks noChangeArrowheads="1"/>
          </p:cNvSpPr>
          <p:nvPr/>
        </p:nvSpPr>
        <p:spPr bwMode="auto">
          <a:xfrm>
            <a:off x="7850188" y="4503368"/>
            <a:ext cx="533400" cy="1066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XGPON</a:t>
            </a:r>
          </a:p>
          <a:p>
            <a:pPr algn="ctr">
              <a:spcBef>
                <a:spcPct val="0"/>
              </a:spcBef>
              <a:buSzTx/>
              <a:buFontTx/>
              <a:buNone/>
            </a:pPr>
            <a:r>
              <a:rPr lang="en-US" altLang="en-US" sz="1200">
                <a:solidFill>
                  <a:schemeClr val="tx1"/>
                </a:solidFill>
              </a:rPr>
              <a:t>ONU</a:t>
            </a:r>
          </a:p>
          <a:p>
            <a:pPr algn="ctr">
              <a:spcBef>
                <a:spcPct val="0"/>
              </a:spcBef>
              <a:buSzTx/>
              <a:buFontTx/>
              <a:buNone/>
            </a:pPr>
            <a:r>
              <a:rPr lang="en-US" altLang="en-US" sz="1200">
                <a:solidFill>
                  <a:schemeClr val="tx1"/>
                </a:solidFill>
              </a:rPr>
              <a:t>MAC</a:t>
            </a:r>
          </a:p>
          <a:p>
            <a:pPr algn="ctr">
              <a:spcBef>
                <a:spcPct val="0"/>
              </a:spcBef>
              <a:buSzTx/>
              <a:buFontTx/>
              <a:buNone/>
            </a:pPr>
            <a:r>
              <a:rPr lang="en-US" altLang="en-US" sz="1200">
                <a:solidFill>
                  <a:schemeClr val="tx1"/>
                </a:solidFill>
              </a:rPr>
              <a:t>Logic</a:t>
            </a:r>
          </a:p>
        </p:txBody>
      </p:sp>
      <p:sp>
        <p:nvSpPr>
          <p:cNvPr id="27676" name="Line 25"/>
          <p:cNvSpPr>
            <a:spLocks noChangeShapeType="1"/>
          </p:cNvSpPr>
          <p:nvPr/>
        </p:nvSpPr>
        <p:spPr bwMode="auto">
          <a:xfrm>
            <a:off x="6783388" y="473196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77" name="Rectangle 26"/>
          <p:cNvSpPr>
            <a:spLocks noChangeArrowheads="1"/>
          </p:cNvSpPr>
          <p:nvPr/>
        </p:nvSpPr>
        <p:spPr bwMode="auto">
          <a:xfrm>
            <a:off x="6630988" y="4884368"/>
            <a:ext cx="304800" cy="304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800">
                <a:solidFill>
                  <a:schemeClr val="tx1"/>
                </a:solidFill>
              </a:rPr>
              <a:t>WDM</a:t>
            </a:r>
          </a:p>
        </p:txBody>
      </p:sp>
      <p:sp>
        <p:nvSpPr>
          <p:cNvPr id="27678" name="Line 27"/>
          <p:cNvSpPr>
            <a:spLocks noChangeShapeType="1"/>
          </p:cNvSpPr>
          <p:nvPr/>
        </p:nvSpPr>
        <p:spPr bwMode="auto">
          <a:xfrm>
            <a:off x="6249988" y="5036768"/>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79" name="Rectangle 28"/>
          <p:cNvSpPr>
            <a:spLocks noChangeArrowheads="1"/>
          </p:cNvSpPr>
          <p:nvPr/>
        </p:nvSpPr>
        <p:spPr bwMode="auto">
          <a:xfrm>
            <a:off x="7011988" y="45033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ONU Rx</a:t>
            </a:r>
          </a:p>
          <a:p>
            <a:pPr algn="ctr">
              <a:spcBef>
                <a:spcPct val="0"/>
              </a:spcBef>
              <a:buSzTx/>
              <a:buFontTx/>
              <a:buNone/>
            </a:pPr>
            <a:r>
              <a:rPr lang="en-US" altLang="en-US" sz="1200">
                <a:solidFill>
                  <a:schemeClr val="tx1"/>
                </a:solidFill>
              </a:rPr>
              <a:t>1577nm</a:t>
            </a:r>
          </a:p>
        </p:txBody>
      </p:sp>
      <p:sp>
        <p:nvSpPr>
          <p:cNvPr id="27680" name="Rectangle 29"/>
          <p:cNvSpPr>
            <a:spLocks noChangeArrowheads="1"/>
          </p:cNvSpPr>
          <p:nvPr/>
        </p:nvSpPr>
        <p:spPr bwMode="auto">
          <a:xfrm>
            <a:off x="7011988" y="51129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ONU Tx</a:t>
            </a:r>
          </a:p>
          <a:p>
            <a:pPr algn="ctr">
              <a:spcBef>
                <a:spcPct val="0"/>
              </a:spcBef>
              <a:buSzTx/>
              <a:buFontTx/>
              <a:buNone/>
            </a:pPr>
            <a:r>
              <a:rPr lang="en-US" altLang="en-US" sz="1200">
                <a:solidFill>
                  <a:schemeClr val="tx1"/>
                </a:solidFill>
              </a:rPr>
              <a:t>1270nm</a:t>
            </a:r>
          </a:p>
        </p:txBody>
      </p:sp>
      <p:sp>
        <p:nvSpPr>
          <p:cNvPr id="27681" name="Text Box 30"/>
          <p:cNvSpPr txBox="1">
            <a:spLocks noChangeArrowheads="1"/>
          </p:cNvSpPr>
          <p:nvPr/>
        </p:nvSpPr>
        <p:spPr bwMode="auto">
          <a:xfrm>
            <a:off x="8459788" y="4731968"/>
            <a:ext cx="550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UNI</a:t>
            </a:r>
          </a:p>
          <a:p>
            <a:pPr>
              <a:spcBef>
                <a:spcPct val="0"/>
              </a:spcBef>
              <a:buSzTx/>
              <a:buFontTx/>
              <a:buNone/>
            </a:pPr>
            <a:r>
              <a:rPr lang="en-US" altLang="en-US" sz="1200">
                <a:solidFill>
                  <a:schemeClr val="tx1"/>
                </a:solidFill>
              </a:rPr>
              <a:t>Data</a:t>
            </a:r>
          </a:p>
          <a:p>
            <a:pPr>
              <a:spcBef>
                <a:spcPct val="0"/>
              </a:spcBef>
              <a:buSzTx/>
              <a:buFontTx/>
              <a:buNone/>
            </a:pPr>
            <a:r>
              <a:rPr lang="en-US" altLang="en-US" sz="1200">
                <a:solidFill>
                  <a:schemeClr val="tx1"/>
                </a:solidFill>
              </a:rPr>
              <a:t>I/O</a:t>
            </a:r>
          </a:p>
        </p:txBody>
      </p:sp>
      <p:sp>
        <p:nvSpPr>
          <p:cNvPr id="27682" name="Line 31"/>
          <p:cNvSpPr>
            <a:spLocks noChangeShapeType="1"/>
          </p:cNvSpPr>
          <p:nvPr/>
        </p:nvSpPr>
        <p:spPr bwMode="auto">
          <a:xfrm flipV="1">
            <a:off x="5716588" y="3512768"/>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83" name="Line 32"/>
          <p:cNvSpPr>
            <a:spLocks noChangeShapeType="1"/>
          </p:cNvSpPr>
          <p:nvPr/>
        </p:nvSpPr>
        <p:spPr bwMode="auto">
          <a:xfrm>
            <a:off x="5716588" y="4579568"/>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84" name="Rectangle 33"/>
          <p:cNvSpPr>
            <a:spLocks noChangeArrowheads="1"/>
          </p:cNvSpPr>
          <p:nvPr/>
        </p:nvSpPr>
        <p:spPr bwMode="auto">
          <a:xfrm>
            <a:off x="763588" y="2903168"/>
            <a:ext cx="1981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endParaRPr lang="en-US" altLang="en-US">
              <a:solidFill>
                <a:schemeClr val="tx1"/>
              </a:solidFill>
            </a:endParaRPr>
          </a:p>
        </p:txBody>
      </p:sp>
      <p:sp>
        <p:nvSpPr>
          <p:cNvPr id="27685" name="Rectangle 34"/>
          <p:cNvSpPr>
            <a:spLocks noChangeArrowheads="1"/>
          </p:cNvSpPr>
          <p:nvPr/>
        </p:nvSpPr>
        <p:spPr bwMode="auto">
          <a:xfrm>
            <a:off x="6554788" y="2903168"/>
            <a:ext cx="19050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a:solidFill>
                <a:schemeClr val="tx1"/>
              </a:solidFill>
            </a:endParaRPr>
          </a:p>
        </p:txBody>
      </p:sp>
      <p:sp>
        <p:nvSpPr>
          <p:cNvPr id="27686" name="Rectangle 35"/>
          <p:cNvSpPr>
            <a:spLocks noChangeArrowheads="1"/>
          </p:cNvSpPr>
          <p:nvPr/>
        </p:nvSpPr>
        <p:spPr bwMode="auto">
          <a:xfrm>
            <a:off x="6554788" y="4427168"/>
            <a:ext cx="19050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endParaRPr lang="en-US" altLang="en-US">
              <a:solidFill>
                <a:schemeClr val="tx1"/>
              </a:solidFill>
            </a:endParaRPr>
          </a:p>
        </p:txBody>
      </p:sp>
      <p:sp>
        <p:nvSpPr>
          <p:cNvPr id="27687" name="Text Box 36"/>
          <p:cNvSpPr txBox="1">
            <a:spLocks noChangeArrowheads="1"/>
          </p:cNvSpPr>
          <p:nvPr/>
        </p:nvSpPr>
        <p:spPr bwMode="auto">
          <a:xfrm>
            <a:off x="857250" y="2674568"/>
            <a:ext cx="973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GPON OLT</a:t>
            </a:r>
          </a:p>
        </p:txBody>
      </p:sp>
      <p:sp>
        <p:nvSpPr>
          <p:cNvPr id="27688" name="Text Box 37"/>
          <p:cNvSpPr txBox="1">
            <a:spLocks noChangeArrowheads="1"/>
          </p:cNvSpPr>
          <p:nvPr/>
        </p:nvSpPr>
        <p:spPr bwMode="auto">
          <a:xfrm>
            <a:off x="6554788" y="2674568"/>
            <a:ext cx="1038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GPON ONU</a:t>
            </a:r>
          </a:p>
        </p:txBody>
      </p:sp>
      <p:sp>
        <p:nvSpPr>
          <p:cNvPr id="27689" name="Text Box 38"/>
          <p:cNvSpPr txBox="1">
            <a:spLocks noChangeArrowheads="1"/>
          </p:cNvSpPr>
          <p:nvPr/>
        </p:nvSpPr>
        <p:spPr bwMode="auto">
          <a:xfrm>
            <a:off x="6554788" y="4198568"/>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XG-PON ONU</a:t>
            </a:r>
          </a:p>
        </p:txBody>
      </p:sp>
      <p:sp>
        <p:nvSpPr>
          <p:cNvPr id="27690" name="Line 39"/>
          <p:cNvSpPr>
            <a:spLocks noChangeShapeType="1"/>
          </p:cNvSpPr>
          <p:nvPr/>
        </p:nvSpPr>
        <p:spPr bwMode="auto">
          <a:xfrm>
            <a:off x="687388" y="473196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91" name="Line 40"/>
          <p:cNvSpPr>
            <a:spLocks noChangeShapeType="1"/>
          </p:cNvSpPr>
          <p:nvPr/>
        </p:nvSpPr>
        <p:spPr bwMode="auto">
          <a:xfrm>
            <a:off x="687388" y="534156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92" name="Rectangle 41"/>
          <p:cNvSpPr>
            <a:spLocks noChangeArrowheads="1"/>
          </p:cNvSpPr>
          <p:nvPr/>
        </p:nvSpPr>
        <p:spPr bwMode="auto">
          <a:xfrm>
            <a:off x="839788" y="4503368"/>
            <a:ext cx="609600" cy="1066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XGPON</a:t>
            </a:r>
          </a:p>
          <a:p>
            <a:pPr algn="ctr">
              <a:spcBef>
                <a:spcPct val="0"/>
              </a:spcBef>
              <a:buSzTx/>
              <a:buFontTx/>
              <a:buNone/>
            </a:pPr>
            <a:r>
              <a:rPr lang="en-US" altLang="en-US" sz="1200">
                <a:solidFill>
                  <a:schemeClr val="tx1"/>
                </a:solidFill>
              </a:rPr>
              <a:t>OLT</a:t>
            </a:r>
          </a:p>
          <a:p>
            <a:pPr algn="ctr">
              <a:spcBef>
                <a:spcPct val="0"/>
              </a:spcBef>
              <a:buSzTx/>
              <a:buFontTx/>
              <a:buNone/>
            </a:pPr>
            <a:r>
              <a:rPr lang="en-US" altLang="en-US" sz="1200">
                <a:solidFill>
                  <a:schemeClr val="tx1"/>
                </a:solidFill>
              </a:rPr>
              <a:t>MAC</a:t>
            </a:r>
          </a:p>
          <a:p>
            <a:pPr algn="ctr">
              <a:spcBef>
                <a:spcPct val="0"/>
              </a:spcBef>
              <a:buSzTx/>
              <a:buFontTx/>
              <a:buNone/>
            </a:pPr>
            <a:r>
              <a:rPr lang="en-US" altLang="en-US" sz="1200">
                <a:solidFill>
                  <a:schemeClr val="tx1"/>
                </a:solidFill>
              </a:rPr>
              <a:t>Logic</a:t>
            </a:r>
          </a:p>
        </p:txBody>
      </p:sp>
      <p:sp>
        <p:nvSpPr>
          <p:cNvPr id="27693" name="Line 42"/>
          <p:cNvSpPr>
            <a:spLocks noChangeShapeType="1"/>
          </p:cNvSpPr>
          <p:nvPr/>
        </p:nvSpPr>
        <p:spPr bwMode="auto">
          <a:xfrm>
            <a:off x="2516188" y="473196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94" name="Rectangle 43"/>
          <p:cNvSpPr>
            <a:spLocks noChangeArrowheads="1"/>
          </p:cNvSpPr>
          <p:nvPr/>
        </p:nvSpPr>
        <p:spPr bwMode="auto">
          <a:xfrm>
            <a:off x="2363788" y="4884368"/>
            <a:ext cx="304800" cy="304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800">
                <a:solidFill>
                  <a:schemeClr val="tx1"/>
                </a:solidFill>
              </a:rPr>
              <a:t>WDM</a:t>
            </a:r>
          </a:p>
        </p:txBody>
      </p:sp>
      <p:sp>
        <p:nvSpPr>
          <p:cNvPr id="27695" name="Line 44"/>
          <p:cNvSpPr>
            <a:spLocks noChangeShapeType="1"/>
          </p:cNvSpPr>
          <p:nvPr/>
        </p:nvSpPr>
        <p:spPr bwMode="auto">
          <a:xfrm>
            <a:off x="2668588" y="5036768"/>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sp>
        <p:nvSpPr>
          <p:cNvPr id="27696" name="Rectangle 45"/>
          <p:cNvSpPr>
            <a:spLocks noChangeArrowheads="1"/>
          </p:cNvSpPr>
          <p:nvPr/>
        </p:nvSpPr>
        <p:spPr bwMode="auto">
          <a:xfrm>
            <a:off x="1601788" y="45033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OLT Tx</a:t>
            </a:r>
          </a:p>
          <a:p>
            <a:pPr algn="ctr">
              <a:spcBef>
                <a:spcPct val="0"/>
              </a:spcBef>
              <a:buSzTx/>
              <a:buFontTx/>
              <a:buNone/>
            </a:pPr>
            <a:r>
              <a:rPr lang="en-US" altLang="en-US" sz="1200">
                <a:solidFill>
                  <a:schemeClr val="tx1"/>
                </a:solidFill>
              </a:rPr>
              <a:t>1577nm</a:t>
            </a:r>
          </a:p>
        </p:txBody>
      </p:sp>
      <p:sp>
        <p:nvSpPr>
          <p:cNvPr id="27697" name="Rectangle 46"/>
          <p:cNvSpPr>
            <a:spLocks noChangeArrowheads="1"/>
          </p:cNvSpPr>
          <p:nvPr/>
        </p:nvSpPr>
        <p:spPr bwMode="auto">
          <a:xfrm>
            <a:off x="1601788" y="5112968"/>
            <a:ext cx="685800" cy="4572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1200">
                <a:solidFill>
                  <a:schemeClr val="tx1"/>
                </a:solidFill>
              </a:rPr>
              <a:t>OLT Rx</a:t>
            </a:r>
          </a:p>
          <a:p>
            <a:pPr algn="ctr">
              <a:spcBef>
                <a:spcPct val="0"/>
              </a:spcBef>
              <a:buSzTx/>
              <a:buFontTx/>
              <a:buNone/>
            </a:pPr>
            <a:r>
              <a:rPr lang="en-US" altLang="en-US" sz="1200">
                <a:solidFill>
                  <a:schemeClr val="tx1"/>
                </a:solidFill>
              </a:rPr>
              <a:t>1270nm</a:t>
            </a:r>
          </a:p>
        </p:txBody>
      </p:sp>
      <p:sp>
        <p:nvSpPr>
          <p:cNvPr id="27698" name="Text Box 47"/>
          <p:cNvSpPr txBox="1">
            <a:spLocks noChangeArrowheads="1"/>
          </p:cNvSpPr>
          <p:nvPr/>
        </p:nvSpPr>
        <p:spPr bwMode="auto">
          <a:xfrm>
            <a:off x="306388" y="4701805"/>
            <a:ext cx="550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NNI</a:t>
            </a:r>
          </a:p>
          <a:p>
            <a:pPr>
              <a:spcBef>
                <a:spcPct val="0"/>
              </a:spcBef>
              <a:buSzTx/>
              <a:buFontTx/>
              <a:buNone/>
            </a:pPr>
            <a:r>
              <a:rPr lang="en-US" altLang="en-US" sz="1200">
                <a:solidFill>
                  <a:schemeClr val="tx1"/>
                </a:solidFill>
              </a:rPr>
              <a:t>Data</a:t>
            </a:r>
          </a:p>
          <a:p>
            <a:pPr>
              <a:spcBef>
                <a:spcPct val="0"/>
              </a:spcBef>
              <a:buSzTx/>
              <a:buFontTx/>
              <a:buNone/>
            </a:pPr>
            <a:r>
              <a:rPr lang="en-US" altLang="en-US" sz="1200">
                <a:solidFill>
                  <a:schemeClr val="tx1"/>
                </a:solidFill>
              </a:rPr>
              <a:t>I/O</a:t>
            </a:r>
          </a:p>
        </p:txBody>
      </p:sp>
      <p:sp>
        <p:nvSpPr>
          <p:cNvPr id="27699" name="Rectangle 48"/>
          <p:cNvSpPr>
            <a:spLocks noChangeArrowheads="1"/>
          </p:cNvSpPr>
          <p:nvPr/>
        </p:nvSpPr>
        <p:spPr bwMode="auto">
          <a:xfrm>
            <a:off x="763588" y="4427168"/>
            <a:ext cx="19812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endParaRPr lang="en-US" altLang="en-US">
              <a:solidFill>
                <a:schemeClr val="tx1"/>
              </a:solidFill>
            </a:endParaRPr>
          </a:p>
        </p:txBody>
      </p:sp>
      <p:sp>
        <p:nvSpPr>
          <p:cNvPr id="27700" name="Text Box 49"/>
          <p:cNvSpPr txBox="1">
            <a:spLocks noChangeArrowheads="1"/>
          </p:cNvSpPr>
          <p:nvPr/>
        </p:nvSpPr>
        <p:spPr bwMode="auto">
          <a:xfrm>
            <a:off x="857250" y="4198568"/>
            <a:ext cx="1152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1200">
                <a:solidFill>
                  <a:schemeClr val="tx1"/>
                </a:solidFill>
              </a:rPr>
              <a:t>XG-PON OLT</a:t>
            </a:r>
          </a:p>
        </p:txBody>
      </p:sp>
      <p:sp>
        <p:nvSpPr>
          <p:cNvPr id="27701" name="Rectangle 50"/>
          <p:cNvSpPr>
            <a:spLocks noChangeArrowheads="1"/>
          </p:cNvSpPr>
          <p:nvPr/>
        </p:nvSpPr>
        <p:spPr bwMode="auto">
          <a:xfrm>
            <a:off x="2820988" y="4122368"/>
            <a:ext cx="381000" cy="304800"/>
          </a:xfrm>
          <a:prstGeom prst="rect">
            <a:avLst/>
          </a:prstGeom>
          <a:solidFill>
            <a:schemeClr val="bg1"/>
          </a:solidFill>
          <a:ln w="9525">
            <a:solidFill>
              <a:schemeClr val="tx1"/>
            </a:solidFill>
            <a:miter lim="800000"/>
            <a:headEnd/>
            <a:tailEnd/>
          </a:ln>
        </p:spPr>
        <p:txBody>
          <a:bodyPr wrap="none" lIns="91424" tIns="45712" rIns="91424" bIns="45712" anchor="ct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ctr">
              <a:spcBef>
                <a:spcPct val="0"/>
              </a:spcBef>
              <a:buSzTx/>
              <a:buFontTx/>
              <a:buNone/>
            </a:pPr>
            <a:r>
              <a:rPr lang="en-US" altLang="en-US" sz="800">
                <a:solidFill>
                  <a:schemeClr val="tx1"/>
                </a:solidFill>
              </a:rPr>
              <a:t>WDM1</a:t>
            </a:r>
          </a:p>
        </p:txBody>
      </p:sp>
      <p:sp>
        <p:nvSpPr>
          <p:cNvPr id="27702" name="Line 61"/>
          <p:cNvSpPr>
            <a:spLocks noChangeShapeType="1"/>
          </p:cNvSpPr>
          <p:nvPr/>
        </p:nvSpPr>
        <p:spPr bwMode="auto">
          <a:xfrm>
            <a:off x="3582988" y="427476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4" tIns="45712" rIns="91424" bIns="45712"/>
          <a:lstStyle/>
          <a:p>
            <a:endParaRPr lang="en-US"/>
          </a:p>
        </p:txBody>
      </p:sp>
      <p:cxnSp>
        <p:nvCxnSpPr>
          <p:cNvPr id="133" name="Straight Arrow Connector 132"/>
          <p:cNvCxnSpPr/>
          <p:nvPr/>
        </p:nvCxnSpPr>
        <p:spPr>
          <a:xfrm>
            <a:off x="3430588" y="3665168"/>
            <a:ext cx="182880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3430588" y="4046168"/>
            <a:ext cx="1828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705" name="TextBox 56"/>
          <p:cNvSpPr txBox="1">
            <a:spLocks noChangeArrowheads="1"/>
          </p:cNvSpPr>
          <p:nvPr/>
        </p:nvSpPr>
        <p:spPr bwMode="auto">
          <a:xfrm>
            <a:off x="3708400" y="3325443"/>
            <a:ext cx="1250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2000">
                <a:solidFill>
                  <a:schemeClr val="tx1"/>
                </a:solidFill>
              </a:rPr>
              <a:t>1490nm</a:t>
            </a:r>
          </a:p>
        </p:txBody>
      </p:sp>
      <p:sp>
        <p:nvSpPr>
          <p:cNvPr id="27706" name="TextBox 57"/>
          <p:cNvSpPr txBox="1">
            <a:spLocks noChangeArrowheads="1"/>
          </p:cNvSpPr>
          <p:nvPr/>
        </p:nvSpPr>
        <p:spPr bwMode="auto">
          <a:xfrm>
            <a:off x="3708400" y="3717555"/>
            <a:ext cx="1250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2000">
                <a:solidFill>
                  <a:schemeClr val="tx1"/>
                </a:solidFill>
              </a:rPr>
              <a:t>1577nm</a:t>
            </a:r>
          </a:p>
        </p:txBody>
      </p:sp>
      <p:cxnSp>
        <p:nvCxnSpPr>
          <p:cNvPr id="137" name="Straight Arrow Connector 136"/>
          <p:cNvCxnSpPr/>
          <p:nvPr/>
        </p:nvCxnSpPr>
        <p:spPr>
          <a:xfrm flipH="1">
            <a:off x="3430588" y="4492255"/>
            <a:ext cx="1828800" cy="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708" name="TextBox 59"/>
          <p:cNvSpPr txBox="1">
            <a:spLocks noChangeArrowheads="1"/>
          </p:cNvSpPr>
          <p:nvPr/>
        </p:nvSpPr>
        <p:spPr bwMode="auto">
          <a:xfrm>
            <a:off x="3735388" y="4414468"/>
            <a:ext cx="1250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2000">
                <a:solidFill>
                  <a:schemeClr val="tx1"/>
                </a:solidFill>
              </a:rPr>
              <a:t>1310nm</a:t>
            </a:r>
          </a:p>
        </p:txBody>
      </p:sp>
      <p:cxnSp>
        <p:nvCxnSpPr>
          <p:cNvPr id="139" name="Straight Arrow Connector 138"/>
          <p:cNvCxnSpPr/>
          <p:nvPr/>
        </p:nvCxnSpPr>
        <p:spPr>
          <a:xfrm flipH="1">
            <a:off x="3430588" y="4884368"/>
            <a:ext cx="1828800" cy="0"/>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7710" name="TextBox 65"/>
          <p:cNvSpPr txBox="1">
            <a:spLocks noChangeArrowheads="1"/>
          </p:cNvSpPr>
          <p:nvPr/>
        </p:nvSpPr>
        <p:spPr bwMode="auto">
          <a:xfrm>
            <a:off x="3735388" y="4806580"/>
            <a:ext cx="1250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spAutoFit/>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r>
              <a:rPr lang="en-US" altLang="en-US" sz="2000">
                <a:solidFill>
                  <a:schemeClr val="tx1"/>
                </a:solidFill>
              </a:rPr>
              <a:t>1270nm</a:t>
            </a:r>
          </a:p>
        </p:txBody>
      </p:sp>
    </p:spTree>
    <p:extLst>
      <p:ext uri="{BB962C8B-B14F-4D97-AF65-F5344CB8AC3E}">
        <p14:creationId xmlns:p14="http://schemas.microsoft.com/office/powerpoint/2010/main" val="34204061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570972"/>
            <a:ext cx="8229600" cy="649596"/>
          </a:xfrm>
        </p:spPr>
        <p:txBody>
          <a:bodyPr>
            <a:normAutofit fontScale="90000"/>
          </a:bodyPr>
          <a:lstStyle/>
          <a:p>
            <a:r>
              <a:rPr lang="en-US" altLang="en-US" dirty="0" smtClean="0"/>
              <a:t>NG-PON2</a:t>
            </a:r>
          </a:p>
        </p:txBody>
      </p:sp>
      <p:sp>
        <p:nvSpPr>
          <p:cNvPr id="28675" name="Content Placeholder 2"/>
          <p:cNvSpPr>
            <a:spLocks noGrp="1"/>
          </p:cNvSpPr>
          <p:nvPr>
            <p:ph idx="1"/>
          </p:nvPr>
        </p:nvSpPr>
        <p:spPr>
          <a:xfrm>
            <a:off x="457200" y="1220568"/>
            <a:ext cx="8229600" cy="4790485"/>
          </a:xfrm>
        </p:spPr>
        <p:txBody>
          <a:bodyPr/>
          <a:lstStyle/>
          <a:p>
            <a:r>
              <a:rPr lang="en-US" altLang="en-US" sz="2000" dirty="0" smtClean="0"/>
              <a:t>NG-PON2: 40-Gigabit-capable passive optical networks</a:t>
            </a:r>
          </a:p>
          <a:p>
            <a:r>
              <a:rPr lang="en-US" altLang="en-US" sz="2000" dirty="0" smtClean="0"/>
              <a:t>System defined in the </a:t>
            </a:r>
            <a:r>
              <a:rPr lang="en-US" sz="2000" dirty="0"/>
              <a:t>Recommendation ITU-T </a:t>
            </a:r>
            <a:r>
              <a:rPr lang="en-US" altLang="en-US" sz="2000" dirty="0" smtClean="0"/>
              <a:t>G.989 series</a:t>
            </a:r>
          </a:p>
          <a:p>
            <a:pPr lvl="1"/>
            <a:r>
              <a:rPr lang="en-US" sz="1800" dirty="0" smtClean="0"/>
              <a:t>Recommendation ITU-T G.989 :  Definitions and conventions</a:t>
            </a:r>
          </a:p>
          <a:p>
            <a:pPr lvl="1"/>
            <a:r>
              <a:rPr lang="en-US" sz="1800" dirty="0" smtClean="0"/>
              <a:t>Recommendation </a:t>
            </a:r>
            <a:r>
              <a:rPr lang="en-US" sz="1800" dirty="0"/>
              <a:t>ITU-T </a:t>
            </a:r>
            <a:r>
              <a:rPr lang="en-US" altLang="en-US" sz="1800" dirty="0" smtClean="0"/>
              <a:t>G.989.1: General requirements</a:t>
            </a:r>
          </a:p>
          <a:p>
            <a:pPr lvl="1"/>
            <a:r>
              <a:rPr lang="en-US" sz="1800" dirty="0"/>
              <a:t>Recommendation ITU-T </a:t>
            </a:r>
            <a:r>
              <a:rPr lang="en-US" altLang="en-US" sz="1800" dirty="0" smtClean="0"/>
              <a:t>G.989.2: Physical media dependent (PMD) layer specification</a:t>
            </a:r>
          </a:p>
          <a:p>
            <a:pPr lvl="1"/>
            <a:r>
              <a:rPr lang="en-US" sz="1800" dirty="0"/>
              <a:t>Recommendation ITU-T </a:t>
            </a:r>
            <a:r>
              <a:rPr lang="en-US" altLang="en-US" sz="1800" dirty="0" smtClean="0"/>
              <a:t>G.989.3: Transmission convergence (TC) layer specification (draft in progress)</a:t>
            </a:r>
          </a:p>
          <a:p>
            <a:pPr lvl="2"/>
            <a:r>
              <a:rPr lang="en-US" altLang="en-US" sz="1400" dirty="0" smtClean="0"/>
              <a:t>Based on G.987.3, with wavelength control and 10G upstream added</a:t>
            </a:r>
          </a:p>
          <a:p>
            <a:pPr lvl="1"/>
            <a:r>
              <a:rPr lang="en-US" sz="1800" dirty="0" smtClean="0"/>
              <a:t>Recommendation </a:t>
            </a:r>
            <a:r>
              <a:rPr lang="en-US" sz="1800" dirty="0"/>
              <a:t>ITU-T </a:t>
            </a:r>
            <a:r>
              <a:rPr lang="en-US" sz="1800" dirty="0" smtClean="0"/>
              <a:t>G.9802 (ex. </a:t>
            </a:r>
            <a:r>
              <a:rPr lang="en-US" altLang="en-US" sz="1800" dirty="0" err="1" smtClean="0"/>
              <a:t>G.multi</a:t>
            </a:r>
            <a:r>
              <a:rPr lang="en-US" altLang="en-US" sz="1800" dirty="0" smtClean="0"/>
              <a:t>) = Wavelength control layer (consented in December 2014)</a:t>
            </a:r>
          </a:p>
          <a:p>
            <a:pPr lvl="2"/>
            <a:r>
              <a:rPr lang="en-US" altLang="en-US" sz="1400" dirty="0" smtClean="0"/>
              <a:t>Meant as a general framework for TWDM-systems, of which G.989 is one</a:t>
            </a:r>
          </a:p>
          <a:p>
            <a:pPr lvl="1"/>
            <a:r>
              <a:rPr lang="en-US" sz="1800" dirty="0" smtClean="0"/>
              <a:t>Recommendation ITU-T G.984.5 = Wavelength coexistence</a:t>
            </a:r>
          </a:p>
          <a:p>
            <a:pPr lvl="1"/>
            <a:r>
              <a:rPr lang="en-US" sz="1800" dirty="0" smtClean="0"/>
              <a:t>Recommendation </a:t>
            </a:r>
            <a:r>
              <a:rPr lang="en-US" sz="1800" dirty="0"/>
              <a:t>ITU-T </a:t>
            </a:r>
            <a:r>
              <a:rPr lang="en-US" altLang="en-US" sz="1800" dirty="0" smtClean="0"/>
              <a:t>G.988 = ONU management and control interface</a:t>
            </a:r>
          </a:p>
          <a:p>
            <a:pPr lvl="2"/>
            <a:r>
              <a:rPr lang="en-US" altLang="en-US" sz="1400" dirty="0" smtClean="0"/>
              <a:t>Standard in force, can be easily reused for TWDM</a:t>
            </a:r>
          </a:p>
          <a:p>
            <a:pPr lvl="1"/>
            <a:endParaRPr lang="en-US" altLang="en-US" sz="1800" dirty="0" smtClean="0"/>
          </a:p>
        </p:txBody>
      </p:sp>
      <p:sp>
        <p:nvSpPr>
          <p:cNvPr id="28677"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4D793BBB-A272-48EE-9EB9-ECAB9CF95BF5}" type="slidenum">
              <a:rPr lang="en-US" altLang="en-US" sz="1200" smtClean="0">
                <a:solidFill>
                  <a:schemeClr val="tx2">
                    <a:lumMod val="60000"/>
                    <a:lumOff val="40000"/>
                  </a:schemeClr>
                </a:solidFill>
              </a:rPr>
              <a:pPr>
                <a:spcBef>
                  <a:spcPct val="0"/>
                </a:spcBef>
                <a:buSzTx/>
                <a:buFontTx/>
                <a:buNone/>
              </a:pPr>
              <a:t>21</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885688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620712"/>
            <a:ext cx="9144000" cy="720725"/>
          </a:xfrm>
        </p:spPr>
        <p:txBody>
          <a:bodyPr>
            <a:normAutofit fontScale="90000"/>
          </a:bodyPr>
          <a:lstStyle/>
          <a:p>
            <a:r>
              <a:rPr lang="en-US" altLang="en-US" sz="2800" dirty="0" smtClean="0"/>
              <a:t>NG-PON2 Wavelength Plans</a:t>
            </a:r>
            <a:br>
              <a:rPr lang="en-US" altLang="en-US" sz="2800" dirty="0" smtClean="0"/>
            </a:br>
            <a:r>
              <a:rPr lang="en-US" altLang="en-US" sz="2800" dirty="0" smtClean="0"/>
              <a:t>(ITU-T G.989.2)</a:t>
            </a:r>
          </a:p>
        </p:txBody>
      </p:sp>
      <p:sp>
        <p:nvSpPr>
          <p:cNvPr id="29700"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D0C0724A-8BCD-46B9-AA45-60D19DAFCD24}" type="slidenum">
              <a:rPr lang="en-US" altLang="en-US" sz="1200" smtClean="0">
                <a:solidFill>
                  <a:schemeClr val="tx2">
                    <a:lumMod val="60000"/>
                    <a:lumOff val="40000"/>
                  </a:schemeClr>
                </a:solidFill>
              </a:rPr>
              <a:pPr>
                <a:spcBef>
                  <a:spcPct val="0"/>
                </a:spcBef>
                <a:buSzTx/>
                <a:buFontTx/>
                <a:buNone/>
              </a:pPr>
              <a:t>22</a:t>
            </a:fld>
            <a:endParaRPr lang="en-US" altLang="en-US" sz="1200" dirty="0" smtClean="0">
              <a:solidFill>
                <a:schemeClr val="tx2">
                  <a:lumMod val="60000"/>
                  <a:lumOff val="4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94832087"/>
              </p:ext>
            </p:extLst>
          </p:nvPr>
        </p:nvGraphicFramePr>
        <p:xfrm>
          <a:off x="323528" y="1560872"/>
          <a:ext cx="8424937" cy="3917004"/>
        </p:xfrm>
        <a:graphic>
          <a:graphicData uri="http://schemas.openxmlformats.org/drawingml/2006/table">
            <a:tbl>
              <a:tblPr>
                <a:tableStyleId>{5940675A-B579-460E-94D1-54222C63F5DA}</a:tableStyleId>
              </a:tblPr>
              <a:tblGrid>
                <a:gridCol w="2232248"/>
                <a:gridCol w="1944216"/>
                <a:gridCol w="1921758"/>
                <a:gridCol w="2326715"/>
              </a:tblGrid>
              <a:tr h="247699">
                <a:tc rowSpan="2">
                  <a:txBody>
                    <a:bodyPr/>
                    <a:lstStyle/>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Wavelength</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Compatible Systems</a:t>
                      </a:r>
                      <a:endParaRPr lang="en-US" sz="1800" dirty="0">
                        <a:solidFill>
                          <a:schemeClr val="tx2">
                            <a:lumMod val="60000"/>
                            <a:lumOff val="40000"/>
                          </a:schemeClr>
                        </a:solidFill>
                        <a:effectLst/>
                        <a:latin typeface="Times New Roman"/>
                        <a:ea typeface="SimSun"/>
                      </a:endParaRPr>
                    </a:p>
                  </a:txBody>
                  <a:tcPr marL="68580" marR="68580" marT="0" marB="0"/>
                </a:tc>
                <a:tc gridSpan="2">
                  <a:txBody>
                    <a:bodyPr/>
                    <a:lstStyle/>
                    <a:p>
                      <a:pPr algn="ct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TWDM</a:t>
                      </a:r>
                      <a:endParaRPr lang="en-US" sz="1800" dirty="0">
                        <a:solidFill>
                          <a:schemeClr val="tx2">
                            <a:lumMod val="60000"/>
                            <a:lumOff val="40000"/>
                          </a:schemeClr>
                        </a:solidFill>
                        <a:effectLst/>
                        <a:latin typeface="Times New Roman"/>
                        <a:ea typeface="SimSun"/>
                      </a:endParaRPr>
                    </a:p>
                  </a:txBody>
                  <a:tcPr marL="68580" marR="68580" marT="0" marB="0"/>
                </a:tc>
                <a:tc hMerge="1">
                  <a:txBody>
                    <a:bodyPr/>
                    <a:lstStyle/>
                    <a:p>
                      <a:endParaRPr lang="en-US"/>
                    </a:p>
                  </a:txBody>
                  <a:tcPr/>
                </a:tc>
                <a:tc>
                  <a:txBody>
                    <a:bodyPr/>
                    <a:lstStyle/>
                    <a:p>
                      <a:pPr algn="ctr" hangingPunct="0">
                        <a:spcBef>
                          <a:spcPts val="600"/>
                        </a:spcBef>
                        <a:spcAft>
                          <a:spcPts val="0"/>
                        </a:spcAft>
                        <a:tabLst>
                          <a:tab pos="504190" algn="l"/>
                          <a:tab pos="756285" algn="l"/>
                          <a:tab pos="1008380" algn="l"/>
                          <a:tab pos="1260475" algn="l"/>
                        </a:tabLst>
                      </a:pPr>
                      <a:r>
                        <a:rPr lang="en-GB" sz="1800" dirty="0" err="1">
                          <a:solidFill>
                            <a:schemeClr val="tx2">
                              <a:lumMod val="60000"/>
                              <a:lumOff val="40000"/>
                            </a:schemeClr>
                          </a:solidFill>
                          <a:effectLst/>
                        </a:rPr>
                        <a:t>PtP</a:t>
                      </a:r>
                      <a:r>
                        <a:rPr lang="en-GB" sz="1800" dirty="0">
                          <a:solidFill>
                            <a:schemeClr val="tx2">
                              <a:lumMod val="60000"/>
                              <a:lumOff val="40000"/>
                            </a:schemeClr>
                          </a:solidFill>
                          <a:effectLst/>
                        </a:rPr>
                        <a:t> </a:t>
                      </a:r>
                      <a:r>
                        <a:rPr lang="en-GB" sz="1800" dirty="0" smtClean="0">
                          <a:solidFill>
                            <a:schemeClr val="tx2">
                              <a:lumMod val="60000"/>
                              <a:lumOff val="40000"/>
                            </a:schemeClr>
                          </a:solidFill>
                          <a:effectLst/>
                        </a:rPr>
                        <a:t>WDM PON </a:t>
                      </a:r>
                      <a:endParaRPr lang="en-US" sz="1800" dirty="0">
                        <a:solidFill>
                          <a:schemeClr val="tx2">
                            <a:lumMod val="60000"/>
                            <a:lumOff val="40000"/>
                          </a:schemeClr>
                        </a:solidFill>
                        <a:effectLst/>
                        <a:latin typeface="Times New Roman"/>
                        <a:ea typeface="SimSun"/>
                      </a:endParaRPr>
                    </a:p>
                  </a:txBody>
                  <a:tcPr marL="68580" marR="68580" marT="0" marB="0"/>
                </a:tc>
              </a:tr>
              <a:tr h="564204">
                <a:tc vMerge="1">
                  <a:txBody>
                    <a:bodyPr/>
                    <a:lstStyle/>
                    <a:p>
                      <a:endParaRPr lang="en-US"/>
                    </a:p>
                  </a:txBody>
                  <a:tcPr/>
                </a:tc>
                <a:tc>
                  <a:txBody>
                    <a:bodyPr/>
                    <a:lstStyle/>
                    <a:p>
                      <a:pPr algn="ctr" hangingPunct="0">
                        <a:spcBef>
                          <a:spcPts val="600"/>
                        </a:spcBef>
                        <a:spcAft>
                          <a:spcPts val="0"/>
                        </a:spcAft>
                        <a:tabLst>
                          <a:tab pos="504190" algn="l"/>
                          <a:tab pos="756285" algn="l"/>
                          <a:tab pos="1008380" algn="l"/>
                          <a:tab pos="1260475" algn="l"/>
                        </a:tabLst>
                      </a:pPr>
                      <a:r>
                        <a:rPr lang="en-GB" sz="1800" dirty="0" smtClean="0">
                          <a:solidFill>
                            <a:schemeClr val="tx2">
                              <a:lumMod val="60000"/>
                              <a:lumOff val="40000"/>
                            </a:schemeClr>
                          </a:solidFill>
                          <a:effectLst/>
                        </a:rPr>
                        <a:t>Downstream</a:t>
                      </a:r>
                      <a:endParaRPr lang="en-US" sz="1800" dirty="0">
                        <a:solidFill>
                          <a:schemeClr val="tx2">
                            <a:lumMod val="60000"/>
                            <a:lumOff val="40000"/>
                          </a:schemeClr>
                        </a:solidFill>
                        <a:effectLst/>
                        <a:latin typeface="Times New Roman"/>
                        <a:ea typeface="SimSun"/>
                      </a:endParaRPr>
                    </a:p>
                  </a:txBody>
                  <a:tcPr marL="68580" marR="68580" marT="0" marB="0"/>
                </a:tc>
                <a:tc>
                  <a:txBody>
                    <a:bodyPr/>
                    <a:lstStyle/>
                    <a:p>
                      <a:pPr algn="ctr" hangingPunct="0">
                        <a:spcBef>
                          <a:spcPts val="600"/>
                        </a:spcBef>
                        <a:spcAft>
                          <a:spcPts val="0"/>
                        </a:spcAft>
                        <a:tabLst>
                          <a:tab pos="504190" algn="l"/>
                          <a:tab pos="756285" algn="l"/>
                          <a:tab pos="1008380" algn="l"/>
                          <a:tab pos="1260475" algn="l"/>
                        </a:tabLst>
                      </a:pPr>
                      <a:r>
                        <a:rPr lang="en-GB" sz="1800" dirty="0" smtClean="0">
                          <a:solidFill>
                            <a:schemeClr val="tx2">
                              <a:lumMod val="60000"/>
                              <a:lumOff val="40000"/>
                            </a:schemeClr>
                          </a:solidFill>
                          <a:effectLst/>
                        </a:rPr>
                        <a:t>Upstream</a:t>
                      </a:r>
                      <a:endParaRPr lang="en-US" sz="1800" dirty="0">
                        <a:solidFill>
                          <a:schemeClr val="tx2">
                            <a:lumMod val="60000"/>
                            <a:lumOff val="40000"/>
                          </a:schemeClr>
                        </a:solidFill>
                        <a:effectLst/>
                        <a:latin typeface="Times New Roman"/>
                        <a:ea typeface="SimSun"/>
                      </a:endParaRPr>
                    </a:p>
                  </a:txBody>
                  <a:tcPr marL="68580" marR="68580" marT="0" marB="0"/>
                </a:tc>
                <a:tc>
                  <a:txBody>
                    <a:bodyPr/>
                    <a:lstStyle/>
                    <a:p>
                      <a:pPr hangingPunct="0">
                        <a:spcBef>
                          <a:spcPts val="600"/>
                        </a:spcBef>
                        <a:spcAft>
                          <a:spcPts val="0"/>
                        </a:spcAft>
                        <a:tabLst>
                          <a:tab pos="504190" algn="l"/>
                          <a:tab pos="756285" algn="l"/>
                          <a:tab pos="1008380" algn="l"/>
                          <a:tab pos="1260475" algn="l"/>
                        </a:tabLst>
                      </a:pPr>
                      <a:r>
                        <a:rPr lang="en-GB" sz="1600" dirty="0" smtClean="0">
                          <a:solidFill>
                            <a:schemeClr val="tx2">
                              <a:lumMod val="60000"/>
                              <a:lumOff val="40000"/>
                            </a:schemeClr>
                          </a:solidFill>
                          <a:effectLst/>
                        </a:rPr>
                        <a:t>Upstream/Downstream</a:t>
                      </a:r>
                      <a:endParaRPr lang="en-US" sz="1600" dirty="0">
                        <a:solidFill>
                          <a:schemeClr val="tx2">
                            <a:lumMod val="60000"/>
                            <a:lumOff val="40000"/>
                          </a:schemeClr>
                        </a:solidFill>
                        <a:effectLst/>
                        <a:latin typeface="Times New Roman"/>
                        <a:ea typeface="SimSun"/>
                      </a:endParaRPr>
                    </a:p>
                  </a:txBody>
                  <a:tcPr marL="68580" marR="68580" marT="0" marB="0"/>
                </a:tc>
              </a:tr>
              <a:tr h="1830223">
                <a:tc>
                  <a:txBody>
                    <a:bodyPr/>
                    <a:lstStyle/>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GPON, RF Video, </a:t>
                      </a:r>
                      <a:r>
                        <a:rPr lang="en-GB" sz="1800" dirty="0" smtClean="0">
                          <a:solidFill>
                            <a:schemeClr val="tx2">
                              <a:lumMod val="60000"/>
                              <a:lumOff val="40000"/>
                            </a:schemeClr>
                          </a:solidFill>
                          <a:effectLst/>
                        </a:rPr>
                        <a:t>XG-PON1</a:t>
                      </a:r>
                    </a:p>
                  </a:txBody>
                  <a:tcPr marL="68580" marR="68580" marT="0" marB="0"/>
                </a:tc>
                <a:tc>
                  <a:txBody>
                    <a:bodyPr/>
                    <a:lstStyle/>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1596-1603 </a:t>
                      </a:r>
                      <a:r>
                        <a:rPr lang="en-GB" sz="1800" dirty="0" smtClean="0">
                          <a:solidFill>
                            <a:schemeClr val="tx2">
                              <a:lumMod val="60000"/>
                              <a:lumOff val="40000"/>
                            </a:schemeClr>
                          </a:solidFill>
                          <a:effectLst/>
                        </a:rPr>
                        <a:t>nm</a:t>
                      </a:r>
                      <a:r>
                        <a:rPr lang="en-GB" sz="1800" dirty="0">
                          <a:solidFill>
                            <a:schemeClr val="tx2">
                              <a:lumMod val="60000"/>
                              <a:lumOff val="40000"/>
                            </a:schemeClr>
                          </a:solidFill>
                          <a:effectLst/>
                        </a:rPr>
                        <a:t> </a:t>
                      </a:r>
                      <a:endParaRPr lang="en-US" sz="1800" dirty="0">
                        <a:solidFill>
                          <a:schemeClr val="tx2">
                            <a:lumMod val="60000"/>
                            <a:lumOff val="40000"/>
                          </a:schemeClr>
                        </a:solidFill>
                        <a:effectLst/>
                        <a:latin typeface="Times New Roman"/>
                        <a:ea typeface="SimSun"/>
                      </a:endParaRPr>
                    </a:p>
                  </a:txBody>
                  <a:tcPr marL="68580" marR="68580" marT="0" marB="0"/>
                </a:tc>
                <a:tc>
                  <a:txBody>
                    <a:bodyPr/>
                    <a:lstStyle/>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Wide Range</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1524-1544 nm</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 </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smtClean="0">
                          <a:solidFill>
                            <a:schemeClr val="tx2">
                              <a:lumMod val="60000"/>
                              <a:lumOff val="40000"/>
                            </a:schemeClr>
                          </a:solidFill>
                          <a:effectLst/>
                        </a:rPr>
                        <a:t>Reduced </a:t>
                      </a:r>
                      <a:r>
                        <a:rPr lang="en-GB" sz="1800" dirty="0">
                          <a:solidFill>
                            <a:schemeClr val="tx2">
                              <a:lumMod val="60000"/>
                              <a:lumOff val="40000"/>
                            </a:schemeClr>
                          </a:solidFill>
                          <a:effectLst/>
                        </a:rPr>
                        <a:t>Range</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smtClean="0">
                          <a:solidFill>
                            <a:schemeClr val="tx2">
                              <a:lumMod val="60000"/>
                              <a:lumOff val="40000"/>
                            </a:schemeClr>
                          </a:solidFill>
                          <a:effectLst/>
                        </a:rPr>
                        <a:t>1528-1540 nm</a:t>
                      </a:r>
                    </a:p>
                    <a:p>
                      <a:pPr hangingPunct="0">
                        <a:spcBef>
                          <a:spcPts val="600"/>
                        </a:spcBef>
                        <a:spcAft>
                          <a:spcPts val="0"/>
                        </a:spcAft>
                        <a:tabLst>
                          <a:tab pos="504190" algn="l"/>
                          <a:tab pos="756285" algn="l"/>
                          <a:tab pos="1008380" algn="l"/>
                          <a:tab pos="1260475" algn="l"/>
                        </a:tabLst>
                      </a:pPr>
                      <a:endParaRPr lang="en-GB" sz="1800" dirty="0" smtClean="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smtClean="0">
                          <a:solidFill>
                            <a:schemeClr val="tx2">
                              <a:lumMod val="60000"/>
                              <a:lumOff val="40000"/>
                            </a:schemeClr>
                          </a:solidFill>
                          <a:effectLst/>
                        </a:rPr>
                        <a:t>Narrow Range</a:t>
                      </a:r>
                    </a:p>
                    <a:p>
                      <a:pPr hangingPunct="0">
                        <a:spcBef>
                          <a:spcPts val="600"/>
                        </a:spcBef>
                        <a:spcAft>
                          <a:spcPts val="0"/>
                        </a:spcAft>
                        <a:tabLst>
                          <a:tab pos="504190" algn="l"/>
                          <a:tab pos="756285" algn="l"/>
                          <a:tab pos="1008380" algn="l"/>
                          <a:tab pos="1260475" algn="l"/>
                        </a:tabLst>
                      </a:pPr>
                      <a:r>
                        <a:rPr lang="en-GB" sz="1800" dirty="0" smtClean="0">
                          <a:solidFill>
                            <a:schemeClr val="tx2">
                              <a:lumMod val="60000"/>
                              <a:lumOff val="40000"/>
                            </a:schemeClr>
                          </a:solidFill>
                          <a:effectLst/>
                        </a:rPr>
                        <a:t>1532-1540 nm</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 </a:t>
                      </a:r>
                      <a:endParaRPr lang="en-US" sz="1800" dirty="0">
                        <a:solidFill>
                          <a:schemeClr val="tx2">
                            <a:lumMod val="60000"/>
                            <a:lumOff val="40000"/>
                          </a:schemeClr>
                        </a:solidFill>
                        <a:effectLst/>
                        <a:latin typeface="Times New Roman"/>
                        <a:ea typeface="SimSun"/>
                      </a:endParaRPr>
                    </a:p>
                  </a:txBody>
                  <a:tcPr marL="68580" marR="68580" marT="0" marB="0"/>
                </a:tc>
                <a:tc>
                  <a:txBody>
                    <a:bodyPr/>
                    <a:lstStyle/>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Shared Spectrum</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1603-1625 nm</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 </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Expanded Spectrum</a:t>
                      </a:r>
                      <a:endParaRPr lang="en-US" sz="1800" dirty="0">
                        <a:solidFill>
                          <a:schemeClr val="tx2">
                            <a:lumMod val="60000"/>
                            <a:lumOff val="40000"/>
                          </a:schemeClr>
                        </a:solidFill>
                        <a:effectLst/>
                      </a:endParaRPr>
                    </a:p>
                    <a:p>
                      <a:pPr hangingPunct="0">
                        <a:spcBef>
                          <a:spcPts val="600"/>
                        </a:spcBef>
                        <a:spcAft>
                          <a:spcPts val="0"/>
                        </a:spcAft>
                        <a:tabLst>
                          <a:tab pos="504190" algn="l"/>
                          <a:tab pos="756285" algn="l"/>
                          <a:tab pos="1008380" algn="l"/>
                          <a:tab pos="1260475" algn="l"/>
                        </a:tabLst>
                      </a:pPr>
                      <a:r>
                        <a:rPr lang="en-GB" sz="1800" dirty="0">
                          <a:solidFill>
                            <a:schemeClr val="tx2">
                              <a:lumMod val="60000"/>
                              <a:lumOff val="40000"/>
                            </a:schemeClr>
                          </a:solidFill>
                          <a:effectLst/>
                        </a:rPr>
                        <a:t>1524-1625 </a:t>
                      </a:r>
                      <a:r>
                        <a:rPr lang="en-GB" sz="1800" dirty="0" smtClean="0">
                          <a:solidFill>
                            <a:schemeClr val="tx2">
                              <a:lumMod val="60000"/>
                              <a:lumOff val="40000"/>
                            </a:schemeClr>
                          </a:solidFill>
                          <a:effectLst/>
                        </a:rPr>
                        <a:t>nm</a:t>
                      </a:r>
                      <a:endParaRPr lang="en-US" sz="1800" dirty="0">
                        <a:solidFill>
                          <a:schemeClr val="tx2">
                            <a:lumMod val="60000"/>
                            <a:lumOff val="40000"/>
                          </a:schemeClr>
                        </a:solidFill>
                        <a:effectLst/>
                      </a:endParaRPr>
                    </a:p>
                  </a:txBody>
                  <a:tcPr marL="68580" marR="68580" marT="0" marB="0"/>
                </a:tc>
              </a:tr>
            </a:tbl>
          </a:graphicData>
        </a:graphic>
      </p:graphicFrame>
    </p:spTree>
    <p:extLst>
      <p:ext uri="{BB962C8B-B14F-4D97-AF65-F5344CB8AC3E}">
        <p14:creationId xmlns:p14="http://schemas.microsoft.com/office/powerpoint/2010/main" val="3650597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olo 1"/>
          <p:cNvSpPr>
            <a:spLocks noGrp="1"/>
          </p:cNvSpPr>
          <p:nvPr>
            <p:ph type="title"/>
          </p:nvPr>
        </p:nvSpPr>
        <p:spPr>
          <a:xfrm>
            <a:off x="450850" y="442119"/>
            <a:ext cx="8229600" cy="863600"/>
          </a:xfrm>
        </p:spPr>
        <p:txBody>
          <a:bodyPr>
            <a:noAutofit/>
          </a:bodyPr>
          <a:lstStyle/>
          <a:p>
            <a:r>
              <a:rPr lang="en-US" altLang="en-US" sz="2800" dirty="0" smtClean="0"/>
              <a:t>Evolution in the recommendation for </a:t>
            </a:r>
            <a:r>
              <a:rPr lang="en-US" sz="2800" dirty="0"/>
              <a:t>Recommendation ITU-T </a:t>
            </a:r>
            <a:r>
              <a:rPr lang="en-US" altLang="en-US" sz="2800" dirty="0" smtClean="0"/>
              <a:t>G.652 fibers</a:t>
            </a:r>
          </a:p>
        </p:txBody>
      </p:sp>
      <p:sp>
        <p:nvSpPr>
          <p:cNvPr id="51202" name="CasellaDiTesto 10"/>
          <p:cNvSpPr txBox="1">
            <a:spLocks noChangeArrowheads="1"/>
          </p:cNvSpPr>
          <p:nvPr/>
        </p:nvSpPr>
        <p:spPr bwMode="auto">
          <a:xfrm>
            <a:off x="365125" y="1557338"/>
            <a:ext cx="83835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Verdana" pitchFamily="34" charset="0"/>
                <a:ea typeface="MS PGothic" pitchFamily="34" charset="-128"/>
              </a:defRPr>
            </a:lvl1pPr>
            <a:lvl2pPr marL="788988" indent="-342900">
              <a:defRPr sz="3200">
                <a:solidFill>
                  <a:schemeClr val="tx1"/>
                </a:solidFill>
                <a:latin typeface="Verdana" pitchFamily="34" charset="0"/>
                <a:ea typeface="MS PGothic" pitchFamily="34" charset="-128"/>
              </a:defRPr>
            </a:lvl2pPr>
            <a:lvl3pPr marL="1143000" indent="-228600">
              <a:defRPr sz="3200">
                <a:solidFill>
                  <a:schemeClr val="tx1"/>
                </a:solidFill>
                <a:latin typeface="Verdana" pitchFamily="34" charset="0"/>
                <a:ea typeface="MS PGothic" pitchFamily="34" charset="-128"/>
              </a:defRPr>
            </a:lvl3pPr>
            <a:lvl4pPr marL="1600200" indent="-228600">
              <a:defRPr sz="3200">
                <a:solidFill>
                  <a:schemeClr val="tx1"/>
                </a:solidFill>
                <a:latin typeface="Verdana" pitchFamily="34" charset="0"/>
                <a:ea typeface="MS PGothic" pitchFamily="34" charset="-128"/>
              </a:defRPr>
            </a:lvl4pPr>
            <a:lvl5pPr marL="2057400" indent="-228600">
              <a:defRPr sz="32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32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32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32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3200">
                <a:solidFill>
                  <a:schemeClr val="tx1"/>
                </a:solidFill>
                <a:latin typeface="Verdana" pitchFamily="34" charset="0"/>
                <a:ea typeface="MS PGothic" pitchFamily="34" charset="-128"/>
              </a:defRPr>
            </a:lvl9pPr>
          </a:lstStyle>
          <a:p>
            <a:pPr>
              <a:spcBef>
                <a:spcPct val="20000"/>
              </a:spcBef>
              <a:buClr>
                <a:srgbClr val="FF0000"/>
              </a:buClr>
              <a:buSzPct val="75000"/>
              <a:buFont typeface="Wingdings" pitchFamily="2" charset="2"/>
              <a:buBlip>
                <a:blip r:embed="rId2"/>
              </a:buBlip>
            </a:pPr>
            <a:r>
              <a:rPr lang="en-US" altLang="en-US" sz="2000" dirty="0">
                <a:solidFill>
                  <a:schemeClr val="tx2">
                    <a:lumMod val="60000"/>
                    <a:lumOff val="40000"/>
                  </a:schemeClr>
                </a:solidFill>
              </a:rPr>
              <a:t>Existing Recommendation ITU-T G.652.D category is already optimized to be used with G-PON and XG-PON systems, with the necessity to define attenuation attribute in the range of interest (1260 nm - 1650 nm)</a:t>
            </a:r>
          </a:p>
          <a:p>
            <a:pPr>
              <a:spcBef>
                <a:spcPct val="20000"/>
              </a:spcBef>
              <a:buClr>
                <a:srgbClr val="FF0000"/>
              </a:buClr>
              <a:buSzPct val="75000"/>
              <a:buFont typeface="Wingdings" pitchFamily="2" charset="2"/>
              <a:buBlip>
                <a:blip r:embed="rId2"/>
              </a:buBlip>
            </a:pPr>
            <a:r>
              <a:rPr lang="en-US" altLang="en-US" sz="2000" dirty="0">
                <a:solidFill>
                  <a:schemeClr val="tx2">
                    <a:lumMod val="60000"/>
                    <a:lumOff val="40000"/>
                  </a:schemeClr>
                </a:solidFill>
              </a:rPr>
              <a:t>A new category has been proposed with enhanced behavior in attenuation and bending loss for both transport and access networks applications</a:t>
            </a:r>
          </a:p>
          <a:p>
            <a:pPr>
              <a:spcBef>
                <a:spcPct val="20000"/>
              </a:spcBef>
              <a:buClr>
                <a:srgbClr val="FF0000"/>
              </a:buClr>
              <a:buSzPct val="75000"/>
              <a:buFont typeface="Wingdings" pitchFamily="2" charset="2"/>
              <a:buBlip>
                <a:blip r:embed="rId2"/>
              </a:buBlip>
            </a:pPr>
            <a:r>
              <a:rPr lang="en-US" altLang="en-US" sz="2000" dirty="0">
                <a:solidFill>
                  <a:schemeClr val="tx2">
                    <a:lumMod val="60000"/>
                    <a:lumOff val="40000"/>
                  </a:schemeClr>
                </a:solidFill>
              </a:rPr>
              <a:t>Proposals under evaluation: </a:t>
            </a:r>
          </a:p>
          <a:p>
            <a:pPr lvl="1">
              <a:spcBef>
                <a:spcPct val="20000"/>
              </a:spcBef>
              <a:buClr>
                <a:srgbClr val="FF0000"/>
              </a:buClr>
              <a:buSzPct val="75000"/>
              <a:buFont typeface="Wingdings" pitchFamily="2" charset="2"/>
              <a:buBlip>
                <a:blip r:embed="rId2"/>
              </a:buBlip>
            </a:pPr>
            <a:r>
              <a:rPr lang="en-US" altLang="en-US" sz="1600" dirty="0">
                <a:solidFill>
                  <a:schemeClr val="tx2">
                    <a:lumMod val="60000"/>
                    <a:lumOff val="40000"/>
                  </a:schemeClr>
                </a:solidFill>
              </a:rPr>
              <a:t>to reduce the existing MFD range in order to improve the compatibility with other single mode categories  (e.g. Recommendation ITU-T G.657)</a:t>
            </a:r>
          </a:p>
          <a:p>
            <a:pPr lvl="1">
              <a:spcBef>
                <a:spcPct val="20000"/>
              </a:spcBef>
              <a:buClr>
                <a:srgbClr val="FF0000"/>
              </a:buClr>
              <a:buSzPct val="75000"/>
              <a:buBlip>
                <a:blip r:embed="rId2"/>
              </a:buBlip>
            </a:pPr>
            <a:r>
              <a:rPr lang="en-US" altLang="en-US" sz="1600" dirty="0">
                <a:solidFill>
                  <a:schemeClr val="tx2">
                    <a:lumMod val="60000"/>
                    <a:lumOff val="40000"/>
                  </a:schemeClr>
                </a:solidFill>
              </a:rPr>
              <a:t>to improve the geometrical requirements in order to enable the use of low cost connectors or splicing machines in access </a:t>
            </a:r>
            <a:r>
              <a:rPr lang="en-US" altLang="en-US" sz="1600" dirty="0" smtClean="0">
                <a:solidFill>
                  <a:schemeClr val="tx2">
                    <a:lumMod val="60000"/>
                    <a:lumOff val="40000"/>
                  </a:schemeClr>
                </a:solidFill>
              </a:rPr>
              <a:t>network</a:t>
            </a:r>
          </a:p>
          <a:p>
            <a:pPr lvl="1">
              <a:spcBef>
                <a:spcPct val="20000"/>
              </a:spcBef>
              <a:buClr>
                <a:srgbClr val="FF0000"/>
              </a:buClr>
              <a:buSzPct val="75000"/>
              <a:buBlip>
                <a:blip r:embed="rId2"/>
              </a:buBlip>
            </a:pPr>
            <a:r>
              <a:rPr lang="en-US" altLang="en-US" sz="1600" dirty="0" smtClean="0">
                <a:solidFill>
                  <a:schemeClr val="tx2">
                    <a:lumMod val="60000"/>
                    <a:lumOff val="40000"/>
                  </a:schemeClr>
                </a:solidFill>
              </a:rPr>
              <a:t>necessity to define attenuation attribute in the range of interest in access network: 1260 nm e 1650 nm</a:t>
            </a:r>
          </a:p>
          <a:p>
            <a:pPr lvl="1">
              <a:spcBef>
                <a:spcPct val="20000"/>
              </a:spcBef>
              <a:buClr>
                <a:srgbClr val="FF0000"/>
              </a:buClr>
              <a:buSzPct val="75000"/>
            </a:pPr>
            <a:endParaRPr lang="en-US" altLang="en-US" sz="1600" dirty="0">
              <a:solidFill>
                <a:schemeClr val="tx2">
                  <a:lumMod val="60000"/>
                  <a:lumOff val="40000"/>
                </a:schemeClr>
              </a:solidFill>
            </a:endParaRPr>
          </a:p>
        </p:txBody>
      </p:sp>
      <p:sp>
        <p:nvSpPr>
          <p:cNvPr id="2" name="Slide Number Placeholder 1"/>
          <p:cNvSpPr>
            <a:spLocks noGrp="1"/>
          </p:cNvSpPr>
          <p:nvPr>
            <p:ph type="sldNum" sz="quarter" idx="4294967295"/>
          </p:nvPr>
        </p:nvSpPr>
        <p:spPr>
          <a:xfrm>
            <a:off x="7751763" y="6453188"/>
            <a:ext cx="1366837" cy="431800"/>
          </a:xfrm>
          <a:prstGeom prst="rect">
            <a:avLst/>
          </a:prstGeom>
        </p:spPr>
        <p:txBody>
          <a:bodyPr/>
          <a:lstStyle/>
          <a:p>
            <a:pPr>
              <a:defRPr/>
            </a:pPr>
            <a:fld id="{787EA64D-46F1-4A82-B88B-B7775FB861F2}" type="slidenum">
              <a:rPr lang="en-US" sz="1400" smtClean="0">
                <a:solidFill>
                  <a:schemeClr val="tx2">
                    <a:lumMod val="60000"/>
                    <a:lumOff val="40000"/>
                  </a:schemeClr>
                </a:solidFill>
              </a:rPr>
              <a:pPr>
                <a:defRPr/>
              </a:pPr>
              <a:t>23</a:t>
            </a:fld>
            <a:endParaRPr lang="en-US" sz="1400" dirty="0">
              <a:solidFill>
                <a:schemeClr val="tx2">
                  <a:lumMod val="60000"/>
                  <a:lumOff val="40000"/>
                </a:schemeClr>
              </a:solidFill>
            </a:endParaRPr>
          </a:p>
        </p:txBody>
      </p:sp>
    </p:spTree>
    <p:extLst>
      <p:ext uri="{BB962C8B-B14F-4D97-AF65-F5344CB8AC3E}">
        <p14:creationId xmlns:p14="http://schemas.microsoft.com/office/powerpoint/2010/main" val="3140871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471532"/>
            <a:ext cx="8229600" cy="1143000"/>
          </a:xfrm>
        </p:spPr>
        <p:txBody>
          <a:bodyPr>
            <a:noAutofit/>
          </a:bodyPr>
          <a:lstStyle/>
          <a:p>
            <a:r>
              <a:rPr lang="en-US" altLang="en-US" sz="3200" dirty="0" smtClean="0"/>
              <a:t>Evolution in the recommendation for </a:t>
            </a:r>
            <a:r>
              <a:rPr lang="en-US" sz="3200" dirty="0"/>
              <a:t>Recommendation ITU-T </a:t>
            </a:r>
            <a:r>
              <a:rPr lang="en-US" altLang="en-US" sz="3200" dirty="0" smtClean="0"/>
              <a:t>G.657 fibers</a:t>
            </a:r>
          </a:p>
        </p:txBody>
      </p:sp>
      <p:sp>
        <p:nvSpPr>
          <p:cNvPr id="52226" name="Content Placeholder 2"/>
          <p:cNvSpPr>
            <a:spLocks noGrp="1"/>
          </p:cNvSpPr>
          <p:nvPr>
            <p:ph idx="1"/>
          </p:nvPr>
        </p:nvSpPr>
        <p:spPr>
          <a:xfrm>
            <a:off x="457200" y="1583206"/>
            <a:ext cx="8229600" cy="4487810"/>
          </a:xfrm>
        </p:spPr>
        <p:txBody>
          <a:bodyPr/>
          <a:lstStyle/>
          <a:p>
            <a:r>
              <a:rPr lang="en-US" altLang="en-US" sz="1800" dirty="0" smtClean="0"/>
              <a:t>Optimization of B2/B3 categories (not necessary compliant with </a:t>
            </a:r>
            <a:r>
              <a:rPr lang="en-US" altLang="en-US" sz="1800" dirty="0"/>
              <a:t>Recommendation ITU-T G.652</a:t>
            </a:r>
            <a:r>
              <a:rPr lang="en-US" altLang="en-US" sz="1800" dirty="0" smtClean="0"/>
              <a:t>) has been developed: </a:t>
            </a:r>
          </a:p>
          <a:p>
            <a:pPr lvl="1"/>
            <a:r>
              <a:rPr lang="en-US" altLang="en-US" sz="1400" dirty="0" smtClean="0"/>
              <a:t>improved compatibility with other </a:t>
            </a:r>
            <a:r>
              <a:rPr lang="en-US" altLang="en-US" sz="1400" dirty="0"/>
              <a:t>Recommendation ITU-T G.657 </a:t>
            </a:r>
            <a:r>
              <a:rPr lang="en-US" altLang="en-US" sz="1400" dirty="0" smtClean="0"/>
              <a:t>categories and with </a:t>
            </a:r>
            <a:r>
              <a:rPr lang="en-US" altLang="en-US" sz="1400" dirty="0"/>
              <a:t>Recommendation ITU-T G.652 </a:t>
            </a:r>
            <a:r>
              <a:rPr lang="en-US" altLang="en-US" sz="1400" dirty="0" smtClean="0"/>
              <a:t>with the reduction of MFD range (Minimum typical MFD was modified from 6.3 </a:t>
            </a:r>
            <a:r>
              <a:rPr lang="en-US" altLang="en-US" sz="1400" dirty="0" smtClean="0">
                <a:latin typeface="Symbol" pitchFamily="18" charset="2"/>
              </a:rPr>
              <a:t>m</a:t>
            </a:r>
            <a:r>
              <a:rPr lang="en-US" altLang="en-US" sz="1400" dirty="0" smtClean="0"/>
              <a:t>m to 8.6 </a:t>
            </a:r>
            <a:r>
              <a:rPr lang="en-US" altLang="en-US" sz="1400" dirty="0" smtClean="0">
                <a:latin typeface="Symbol" pitchFamily="18" charset="2"/>
              </a:rPr>
              <a:t>m</a:t>
            </a:r>
            <a:r>
              <a:rPr lang="en-US" altLang="en-US" sz="1400" dirty="0" smtClean="0"/>
              <a:t>m)</a:t>
            </a:r>
          </a:p>
          <a:p>
            <a:r>
              <a:rPr lang="en-US" altLang="en-US" sz="1800" dirty="0" smtClean="0"/>
              <a:t>Definition of methods to measure MPI in Recommendation ITU-T G.650.1</a:t>
            </a:r>
          </a:p>
          <a:p>
            <a:pPr>
              <a:buClr>
                <a:srgbClr val="FF0000"/>
              </a:buClr>
            </a:pPr>
            <a:r>
              <a:rPr lang="en-US" altLang="en-US" sz="2000" dirty="0" smtClean="0"/>
              <a:t>Proposals under evaluation: </a:t>
            </a:r>
          </a:p>
          <a:p>
            <a:pPr lvl="1">
              <a:buClr>
                <a:srgbClr val="FF0000"/>
              </a:buClr>
              <a:buSzPct val="75000"/>
              <a:buBlip>
                <a:blip r:embed="rId2"/>
              </a:buBlip>
            </a:pPr>
            <a:r>
              <a:rPr lang="en-US" altLang="en-US" sz="1800" dirty="0" smtClean="0"/>
              <a:t>Proposal to reduce existing MFD range also for A1/A2 subcategories in order to improve the compatibility with other single mode categories (e.g. </a:t>
            </a:r>
            <a:r>
              <a:rPr lang="en-US" altLang="en-US" sz="1800" dirty="0"/>
              <a:t>Recommendation ITU-T G.652</a:t>
            </a:r>
            <a:r>
              <a:rPr lang="en-US" altLang="en-US" sz="1800" dirty="0" smtClean="0"/>
              <a:t>) and to harmonize with </a:t>
            </a:r>
            <a:r>
              <a:rPr lang="en-US" altLang="en-US" sz="1800" dirty="0" err="1" smtClean="0"/>
              <a:t>Cenelec</a:t>
            </a:r>
            <a:r>
              <a:rPr lang="en-US" altLang="en-US" sz="1800" dirty="0" smtClean="0"/>
              <a:t> standards on connectors. </a:t>
            </a:r>
            <a:r>
              <a:rPr lang="en-US" altLang="en-US" sz="1800" i="1" dirty="0" smtClean="0"/>
              <a:t>That would result in an improvement in OTDR unidirectional measurements interpretation (this measurement could be necessary to be used on PON networks where bidirectional test is not usable to localize faults)</a:t>
            </a:r>
            <a:r>
              <a:rPr lang="en-US" altLang="en-US" sz="1800" dirty="0" smtClean="0"/>
              <a:t>.</a:t>
            </a:r>
          </a:p>
          <a:p>
            <a:pPr lvl="1">
              <a:buClr>
                <a:srgbClr val="FF0000"/>
              </a:buClr>
              <a:buSzPct val="75000"/>
              <a:buBlip>
                <a:blip r:embed="rId2"/>
              </a:buBlip>
            </a:pPr>
            <a:r>
              <a:rPr lang="en-US" altLang="en-US" sz="1800" dirty="0" smtClean="0"/>
              <a:t>Necessity to go deep in the study of mechanical reliability related to the FTTH installation conditions</a:t>
            </a:r>
          </a:p>
          <a:p>
            <a:endParaRPr lang="en-US" altLang="en-US" sz="1800" dirty="0" smtClean="0"/>
          </a:p>
        </p:txBody>
      </p:sp>
      <p:sp>
        <p:nvSpPr>
          <p:cNvPr id="52228"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Verdana" pitchFamily="34" charset="0"/>
                <a:ea typeface="MS PGothic" pitchFamily="34" charset="-128"/>
              </a:defRPr>
            </a:lvl1pPr>
            <a:lvl2pPr marL="742950" indent="-285750">
              <a:defRPr sz="3200">
                <a:solidFill>
                  <a:schemeClr val="tx1"/>
                </a:solidFill>
                <a:latin typeface="Verdana" pitchFamily="34" charset="0"/>
                <a:ea typeface="MS PGothic" pitchFamily="34" charset="-128"/>
              </a:defRPr>
            </a:lvl2pPr>
            <a:lvl3pPr marL="1143000" indent="-228600">
              <a:defRPr sz="3200">
                <a:solidFill>
                  <a:schemeClr val="tx1"/>
                </a:solidFill>
                <a:latin typeface="Verdana" pitchFamily="34" charset="0"/>
                <a:ea typeface="MS PGothic" pitchFamily="34" charset="-128"/>
              </a:defRPr>
            </a:lvl3pPr>
            <a:lvl4pPr marL="1600200" indent="-228600">
              <a:defRPr sz="3200">
                <a:solidFill>
                  <a:schemeClr val="tx1"/>
                </a:solidFill>
                <a:latin typeface="Verdana" pitchFamily="34" charset="0"/>
                <a:ea typeface="MS PGothic" pitchFamily="34" charset="-128"/>
              </a:defRPr>
            </a:lvl4pPr>
            <a:lvl5pPr marL="2057400" indent="-228600">
              <a:defRPr sz="32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32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32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32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3200">
                <a:solidFill>
                  <a:schemeClr val="tx1"/>
                </a:solidFill>
                <a:latin typeface="Verdana" pitchFamily="34" charset="0"/>
                <a:ea typeface="MS PGothic" pitchFamily="34" charset="-128"/>
              </a:defRPr>
            </a:lvl9pPr>
          </a:lstStyle>
          <a:p>
            <a:fld id="{B2E9B8B7-6288-49A9-8498-498B701FD0FA}" type="slidenum">
              <a:rPr lang="en-US" altLang="en-US" sz="1200">
                <a:solidFill>
                  <a:schemeClr val="tx2">
                    <a:lumMod val="60000"/>
                    <a:lumOff val="40000"/>
                  </a:schemeClr>
                </a:solidFill>
              </a:rPr>
              <a:pPr/>
              <a:t>24</a:t>
            </a:fld>
            <a:endParaRPr lang="en-US" altLang="en-US" sz="1200" dirty="0">
              <a:solidFill>
                <a:schemeClr val="tx2">
                  <a:lumMod val="60000"/>
                  <a:lumOff val="40000"/>
                </a:schemeClr>
              </a:solidFill>
            </a:endParaRPr>
          </a:p>
        </p:txBody>
      </p:sp>
    </p:spTree>
    <p:extLst>
      <p:ext uri="{BB962C8B-B14F-4D97-AF65-F5344CB8AC3E}">
        <p14:creationId xmlns:p14="http://schemas.microsoft.com/office/powerpoint/2010/main" val="573708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758825" y="549275"/>
            <a:ext cx="7772400" cy="708025"/>
          </a:xfrm>
        </p:spPr>
        <p:txBody>
          <a:bodyPr>
            <a:normAutofit fontScale="90000"/>
          </a:bodyPr>
          <a:lstStyle/>
          <a:p>
            <a:r>
              <a:rPr lang="en-US" dirty="0" smtClean="0"/>
              <a:t>Thank you</a:t>
            </a:r>
          </a:p>
        </p:txBody>
      </p:sp>
      <p:sp>
        <p:nvSpPr>
          <p:cNvPr id="34819" name="Rectangle 2"/>
          <p:cNvSpPr>
            <a:spLocks noGrp="1" noChangeArrowheads="1"/>
          </p:cNvSpPr>
          <p:nvPr>
            <p:ph type="subTitle" idx="1"/>
          </p:nvPr>
        </p:nvSpPr>
        <p:spPr/>
        <p:txBody>
          <a:bodyPr/>
          <a:lstStyle/>
          <a:p>
            <a:pPr>
              <a:buFontTx/>
              <a:buNone/>
            </a:pPr>
            <a:r>
              <a:rPr lang="en-US" b="1" smtClean="0">
                <a:solidFill>
                  <a:schemeClr val="accent2"/>
                </a:solidFill>
              </a:rPr>
              <a:t>xx.xxx@itu.int </a:t>
            </a:r>
          </a:p>
        </p:txBody>
      </p:sp>
      <p:pic>
        <p:nvPicPr>
          <p:cNvPr id="34820" name="Picture 3" descr="00100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397000"/>
            <a:ext cx="6049963"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755650" y="5507990"/>
            <a:ext cx="7772400" cy="400050"/>
          </a:xfrm>
          <a:prstGeom prst="rect">
            <a:avLst/>
          </a:prstGeom>
          <a:noFill/>
          <a:ln w="9525">
            <a:noFill/>
            <a:miter lim="800000"/>
            <a:headEnd/>
            <a:tailEnd/>
          </a:ln>
        </p:spPr>
        <p:txBody>
          <a:bodyPr anchor="ctr">
            <a:spAutoFit/>
          </a:bodyPr>
          <a:lstStyle/>
          <a:p>
            <a:pPr algn="ctr" eaLnBrk="0" hangingPunct="0">
              <a:defRPr/>
            </a:pPr>
            <a:r>
              <a:rPr lang="en-US" b="1" kern="0" dirty="0">
                <a:solidFill>
                  <a:srgbClr val="1B5BA2"/>
                </a:solidFill>
                <a:latin typeface="+mj-lt"/>
                <a:ea typeface="+mj-ea"/>
                <a:cs typeface="+mj-cs"/>
              </a:rPr>
              <a:t>hiroshi.ota@itu.int</a:t>
            </a:r>
          </a:p>
        </p:txBody>
      </p:sp>
    </p:spTree>
    <p:extLst>
      <p:ext uri="{BB962C8B-B14F-4D97-AF65-F5344CB8AC3E}">
        <p14:creationId xmlns:p14="http://schemas.microsoft.com/office/powerpoint/2010/main" val="197412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570972"/>
            <a:ext cx="8229600" cy="481541"/>
          </a:xfrm>
        </p:spPr>
        <p:txBody>
          <a:bodyPr>
            <a:normAutofit fontScale="90000"/>
          </a:bodyPr>
          <a:lstStyle/>
          <a:p>
            <a:r>
              <a:rPr lang="en-US" altLang="ja-JP" sz="3600" dirty="0" smtClean="0">
                <a:ea typeface="MS PGothic" pitchFamily="34" charset="-128"/>
              </a:rPr>
              <a:t>ITU-T Study Groups (SGs)</a:t>
            </a:r>
          </a:p>
        </p:txBody>
      </p:sp>
      <p:sp>
        <p:nvSpPr>
          <p:cNvPr id="8195" name="Content Placeholder 2"/>
          <p:cNvSpPr>
            <a:spLocks noGrp="1"/>
          </p:cNvSpPr>
          <p:nvPr>
            <p:ph idx="1"/>
          </p:nvPr>
        </p:nvSpPr>
        <p:spPr>
          <a:xfrm>
            <a:off x="457200" y="1247383"/>
            <a:ext cx="8229600" cy="4613769"/>
          </a:xfrm>
        </p:spPr>
        <p:txBody>
          <a:bodyPr/>
          <a:lstStyle/>
          <a:p>
            <a:r>
              <a:rPr lang="en-US" altLang="ja-JP" sz="1800" dirty="0" smtClean="0">
                <a:ea typeface="MS PGothic" pitchFamily="34" charset="-128"/>
              </a:rPr>
              <a:t>SG2: Operational aspects of service provision and telecommunications management </a:t>
            </a:r>
          </a:p>
          <a:p>
            <a:r>
              <a:rPr lang="en-US" altLang="ja-JP" sz="1800" dirty="0" smtClean="0">
                <a:ea typeface="MS PGothic" pitchFamily="34" charset="-128"/>
              </a:rPr>
              <a:t>SG3: Tariff and accounting principles including related telecommunication economic and policy issues </a:t>
            </a:r>
          </a:p>
          <a:p>
            <a:r>
              <a:rPr lang="en-US" altLang="ja-JP" sz="1800" dirty="0" smtClean="0">
                <a:ea typeface="MS PGothic" pitchFamily="34" charset="-128"/>
              </a:rPr>
              <a:t>SG5: Environment and climate change </a:t>
            </a:r>
          </a:p>
          <a:p>
            <a:r>
              <a:rPr lang="en-US" altLang="ja-JP" sz="1800" dirty="0" smtClean="0">
                <a:ea typeface="MS PGothic" pitchFamily="34" charset="-128"/>
              </a:rPr>
              <a:t>SG9: Television and sound transmission and integrated broadband cable networks </a:t>
            </a:r>
          </a:p>
          <a:p>
            <a:r>
              <a:rPr lang="en-US" altLang="ja-JP" sz="1800" dirty="0" smtClean="0">
                <a:ea typeface="MS PGothic" pitchFamily="34" charset="-128"/>
              </a:rPr>
              <a:t>SG11: </a:t>
            </a:r>
            <a:r>
              <a:rPr lang="en-US" altLang="ja-JP" sz="1800" dirty="0" err="1" smtClean="0">
                <a:ea typeface="MS PGothic" pitchFamily="34" charset="-128"/>
              </a:rPr>
              <a:t>Signalling</a:t>
            </a:r>
            <a:r>
              <a:rPr lang="en-US" altLang="ja-JP" sz="1800" dirty="0" smtClean="0">
                <a:ea typeface="MS PGothic" pitchFamily="34" charset="-128"/>
              </a:rPr>
              <a:t> requirements, protocols and test specifications </a:t>
            </a:r>
          </a:p>
          <a:p>
            <a:r>
              <a:rPr lang="en-US" altLang="ja-JP" sz="1800" dirty="0" smtClean="0">
                <a:ea typeface="MS PGothic" pitchFamily="34" charset="-128"/>
              </a:rPr>
              <a:t>SG12: Performance, </a:t>
            </a:r>
            <a:r>
              <a:rPr lang="en-US" altLang="ja-JP" sz="1800" dirty="0" err="1" smtClean="0">
                <a:ea typeface="MS PGothic" pitchFamily="34" charset="-128"/>
              </a:rPr>
              <a:t>QoS</a:t>
            </a:r>
            <a:r>
              <a:rPr lang="en-US" altLang="ja-JP" sz="1800" dirty="0" smtClean="0">
                <a:ea typeface="MS PGothic" pitchFamily="34" charset="-128"/>
              </a:rPr>
              <a:t> and </a:t>
            </a:r>
            <a:r>
              <a:rPr lang="en-US" altLang="ja-JP" sz="1800" dirty="0" err="1" smtClean="0">
                <a:ea typeface="MS PGothic" pitchFamily="34" charset="-128"/>
              </a:rPr>
              <a:t>QoE</a:t>
            </a:r>
            <a:endParaRPr lang="en-US" altLang="ja-JP" sz="1800" dirty="0" smtClean="0">
              <a:ea typeface="MS PGothic" pitchFamily="34" charset="-128"/>
            </a:endParaRPr>
          </a:p>
          <a:p>
            <a:r>
              <a:rPr lang="en-US" altLang="ja-JP" sz="1800" dirty="0" smtClean="0">
                <a:ea typeface="MS PGothic" pitchFamily="34" charset="-128"/>
              </a:rPr>
              <a:t>SG13: Future networks including cloud computing, mobile and next-generation networks </a:t>
            </a:r>
          </a:p>
          <a:p>
            <a:r>
              <a:rPr lang="en-US" altLang="ja-JP" sz="1800" dirty="0" smtClean="0">
                <a:ea typeface="MS PGothic" pitchFamily="34" charset="-128"/>
              </a:rPr>
              <a:t>SG15: Networks, technologies and infrastructures for transport, access and home </a:t>
            </a:r>
          </a:p>
          <a:p>
            <a:r>
              <a:rPr lang="en-US" altLang="ja-JP" sz="1800" dirty="0" smtClean="0">
                <a:ea typeface="MS PGothic" pitchFamily="34" charset="-128"/>
              </a:rPr>
              <a:t>SG16: Multimedia coding, systems and applications </a:t>
            </a:r>
          </a:p>
          <a:p>
            <a:r>
              <a:rPr lang="en-US" altLang="ja-JP" sz="1800" dirty="0" smtClean="0">
                <a:ea typeface="MS PGothic" pitchFamily="34" charset="-128"/>
              </a:rPr>
              <a:t>SG17: Security </a:t>
            </a:r>
          </a:p>
          <a:p>
            <a:r>
              <a:rPr lang="en-US" altLang="ja-JP" sz="1800" dirty="0" smtClean="0">
                <a:ea typeface="MS PGothic" pitchFamily="34" charset="-128"/>
              </a:rPr>
              <a:t>TSAG: Telecommunication Standardization Advisory Group</a:t>
            </a:r>
          </a:p>
        </p:txBody>
      </p:sp>
      <p:sp>
        <p:nvSpPr>
          <p:cNvPr id="7172" name="Slide Number Placeholder 3"/>
          <p:cNvSpPr>
            <a:spLocks noGrp="1"/>
          </p:cNvSpPr>
          <p:nvPr>
            <p:ph type="sldNum" sz="quarter" idx="4294967295"/>
          </p:nvPr>
        </p:nvSpPr>
        <p:spPr>
          <a:xfrm>
            <a:off x="7858254" y="6381750"/>
            <a:ext cx="431800" cy="312738"/>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Verdana" pitchFamily="34" charset="0"/>
              </a:defRPr>
            </a:lvl1pPr>
            <a:lvl2pPr marL="742950" indent="-285750" eaLnBrk="0" hangingPunct="0">
              <a:defRPr sz="3200">
                <a:solidFill>
                  <a:schemeClr val="tx1"/>
                </a:solidFill>
                <a:latin typeface="Verdana" pitchFamily="34" charset="0"/>
              </a:defRPr>
            </a:lvl2pPr>
            <a:lvl3pPr marL="1143000" indent="-228600" eaLnBrk="0" hangingPunct="0">
              <a:defRPr sz="3200">
                <a:solidFill>
                  <a:schemeClr val="tx1"/>
                </a:solidFill>
                <a:latin typeface="Verdana" pitchFamily="34" charset="0"/>
              </a:defRPr>
            </a:lvl3pPr>
            <a:lvl4pPr marL="1600200" indent="-228600" eaLnBrk="0" hangingPunct="0">
              <a:defRPr sz="3200">
                <a:solidFill>
                  <a:schemeClr val="tx1"/>
                </a:solidFill>
                <a:latin typeface="Verdana" pitchFamily="34" charset="0"/>
              </a:defRPr>
            </a:lvl4pPr>
            <a:lvl5pPr marL="2057400" indent="-228600" eaLnBrk="0" hangingPunct="0">
              <a:defRPr sz="3200">
                <a:solidFill>
                  <a:schemeClr val="tx1"/>
                </a:solidFill>
                <a:latin typeface="Verdana" pitchFamily="34" charset="0"/>
              </a:defRPr>
            </a:lvl5pPr>
            <a:lvl6pPr marL="2514600" indent="-228600" eaLnBrk="0" fontAlgn="base" hangingPunct="0">
              <a:spcBef>
                <a:spcPct val="0"/>
              </a:spcBef>
              <a:spcAft>
                <a:spcPct val="0"/>
              </a:spcAft>
              <a:defRPr sz="3200">
                <a:solidFill>
                  <a:schemeClr val="tx1"/>
                </a:solidFill>
                <a:latin typeface="Verdana" pitchFamily="34" charset="0"/>
              </a:defRPr>
            </a:lvl6pPr>
            <a:lvl7pPr marL="2971800" indent="-228600" eaLnBrk="0" fontAlgn="base" hangingPunct="0">
              <a:spcBef>
                <a:spcPct val="0"/>
              </a:spcBef>
              <a:spcAft>
                <a:spcPct val="0"/>
              </a:spcAft>
              <a:defRPr sz="3200">
                <a:solidFill>
                  <a:schemeClr val="tx1"/>
                </a:solidFill>
                <a:latin typeface="Verdana" pitchFamily="34" charset="0"/>
              </a:defRPr>
            </a:lvl7pPr>
            <a:lvl8pPr marL="3429000" indent="-228600" eaLnBrk="0" fontAlgn="base" hangingPunct="0">
              <a:spcBef>
                <a:spcPct val="0"/>
              </a:spcBef>
              <a:spcAft>
                <a:spcPct val="0"/>
              </a:spcAft>
              <a:defRPr sz="3200">
                <a:solidFill>
                  <a:schemeClr val="tx1"/>
                </a:solidFill>
                <a:latin typeface="Verdana" pitchFamily="34" charset="0"/>
              </a:defRPr>
            </a:lvl8pPr>
            <a:lvl9pPr marL="3886200" indent="-228600" eaLnBrk="0" fontAlgn="base" hangingPunct="0">
              <a:spcBef>
                <a:spcPct val="0"/>
              </a:spcBef>
              <a:spcAft>
                <a:spcPct val="0"/>
              </a:spcAft>
              <a:defRPr sz="3200">
                <a:solidFill>
                  <a:schemeClr val="tx1"/>
                </a:solidFill>
                <a:latin typeface="Verdana" pitchFamily="34" charset="0"/>
              </a:defRPr>
            </a:lvl9pPr>
          </a:lstStyle>
          <a:p>
            <a:pPr algn="l">
              <a:defRPr/>
            </a:pPr>
            <a:fld id="{6419079B-3C32-4B52-8034-07E3F8F03D1D}" type="slidenum">
              <a:rPr lang="ja-JP" altLang="en-US" sz="1200" smtClean="0">
                <a:solidFill>
                  <a:schemeClr val="tx2">
                    <a:lumMod val="60000"/>
                    <a:lumOff val="40000"/>
                  </a:schemeClr>
                </a:solidFill>
                <a:ea typeface="MS PGothic" pitchFamily="34" charset="-128"/>
                <a:cs typeface="Verdana" panose="020B0604030504040204" pitchFamily="34" charset="0"/>
              </a:rPr>
              <a:pPr algn="l">
                <a:defRPr/>
              </a:pPr>
              <a:t>3</a:t>
            </a:fld>
            <a:endParaRPr lang="en-US" altLang="ja-JP" sz="1200" dirty="0" smtClean="0">
              <a:solidFill>
                <a:schemeClr val="tx2">
                  <a:lumMod val="60000"/>
                  <a:lumOff val="40000"/>
                </a:schemeClr>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64575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419777"/>
            <a:ext cx="9144000" cy="1143000"/>
          </a:xfrm>
        </p:spPr>
        <p:txBody>
          <a:bodyPr>
            <a:normAutofit/>
          </a:bodyPr>
          <a:lstStyle/>
          <a:p>
            <a:r>
              <a:rPr lang="en-US" altLang="en-US" sz="2800" dirty="0" smtClean="0"/>
              <a:t>SG15: Networks, Technologies and Infrastructures for Transport, Access and Home</a:t>
            </a:r>
            <a:endParaRPr lang="en-GB" altLang="en-US" sz="2800" dirty="0" smtClean="0"/>
          </a:p>
        </p:txBody>
      </p:sp>
      <p:sp>
        <p:nvSpPr>
          <p:cNvPr id="8195" name="Rectangle 3"/>
          <p:cNvSpPr>
            <a:spLocks noGrp="1" noChangeArrowheads="1"/>
          </p:cNvSpPr>
          <p:nvPr>
            <p:ph type="body" idx="1"/>
          </p:nvPr>
        </p:nvSpPr>
        <p:spPr>
          <a:xfrm>
            <a:off x="250825" y="1671222"/>
            <a:ext cx="8642350" cy="3920110"/>
          </a:xfrm>
        </p:spPr>
        <p:txBody>
          <a:bodyPr/>
          <a:lstStyle/>
          <a:p>
            <a:pPr>
              <a:defRPr/>
            </a:pPr>
            <a:r>
              <a:rPr lang="en-US" altLang="en-US" sz="2000" dirty="0" smtClean="0"/>
              <a:t>Optical transport networks and access network infrastructures</a:t>
            </a:r>
          </a:p>
          <a:p>
            <a:pPr>
              <a:defRPr/>
            </a:pPr>
            <a:r>
              <a:rPr lang="en-US" altLang="ja-JP" sz="2000" dirty="0" smtClean="0">
                <a:ea typeface="MS PGothic" pitchFamily="34" charset="-128"/>
              </a:rPr>
              <a:t>Optical and other infrastructures, systems, equipment, </a:t>
            </a:r>
            <a:r>
              <a:rPr lang="en-US" altLang="ja-JP" sz="2000" dirty="0" err="1" smtClean="0">
                <a:ea typeface="MS PGothic" pitchFamily="34" charset="-128"/>
              </a:rPr>
              <a:t>fibres</a:t>
            </a:r>
            <a:r>
              <a:rPr lang="en-US" altLang="ja-JP" sz="2000" dirty="0" smtClean="0">
                <a:ea typeface="MS PGothic" pitchFamily="34" charset="-128"/>
              </a:rPr>
              <a:t>, control plane technologies</a:t>
            </a:r>
          </a:p>
          <a:p>
            <a:pPr>
              <a:defRPr/>
            </a:pPr>
            <a:r>
              <a:rPr lang="en-US" altLang="ja-JP" sz="2000" dirty="0" smtClean="0">
                <a:ea typeface="MS PGothic" pitchFamily="34" charset="-128"/>
              </a:rPr>
              <a:t>Customer premises, access, metropolitan and long haul</a:t>
            </a:r>
            <a:endParaRPr lang="en-US" altLang="en-US" sz="2000" dirty="0" smtClean="0"/>
          </a:p>
          <a:p>
            <a:pPr>
              <a:defRPr/>
            </a:pPr>
            <a:r>
              <a:rPr lang="en-US" altLang="en-US" sz="2000" dirty="0" smtClean="0"/>
              <a:t>Lead SG for: </a:t>
            </a:r>
          </a:p>
          <a:p>
            <a:pPr lvl="1">
              <a:defRPr/>
            </a:pPr>
            <a:r>
              <a:rPr lang="en-US" altLang="en-US" sz="1800" dirty="0" smtClean="0"/>
              <a:t>access network transport</a:t>
            </a:r>
          </a:p>
          <a:p>
            <a:pPr lvl="1">
              <a:defRPr/>
            </a:pPr>
            <a:r>
              <a:rPr lang="en-US" altLang="en-US" sz="1800" dirty="0" smtClean="0"/>
              <a:t>optical technology</a:t>
            </a:r>
          </a:p>
          <a:p>
            <a:pPr lvl="1">
              <a:defRPr/>
            </a:pPr>
            <a:r>
              <a:rPr lang="en-US" altLang="en-US" sz="1800" dirty="0" smtClean="0"/>
              <a:t>optical transport networks</a:t>
            </a:r>
          </a:p>
          <a:p>
            <a:pPr lvl="1">
              <a:defRPr/>
            </a:pPr>
            <a:r>
              <a:rPr lang="en-US" altLang="en-US" sz="1800" dirty="0" smtClean="0"/>
              <a:t>smart grid</a:t>
            </a:r>
          </a:p>
          <a:p>
            <a:pPr marL="457200" lvl="1" indent="0">
              <a:buFont typeface="ZapfDingbats BT" pitchFamily="18" charset="2"/>
              <a:buNone/>
              <a:defRPr/>
            </a:pPr>
            <a:endParaRPr lang="en-US" altLang="en-US" sz="1800" dirty="0" smtClean="0"/>
          </a:p>
          <a:p>
            <a:pPr marL="0" indent="0">
              <a:buFontTx/>
              <a:buNone/>
              <a:defRPr/>
            </a:pPr>
            <a:r>
              <a:rPr lang="en-US" altLang="en-US" sz="1800" dirty="0" smtClean="0"/>
              <a:t>Details are at </a:t>
            </a:r>
            <a:r>
              <a:rPr lang="en-US" altLang="en-US" sz="1800" dirty="0" smtClean="0">
                <a:hlinkClick r:id="rId2"/>
              </a:rPr>
              <a:t>http://www.itu.int/en/ITU-T/studygroups/2013-2016/15</a:t>
            </a:r>
            <a:r>
              <a:rPr lang="en-US" altLang="en-US" sz="1800" dirty="0" smtClean="0"/>
              <a:t> </a:t>
            </a:r>
            <a:endParaRPr lang="en-GB" altLang="en-US" sz="1800" dirty="0" smtClean="0"/>
          </a:p>
        </p:txBody>
      </p:sp>
      <p:sp>
        <p:nvSpPr>
          <p:cNvPr id="2" name="Slide Number Placeholder 1"/>
          <p:cNvSpPr>
            <a:spLocks noGrp="1"/>
          </p:cNvSpPr>
          <p:nvPr>
            <p:ph type="sldNum" sz="quarter" idx="4294967295"/>
          </p:nvPr>
        </p:nvSpPr>
        <p:spPr>
          <a:xfrm>
            <a:off x="7751763" y="6453188"/>
            <a:ext cx="1366837" cy="431800"/>
          </a:xfrm>
          <a:prstGeom prst="rect">
            <a:avLst/>
          </a:prstGeom>
        </p:spPr>
        <p:txBody>
          <a:bodyPr/>
          <a:lstStyle/>
          <a:p>
            <a:pPr>
              <a:defRPr/>
            </a:pPr>
            <a:fld id="{787EA64D-46F1-4A82-B88B-B7775FB861F2}" type="slidenum">
              <a:rPr lang="en-US" sz="120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pPr>
                <a:defRPr/>
              </a:pPr>
              <a:t>4</a:t>
            </a:fld>
            <a:endParaRPr lang="en-US" sz="1200"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7422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570972"/>
            <a:ext cx="8229600" cy="554566"/>
          </a:xfrm>
        </p:spPr>
        <p:txBody>
          <a:bodyPr>
            <a:normAutofit fontScale="90000"/>
          </a:bodyPr>
          <a:lstStyle/>
          <a:p>
            <a:r>
              <a:rPr lang="en-US" altLang="en-US" sz="3600" dirty="0" smtClean="0"/>
              <a:t>Questions under SG15</a:t>
            </a:r>
          </a:p>
        </p:txBody>
      </p:sp>
      <p:sp>
        <p:nvSpPr>
          <p:cNvPr id="10243" name="Content Placeholder 2"/>
          <p:cNvSpPr>
            <a:spLocks noGrp="1"/>
          </p:cNvSpPr>
          <p:nvPr>
            <p:ph idx="1"/>
          </p:nvPr>
        </p:nvSpPr>
        <p:spPr>
          <a:xfrm>
            <a:off x="457200" y="1125537"/>
            <a:ext cx="8229600" cy="4795577"/>
          </a:xfrm>
        </p:spPr>
        <p:txBody>
          <a:bodyPr>
            <a:normAutofit/>
          </a:bodyPr>
          <a:lstStyle/>
          <a:p>
            <a:r>
              <a:rPr lang="en-US" altLang="en-US" sz="1400" dirty="0" smtClean="0"/>
              <a:t>Q1:Coordination of access and Home Network Transport standards</a:t>
            </a:r>
          </a:p>
          <a:p>
            <a:r>
              <a:rPr lang="en-US" altLang="en-US" sz="1400" dirty="0" smtClean="0"/>
              <a:t>Q2: Optical systems for </a:t>
            </a:r>
            <a:r>
              <a:rPr lang="en-US" altLang="en-US" sz="1400" dirty="0" err="1" smtClean="0"/>
              <a:t>fibre</a:t>
            </a:r>
            <a:r>
              <a:rPr lang="en-US" altLang="en-US" sz="1400" dirty="0" smtClean="0"/>
              <a:t> access networks</a:t>
            </a:r>
          </a:p>
          <a:p>
            <a:r>
              <a:rPr lang="en-US" altLang="en-US" sz="1400" dirty="0" smtClean="0"/>
              <a:t>Q3: General characteristics of transport networks</a:t>
            </a:r>
          </a:p>
          <a:p>
            <a:r>
              <a:rPr lang="en-US" altLang="en-US" sz="1400" dirty="0" smtClean="0"/>
              <a:t>Q4: Broadband access over metallic conductors</a:t>
            </a:r>
          </a:p>
          <a:p>
            <a:r>
              <a:rPr lang="en-US" altLang="en-US" sz="1400" dirty="0" smtClean="0"/>
              <a:t>Q5: Characteristics and test methods of optical </a:t>
            </a:r>
            <a:r>
              <a:rPr lang="en-US" altLang="en-US" sz="1400" dirty="0" err="1" smtClean="0"/>
              <a:t>fibres</a:t>
            </a:r>
            <a:r>
              <a:rPr lang="en-US" altLang="en-US" sz="1400" dirty="0" smtClean="0"/>
              <a:t> and cables</a:t>
            </a:r>
          </a:p>
          <a:p>
            <a:r>
              <a:rPr lang="en-US" altLang="en-US" sz="1400" dirty="0" smtClean="0"/>
              <a:t>Q6: Characteristics of optical systems for terrestrial transport networks</a:t>
            </a:r>
          </a:p>
          <a:p>
            <a:r>
              <a:rPr lang="en-US" altLang="en-US" sz="1400" dirty="0" smtClean="0"/>
              <a:t>Q7: Characteristics of optical components and subsystems</a:t>
            </a:r>
          </a:p>
          <a:p>
            <a:r>
              <a:rPr lang="en-US" altLang="en-US" sz="1400" dirty="0" smtClean="0"/>
              <a:t>Q8: Characteristics of optical </a:t>
            </a:r>
            <a:r>
              <a:rPr lang="en-US" altLang="en-US" sz="1400" dirty="0" err="1" smtClean="0"/>
              <a:t>fibre</a:t>
            </a:r>
            <a:r>
              <a:rPr lang="en-US" altLang="en-US" sz="1400" dirty="0" smtClean="0"/>
              <a:t> submarine cable systems</a:t>
            </a:r>
          </a:p>
          <a:p>
            <a:r>
              <a:rPr lang="en-US" altLang="en-US" sz="1400" dirty="0" smtClean="0"/>
              <a:t>Q9: Transport network protection/restoration</a:t>
            </a:r>
          </a:p>
          <a:p>
            <a:r>
              <a:rPr lang="en-US" altLang="en-US" sz="1400" dirty="0" smtClean="0"/>
              <a:t>Q10: Interfaces, Interworking, OAM and Equipment specifications for Packet based Transport Networks</a:t>
            </a:r>
          </a:p>
          <a:p>
            <a:r>
              <a:rPr lang="en-US" altLang="en-US" sz="1400" dirty="0" smtClean="0"/>
              <a:t>Q11: Signal structures, interfaces, equipment functions, and interworking for transport networks</a:t>
            </a:r>
          </a:p>
          <a:p>
            <a:r>
              <a:rPr lang="en-US" altLang="en-US" sz="1400" dirty="0" smtClean="0"/>
              <a:t>Q12: Transport network architectures</a:t>
            </a:r>
          </a:p>
          <a:p>
            <a:r>
              <a:rPr lang="en-US" altLang="en-US" sz="1400" dirty="0" smtClean="0"/>
              <a:t>Q13: Network synchronization and time distribution performance</a:t>
            </a:r>
          </a:p>
          <a:p>
            <a:r>
              <a:rPr lang="en-US" altLang="en-US" sz="1400" dirty="0" smtClean="0"/>
              <a:t>Q14: Management and control of transport systems and equipment</a:t>
            </a:r>
          </a:p>
          <a:p>
            <a:r>
              <a:rPr lang="en-US" altLang="en-US" sz="1400" dirty="0" smtClean="0"/>
              <a:t>Q15: Communications for Smart Grid</a:t>
            </a:r>
          </a:p>
          <a:p>
            <a:r>
              <a:rPr lang="en-US" altLang="en-US" sz="1400" dirty="0" smtClean="0"/>
              <a:t>Q16: Outside plant and related indoor installation</a:t>
            </a:r>
          </a:p>
          <a:p>
            <a:r>
              <a:rPr lang="en-US" altLang="en-US" sz="1400" dirty="0" smtClean="0"/>
              <a:t>Q17: Maintenance and operation of optical </a:t>
            </a:r>
            <a:r>
              <a:rPr lang="en-US" altLang="en-US" sz="1400" dirty="0" err="1" smtClean="0"/>
              <a:t>fibre</a:t>
            </a:r>
            <a:r>
              <a:rPr lang="en-US" altLang="en-US" sz="1400" dirty="0" smtClean="0"/>
              <a:t> cable networks</a:t>
            </a:r>
          </a:p>
          <a:p>
            <a:r>
              <a:rPr lang="en-US" altLang="en-US" sz="1400" dirty="0" smtClean="0"/>
              <a:t>Q18: Broadband in-premises networking</a:t>
            </a:r>
          </a:p>
        </p:txBody>
      </p:sp>
      <p:sp>
        <p:nvSpPr>
          <p:cNvPr id="10245" name="Slide Number Placeholder 4"/>
          <p:cNvSpPr>
            <a:spLocks noGrp="1"/>
          </p:cNvSpPr>
          <p:nvPr>
            <p:ph type="sldNum" sz="quarter" idx="4294967295"/>
          </p:nvPr>
        </p:nvSpPr>
        <p:spPr>
          <a:xfrm>
            <a:off x="77771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644EFCA2-FF04-4B11-8128-A54C8E98F085}" type="slidenum">
              <a:rPr lang="en-US" altLang="en-US" sz="1200" smtClean="0">
                <a:solidFill>
                  <a:schemeClr val="tx2">
                    <a:lumMod val="60000"/>
                    <a:lumOff val="40000"/>
                  </a:schemeClr>
                </a:solidFill>
              </a:rPr>
              <a:pPr>
                <a:spcBef>
                  <a:spcPct val="0"/>
                </a:spcBef>
                <a:buSzTx/>
                <a:buFontTx/>
                <a:buNone/>
              </a:pPr>
              <a:t>5</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1509538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From recent development</a:t>
            </a:r>
            <a:endParaRPr lang="en-US" altLang="en-US" dirty="0" smtClean="0"/>
          </a:p>
        </p:txBody>
      </p:sp>
      <p:sp>
        <p:nvSpPr>
          <p:cNvPr id="13315" name="Content Placeholder 2"/>
          <p:cNvSpPr>
            <a:spLocks noGrp="1"/>
          </p:cNvSpPr>
          <p:nvPr>
            <p:ph idx="1"/>
          </p:nvPr>
        </p:nvSpPr>
        <p:spPr>
          <a:xfrm>
            <a:off x="457200" y="1951924"/>
            <a:ext cx="8229600" cy="3684379"/>
          </a:xfrm>
        </p:spPr>
        <p:txBody>
          <a:bodyPr/>
          <a:lstStyle/>
          <a:p>
            <a:r>
              <a:rPr lang="en-US" altLang="en-US" sz="2400" dirty="0" err="1" smtClean="0"/>
              <a:t>G.fast</a:t>
            </a:r>
            <a:r>
              <a:rPr lang="en-US" altLang="en-US" sz="2400" dirty="0" smtClean="0"/>
              <a:t> </a:t>
            </a:r>
            <a:r>
              <a:rPr lang="en-US" altLang="en-US" sz="2400" dirty="0"/>
              <a:t>(Fast Access to Subscriber </a:t>
            </a:r>
            <a:r>
              <a:rPr lang="en-US" altLang="en-US" sz="2400" dirty="0" smtClean="0"/>
              <a:t>Terminals) (Q4/15 and Q16/15)</a:t>
            </a:r>
          </a:p>
          <a:p>
            <a:pPr lvl="1"/>
            <a:r>
              <a:rPr lang="en-US" altLang="en-US" sz="2000" dirty="0" err="1" smtClean="0"/>
              <a:t>FTTdp</a:t>
            </a:r>
            <a:r>
              <a:rPr lang="en-US" altLang="en-US" sz="2000" dirty="0" smtClean="0"/>
              <a:t> (</a:t>
            </a:r>
            <a:r>
              <a:rPr lang="en-US" altLang="en-US" sz="2000" dirty="0" err="1" smtClean="0"/>
              <a:t>Fibre</a:t>
            </a:r>
            <a:r>
              <a:rPr lang="en-US" altLang="en-US" sz="2000" dirty="0" smtClean="0"/>
              <a:t> to the distribution point)</a:t>
            </a:r>
          </a:p>
          <a:p>
            <a:pPr lvl="1"/>
            <a:r>
              <a:rPr lang="en-US" altLang="en-US" sz="2000" dirty="0" err="1" smtClean="0"/>
              <a:t>G.fast</a:t>
            </a:r>
            <a:r>
              <a:rPr lang="en-US" altLang="en-US" sz="2000" dirty="0" smtClean="0"/>
              <a:t> transceiver aspects are under development by Q4/15</a:t>
            </a:r>
          </a:p>
          <a:p>
            <a:pPr lvl="1"/>
            <a:r>
              <a:rPr lang="en-US" altLang="en-US" sz="2000" dirty="0" err="1" smtClean="0"/>
              <a:t>G.fast</a:t>
            </a:r>
            <a:r>
              <a:rPr lang="en-US" altLang="en-US" sz="2000" dirty="0"/>
              <a:t> infrastructural aspects of </a:t>
            </a:r>
            <a:r>
              <a:rPr lang="en-US" altLang="en-US" sz="2000" dirty="0" err="1"/>
              <a:t>FTTdp</a:t>
            </a:r>
            <a:r>
              <a:rPr lang="en-US" altLang="en-US" sz="2000" dirty="0"/>
              <a:t> deployment </a:t>
            </a:r>
            <a:r>
              <a:rPr lang="en-US" altLang="en-US" sz="2000" dirty="0" smtClean="0"/>
              <a:t>is under study by Q16/15</a:t>
            </a:r>
          </a:p>
          <a:p>
            <a:r>
              <a:rPr lang="en-US" altLang="en-US" sz="2400" dirty="0" smtClean="0"/>
              <a:t>PON (Passive optical networks) (Q2/15) and optical </a:t>
            </a:r>
            <a:r>
              <a:rPr lang="en-US" altLang="en-US" sz="2400" dirty="0" err="1" smtClean="0"/>
              <a:t>fibres</a:t>
            </a:r>
            <a:r>
              <a:rPr lang="en-US" altLang="en-US" sz="2400" dirty="0" smtClean="0"/>
              <a:t> for FTTH (Q5/15)</a:t>
            </a:r>
          </a:p>
          <a:p>
            <a:pPr lvl="1"/>
            <a:r>
              <a:rPr lang="en-US" altLang="en-US" sz="2000" dirty="0" smtClean="0"/>
              <a:t>Major technology for FTTH (Fiber to the home)</a:t>
            </a:r>
          </a:p>
        </p:txBody>
      </p:sp>
      <p:sp>
        <p:nvSpPr>
          <p:cNvPr id="13317"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spcBef>
                <a:spcPct val="0"/>
              </a:spcBef>
              <a:buSzTx/>
              <a:buFontTx/>
              <a:buNone/>
            </a:pPr>
            <a:fld id="{69EF8799-2FCB-412E-B985-8E2F2A635F9A}" type="slidenum">
              <a:rPr lang="en-US" altLang="en-US" sz="1200" smtClean="0">
                <a:solidFill>
                  <a:schemeClr val="tx2">
                    <a:lumMod val="60000"/>
                    <a:lumOff val="40000"/>
                  </a:schemeClr>
                </a:solidFill>
              </a:rPr>
              <a:pPr>
                <a:spcBef>
                  <a:spcPct val="0"/>
                </a:spcBef>
                <a:buSzTx/>
                <a:buFontTx/>
                <a:buNone/>
              </a:pPr>
              <a:t>6</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3624153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ctrTitle"/>
          </p:nvPr>
        </p:nvSpPr>
        <p:spPr/>
        <p:txBody>
          <a:bodyPr/>
          <a:lstStyle/>
          <a:p>
            <a:r>
              <a:rPr lang="en-US" altLang="en-US" dirty="0" err="1" smtClean="0"/>
              <a:t>G.Fast</a:t>
            </a:r>
            <a:r>
              <a:rPr lang="en-US" altLang="en-US" dirty="0" smtClean="0"/>
              <a:t> - Fast Access to Subscriber Terminals (Q4/15)</a:t>
            </a:r>
          </a:p>
        </p:txBody>
      </p:sp>
      <p:sp>
        <p:nvSpPr>
          <p:cNvPr id="14339" name="Subtitle 8"/>
          <p:cNvSpPr>
            <a:spLocks noGrp="1"/>
          </p:cNvSpPr>
          <p:nvPr>
            <p:ph type="subTitle" idx="1"/>
          </p:nvPr>
        </p:nvSpPr>
        <p:spPr/>
        <p:txBody>
          <a:bodyPr/>
          <a:lstStyle/>
          <a:p>
            <a:endParaRPr lang="en-US" altLang="en-US" smtClean="0"/>
          </a:p>
        </p:txBody>
      </p:sp>
      <p:sp>
        <p:nvSpPr>
          <p:cNvPr id="14341" name="Slide Number Placeholder 4"/>
          <p:cNvSpPr>
            <a:spLocks noGrp="1"/>
          </p:cNvSpPr>
          <p:nvPr>
            <p:ph type="sldNum" sz="quarter" idx="4294967295"/>
          </p:nvPr>
        </p:nvSpPr>
        <p:spPr>
          <a:xfrm>
            <a:off x="7777163" y="6453188"/>
            <a:ext cx="1366837" cy="43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2"/>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3"/>
              </a:buBlip>
              <a:defRPr sz="2800">
                <a:solidFill>
                  <a:schemeClr val="bg2"/>
                </a:solidFill>
                <a:latin typeface="Verdana" pitchFamily="34" charset="0"/>
              </a:defRPr>
            </a:lvl2pPr>
            <a:lvl3pPr marL="1143000" indent="-228600">
              <a:spcBef>
                <a:spcPct val="20000"/>
              </a:spcBef>
              <a:buSzPct val="60000"/>
              <a:buBlip>
                <a:blip r:embed="rId2"/>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3"/>
              </a:buBlip>
              <a:defRPr sz="2000">
                <a:solidFill>
                  <a:schemeClr val="bg2"/>
                </a:solidFill>
                <a:latin typeface="Verdana" pitchFamily="34" charset="0"/>
              </a:defRPr>
            </a:lvl4pPr>
            <a:lvl5pPr marL="2057400" indent="-228600">
              <a:spcBef>
                <a:spcPct val="20000"/>
              </a:spcBef>
              <a:buSzPct val="60000"/>
              <a:buBlip>
                <a:blip r:embed="rId2"/>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2"/>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2"/>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2"/>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2"/>
              </a:buBlip>
              <a:defRPr sz="2000">
                <a:solidFill>
                  <a:schemeClr val="bg2"/>
                </a:solidFill>
                <a:latin typeface="Verdana" pitchFamily="34" charset="0"/>
              </a:defRPr>
            </a:lvl9pPr>
          </a:lstStyle>
          <a:p>
            <a:pPr algn="l">
              <a:spcBef>
                <a:spcPct val="0"/>
              </a:spcBef>
              <a:buSzTx/>
              <a:buFontTx/>
              <a:buNone/>
            </a:pPr>
            <a:fld id="{EA0A50CC-13F8-46B2-B2C1-05BCCCFB31B6}" type="slidenum">
              <a:rPr lang="en-US" altLang="en-US" sz="1200" smtClean="0">
                <a:solidFill>
                  <a:schemeClr val="tx2">
                    <a:lumMod val="60000"/>
                    <a:lumOff val="40000"/>
                  </a:schemeClr>
                </a:solidFill>
              </a:rPr>
              <a:pPr algn="l">
                <a:spcBef>
                  <a:spcPct val="0"/>
                </a:spcBef>
                <a:buSzTx/>
                <a:buFontTx/>
                <a:buNone/>
              </a:pPr>
              <a:t>7</a:t>
            </a:fld>
            <a:endParaRPr lang="en-US" altLang="en-US" sz="1200" dirty="0" smtClean="0">
              <a:solidFill>
                <a:schemeClr val="tx2">
                  <a:lumMod val="60000"/>
                  <a:lumOff val="40000"/>
                </a:schemeClr>
              </a:solidFill>
            </a:endParaRPr>
          </a:p>
        </p:txBody>
      </p:sp>
    </p:spTree>
    <p:extLst>
      <p:ext uri="{BB962C8B-B14F-4D97-AF65-F5344CB8AC3E}">
        <p14:creationId xmlns:p14="http://schemas.microsoft.com/office/powerpoint/2010/main" val="3494816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3"/>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4"/>
              </a:buBlip>
              <a:defRPr sz="2800">
                <a:solidFill>
                  <a:schemeClr val="bg2"/>
                </a:solidFill>
                <a:latin typeface="Verdana" pitchFamily="34" charset="0"/>
              </a:defRPr>
            </a:lvl2pPr>
            <a:lvl3pPr marL="1143000" indent="-228600">
              <a:spcBef>
                <a:spcPct val="20000"/>
              </a:spcBef>
              <a:buSzPct val="60000"/>
              <a:buBlip>
                <a:blip r:embed="rId3"/>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4"/>
              </a:buBlip>
              <a:defRPr sz="2000">
                <a:solidFill>
                  <a:schemeClr val="bg2"/>
                </a:solidFill>
                <a:latin typeface="Verdana" pitchFamily="34" charset="0"/>
              </a:defRPr>
            </a:lvl4pPr>
            <a:lvl5pPr marL="2057400" indent="-228600">
              <a:spcBef>
                <a:spcPct val="20000"/>
              </a:spcBef>
              <a:buSzPct val="60000"/>
              <a:buBlip>
                <a:blip r:embed="rId3"/>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3"/>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3"/>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3"/>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3"/>
              </a:buBlip>
              <a:defRPr sz="2000">
                <a:solidFill>
                  <a:schemeClr val="bg2"/>
                </a:solidFill>
                <a:latin typeface="Verdana" pitchFamily="34" charset="0"/>
              </a:defRPr>
            </a:lvl9pPr>
          </a:lstStyle>
          <a:p>
            <a:pPr>
              <a:spcBef>
                <a:spcPct val="0"/>
              </a:spcBef>
              <a:buSzTx/>
              <a:buFontTx/>
              <a:buNone/>
            </a:pPr>
            <a:fld id="{163FAF59-0DFA-4F0F-9F82-5A5620960B7D}" type="slidenum">
              <a:rPr lang="en-US" altLang="en-US" sz="1200" smtClean="0">
                <a:solidFill>
                  <a:schemeClr val="tx2">
                    <a:lumMod val="60000"/>
                    <a:lumOff val="40000"/>
                  </a:schemeClr>
                </a:solidFill>
              </a:rPr>
              <a:pPr>
                <a:spcBef>
                  <a:spcPct val="0"/>
                </a:spcBef>
                <a:buSzTx/>
                <a:buFontTx/>
                <a:buNone/>
              </a:pPr>
              <a:t>8</a:t>
            </a:fld>
            <a:endParaRPr lang="en-US" altLang="en-US" sz="1200" dirty="0" smtClean="0">
              <a:solidFill>
                <a:schemeClr val="tx2">
                  <a:lumMod val="60000"/>
                  <a:lumOff val="40000"/>
                </a:schemeClr>
              </a:solidFill>
            </a:endParaRPr>
          </a:p>
        </p:txBody>
      </p:sp>
      <p:sp>
        <p:nvSpPr>
          <p:cNvPr id="15363" name="Rectangle 2"/>
          <p:cNvSpPr>
            <a:spLocks noGrp="1" noChangeArrowheads="1"/>
          </p:cNvSpPr>
          <p:nvPr>
            <p:ph type="title"/>
          </p:nvPr>
        </p:nvSpPr>
        <p:spPr>
          <a:xfrm>
            <a:off x="457200" y="830389"/>
            <a:ext cx="8229600" cy="733172"/>
          </a:xfrm>
        </p:spPr>
        <p:txBody>
          <a:bodyPr>
            <a:normAutofit fontScale="90000"/>
          </a:bodyPr>
          <a:lstStyle/>
          <a:p>
            <a:r>
              <a:rPr lang="en-US" altLang="en-US" dirty="0" smtClean="0"/>
              <a:t>What is </a:t>
            </a:r>
            <a:r>
              <a:rPr lang="en-US" altLang="en-US" dirty="0" err="1" smtClean="0"/>
              <a:t>FTTdp</a:t>
            </a:r>
            <a:r>
              <a:rPr lang="en-US" altLang="en-US" dirty="0" smtClean="0"/>
              <a:t> ?</a:t>
            </a:r>
          </a:p>
        </p:txBody>
      </p:sp>
      <p:sp>
        <p:nvSpPr>
          <p:cNvPr id="6149" name="Rectangle 3"/>
          <p:cNvSpPr>
            <a:spLocks noGrp="1" noChangeArrowheads="1"/>
          </p:cNvSpPr>
          <p:nvPr>
            <p:ph type="body" idx="1"/>
          </p:nvPr>
        </p:nvSpPr>
        <p:spPr>
          <a:xfrm>
            <a:off x="457200" y="1888761"/>
            <a:ext cx="8229600" cy="4061189"/>
          </a:xfrm>
        </p:spPr>
        <p:txBody>
          <a:bodyPr/>
          <a:lstStyle/>
          <a:p>
            <a:pPr>
              <a:defRPr/>
            </a:pPr>
            <a:r>
              <a:rPr lang="en-GB" sz="2800" dirty="0" smtClean="0"/>
              <a:t>A broadband access solution taking fibre to a distribution point (</a:t>
            </a:r>
            <a:r>
              <a:rPr lang="en-GB" sz="2800" dirty="0" err="1" smtClean="0"/>
              <a:t>FTTdp</a:t>
            </a:r>
            <a:r>
              <a:rPr lang="en-GB" sz="2800" dirty="0" smtClean="0"/>
              <a:t>) very close to the customers premises, with total wire length to the customers’ transceiver up to 250m.</a:t>
            </a:r>
          </a:p>
          <a:p>
            <a:pPr lvl="1">
              <a:defRPr/>
            </a:pPr>
            <a:r>
              <a:rPr lang="en-GB" sz="2400" dirty="0" smtClean="0">
                <a:ea typeface="+mn-ea"/>
                <a:cs typeface="+mn-cs"/>
              </a:rPr>
              <a:t>It is expected that the bulk of the loop lengths may be in the order 30 to 50m. On 30 m loops, aggregate data rates up to at least 500 Mb/s should be supported on a single pair.</a:t>
            </a:r>
            <a:endParaRPr lang="en-US" sz="2400" dirty="0" smtClean="0"/>
          </a:p>
        </p:txBody>
      </p:sp>
    </p:spTree>
    <p:extLst>
      <p:ext uri="{BB962C8B-B14F-4D97-AF65-F5344CB8AC3E}">
        <p14:creationId xmlns:p14="http://schemas.microsoft.com/office/powerpoint/2010/main" val="108304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4294967295"/>
          </p:nvPr>
        </p:nvSpPr>
        <p:spPr>
          <a:xfrm>
            <a:off x="7751763" y="6453188"/>
            <a:ext cx="1366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75000"/>
              <a:buBlip>
                <a:blip r:embed="rId3"/>
              </a:buBlip>
              <a:defRPr sz="3200">
                <a:solidFill>
                  <a:schemeClr val="bg2"/>
                </a:solidFill>
                <a:latin typeface="Verdana" pitchFamily="34" charset="0"/>
              </a:defRPr>
            </a:lvl1pPr>
            <a:lvl2pPr marL="742950" indent="-285750">
              <a:spcBef>
                <a:spcPct val="20000"/>
              </a:spcBef>
              <a:buSzPct val="70000"/>
              <a:buFont typeface="ZapfDingbats BT" pitchFamily="18" charset="2"/>
              <a:buBlip>
                <a:blip r:embed="rId4"/>
              </a:buBlip>
              <a:defRPr sz="2800">
                <a:solidFill>
                  <a:schemeClr val="bg2"/>
                </a:solidFill>
                <a:latin typeface="Verdana" pitchFamily="34" charset="0"/>
              </a:defRPr>
            </a:lvl2pPr>
            <a:lvl3pPr marL="1143000" indent="-228600">
              <a:spcBef>
                <a:spcPct val="20000"/>
              </a:spcBef>
              <a:buSzPct val="60000"/>
              <a:buBlip>
                <a:blip r:embed="rId3"/>
              </a:buBlip>
              <a:defRPr sz="2400">
                <a:solidFill>
                  <a:schemeClr val="bg2"/>
                </a:solidFill>
                <a:latin typeface="Verdana" pitchFamily="34" charset="0"/>
              </a:defRPr>
            </a:lvl3pPr>
            <a:lvl4pPr marL="1600200" indent="-228600">
              <a:spcBef>
                <a:spcPct val="20000"/>
              </a:spcBef>
              <a:buSzPct val="70000"/>
              <a:buFont typeface="ZapfDingbats BT" pitchFamily="18" charset="2"/>
              <a:buBlip>
                <a:blip r:embed="rId4"/>
              </a:buBlip>
              <a:defRPr sz="2000">
                <a:solidFill>
                  <a:schemeClr val="bg2"/>
                </a:solidFill>
                <a:latin typeface="Verdana" pitchFamily="34" charset="0"/>
              </a:defRPr>
            </a:lvl4pPr>
            <a:lvl5pPr marL="2057400" indent="-228600">
              <a:spcBef>
                <a:spcPct val="20000"/>
              </a:spcBef>
              <a:buSzPct val="60000"/>
              <a:buBlip>
                <a:blip r:embed="rId3"/>
              </a:buBlip>
              <a:defRPr sz="2000">
                <a:solidFill>
                  <a:schemeClr val="bg2"/>
                </a:solidFill>
                <a:latin typeface="Verdana" pitchFamily="34" charset="0"/>
              </a:defRPr>
            </a:lvl5pPr>
            <a:lvl6pPr marL="2514600" indent="-228600" eaLnBrk="0" fontAlgn="base" hangingPunct="0">
              <a:spcBef>
                <a:spcPct val="20000"/>
              </a:spcBef>
              <a:spcAft>
                <a:spcPct val="0"/>
              </a:spcAft>
              <a:buSzPct val="60000"/>
              <a:buBlip>
                <a:blip r:embed="rId3"/>
              </a:buBlip>
              <a:defRPr sz="2000">
                <a:solidFill>
                  <a:schemeClr val="bg2"/>
                </a:solidFill>
                <a:latin typeface="Verdana" pitchFamily="34" charset="0"/>
              </a:defRPr>
            </a:lvl6pPr>
            <a:lvl7pPr marL="2971800" indent="-228600" eaLnBrk="0" fontAlgn="base" hangingPunct="0">
              <a:spcBef>
                <a:spcPct val="20000"/>
              </a:spcBef>
              <a:spcAft>
                <a:spcPct val="0"/>
              </a:spcAft>
              <a:buSzPct val="60000"/>
              <a:buBlip>
                <a:blip r:embed="rId3"/>
              </a:buBlip>
              <a:defRPr sz="2000">
                <a:solidFill>
                  <a:schemeClr val="bg2"/>
                </a:solidFill>
                <a:latin typeface="Verdana" pitchFamily="34" charset="0"/>
              </a:defRPr>
            </a:lvl7pPr>
            <a:lvl8pPr marL="3429000" indent="-228600" eaLnBrk="0" fontAlgn="base" hangingPunct="0">
              <a:spcBef>
                <a:spcPct val="20000"/>
              </a:spcBef>
              <a:spcAft>
                <a:spcPct val="0"/>
              </a:spcAft>
              <a:buSzPct val="60000"/>
              <a:buBlip>
                <a:blip r:embed="rId3"/>
              </a:buBlip>
              <a:defRPr sz="2000">
                <a:solidFill>
                  <a:schemeClr val="bg2"/>
                </a:solidFill>
                <a:latin typeface="Verdana" pitchFamily="34" charset="0"/>
              </a:defRPr>
            </a:lvl8pPr>
            <a:lvl9pPr marL="3886200" indent="-228600" eaLnBrk="0" fontAlgn="base" hangingPunct="0">
              <a:spcBef>
                <a:spcPct val="20000"/>
              </a:spcBef>
              <a:spcAft>
                <a:spcPct val="0"/>
              </a:spcAft>
              <a:buSzPct val="60000"/>
              <a:buBlip>
                <a:blip r:embed="rId3"/>
              </a:buBlip>
              <a:defRPr sz="2000">
                <a:solidFill>
                  <a:schemeClr val="bg2"/>
                </a:solidFill>
                <a:latin typeface="Verdana" pitchFamily="34" charset="0"/>
              </a:defRPr>
            </a:lvl9pPr>
          </a:lstStyle>
          <a:p>
            <a:pPr>
              <a:spcBef>
                <a:spcPct val="0"/>
              </a:spcBef>
              <a:buSzTx/>
              <a:buFontTx/>
              <a:buNone/>
            </a:pPr>
            <a:fld id="{DFA7E8CF-A930-48AF-8C87-805830A8BBF7}" type="slidenum">
              <a:rPr lang="en-US" altLang="en-US" sz="1200" smtClean="0">
                <a:solidFill>
                  <a:schemeClr val="tx2">
                    <a:lumMod val="60000"/>
                    <a:lumOff val="40000"/>
                  </a:schemeClr>
                </a:solidFill>
              </a:rPr>
              <a:pPr>
                <a:spcBef>
                  <a:spcPct val="0"/>
                </a:spcBef>
                <a:buSzTx/>
                <a:buFontTx/>
                <a:buNone/>
              </a:pPr>
              <a:t>9</a:t>
            </a:fld>
            <a:endParaRPr lang="en-US" altLang="en-US" sz="1200" dirty="0" smtClean="0">
              <a:solidFill>
                <a:schemeClr val="tx2">
                  <a:lumMod val="60000"/>
                  <a:lumOff val="40000"/>
                </a:schemeClr>
              </a:solidFill>
            </a:endParaRPr>
          </a:p>
        </p:txBody>
      </p:sp>
      <p:sp>
        <p:nvSpPr>
          <p:cNvPr id="16387" name="Rectangle 2"/>
          <p:cNvSpPr>
            <a:spLocks noGrp="1" noChangeArrowheads="1"/>
          </p:cNvSpPr>
          <p:nvPr>
            <p:ph type="title"/>
          </p:nvPr>
        </p:nvSpPr>
        <p:spPr/>
        <p:txBody>
          <a:bodyPr>
            <a:normAutofit/>
          </a:bodyPr>
          <a:lstStyle/>
          <a:p>
            <a:r>
              <a:rPr lang="en-US" altLang="en-US" sz="4000" dirty="0" err="1" smtClean="0"/>
              <a:t>FTTdp</a:t>
            </a:r>
            <a:r>
              <a:rPr lang="en-US" altLang="en-US" sz="4000" dirty="0" smtClean="0"/>
              <a:t>/</a:t>
            </a:r>
            <a:r>
              <a:rPr lang="en-US" altLang="en-US" sz="4000" dirty="0" err="1" smtClean="0"/>
              <a:t>G.fast</a:t>
            </a:r>
            <a:r>
              <a:rPr lang="en-US" altLang="en-US" sz="4000" dirty="0" smtClean="0"/>
              <a:t> “raison d’être”</a:t>
            </a:r>
          </a:p>
        </p:txBody>
      </p:sp>
      <p:sp>
        <p:nvSpPr>
          <p:cNvPr id="6149" name="Rectangle 3"/>
          <p:cNvSpPr>
            <a:spLocks noGrp="1" noChangeArrowheads="1"/>
          </p:cNvSpPr>
          <p:nvPr>
            <p:ph type="body" idx="1"/>
          </p:nvPr>
        </p:nvSpPr>
        <p:spPr>
          <a:xfrm>
            <a:off x="457200" y="2059978"/>
            <a:ext cx="8229600" cy="2407092"/>
          </a:xfrm>
        </p:spPr>
        <p:txBody>
          <a:bodyPr/>
          <a:lstStyle/>
          <a:p>
            <a:pPr>
              <a:defRPr/>
            </a:pPr>
            <a:r>
              <a:rPr lang="en-CA" dirty="0" smtClean="0"/>
              <a:t>To provide the best aspects of ‘Fibre to the home’ and ‘ADSL’:</a:t>
            </a:r>
          </a:p>
          <a:p>
            <a:pPr lvl="1">
              <a:defRPr/>
            </a:pPr>
            <a:r>
              <a:rPr lang="en-CA" dirty="0" smtClean="0">
                <a:ea typeface="+mn-ea"/>
                <a:cs typeface="+mn-cs"/>
              </a:rPr>
              <a:t>Fibre to the home bit-rates</a:t>
            </a:r>
          </a:p>
          <a:p>
            <a:pPr lvl="1">
              <a:defRPr/>
            </a:pPr>
            <a:r>
              <a:rPr lang="en-CA" dirty="0" smtClean="0">
                <a:ea typeface="+mn-ea"/>
                <a:cs typeface="+mn-cs"/>
              </a:rPr>
              <a:t>customer self-installation like ADSL</a:t>
            </a:r>
          </a:p>
        </p:txBody>
      </p:sp>
    </p:spTree>
    <p:extLst>
      <p:ext uri="{BB962C8B-B14F-4D97-AF65-F5344CB8AC3E}">
        <p14:creationId xmlns:p14="http://schemas.microsoft.com/office/powerpoint/2010/main" val="2000857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C45D5F8CBDA447B025C7A836AB5999" ma:contentTypeVersion="1" ma:contentTypeDescription="Create a new document." ma:contentTypeScope="" ma:versionID="b9e1fc4ee8ee2f1eb2d5a4a61ad65dc3">
  <xsd:schema xmlns:xsd="http://www.w3.org/2001/XMLSchema" xmlns:xs="http://www.w3.org/2001/XMLSchema" xmlns:p="http://schemas.microsoft.com/office/2006/metadata/properties" xmlns:ns1="http://schemas.microsoft.com/sharepoint/v3" targetNamespace="http://schemas.microsoft.com/office/2006/metadata/properties" ma:root="true" ma:fieldsID="60f628a522287dae6cffdf536492cfa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17E02C8-2BED-4196-BFBC-FD4E2ABF7CEA}"/>
</file>

<file path=customXml/itemProps2.xml><?xml version="1.0" encoding="utf-8"?>
<ds:datastoreItem xmlns:ds="http://schemas.openxmlformats.org/officeDocument/2006/customXml" ds:itemID="{0FE77500-19E1-49FA-846F-813DC4017073}"/>
</file>

<file path=customXml/itemProps3.xml><?xml version="1.0" encoding="utf-8"?>
<ds:datastoreItem xmlns:ds="http://schemas.openxmlformats.org/officeDocument/2006/customXml" ds:itemID="{775B6FBC-D72F-43F0-84F8-EAFF93F53BCF}"/>
</file>

<file path=docProps/app.xml><?xml version="1.0" encoding="utf-8"?>
<Properties xmlns="http://schemas.openxmlformats.org/officeDocument/2006/extended-properties" xmlns:vt="http://schemas.openxmlformats.org/officeDocument/2006/docPropsVTypes">
  <TotalTime>4033</TotalTime>
  <Words>1580</Words>
  <Application>Microsoft Office PowerPoint</Application>
  <PresentationFormat>On-screen Show (4:3)</PresentationFormat>
  <Paragraphs>299</Paragraphs>
  <Slides>25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MS PGothic</vt:lpstr>
      <vt:lpstr>SimSun</vt:lpstr>
      <vt:lpstr>ZapfDingbats BT</vt:lpstr>
      <vt:lpstr>Arial</vt:lpstr>
      <vt:lpstr>Calibri</vt:lpstr>
      <vt:lpstr>Symbol</vt:lpstr>
      <vt:lpstr>Times New Roman</vt:lpstr>
      <vt:lpstr>Verdana</vt:lpstr>
      <vt:lpstr>Wingdings</vt:lpstr>
      <vt:lpstr>Office Theme</vt:lpstr>
      <vt:lpstr>ITU Workshop on “Quality of Service and  Quality of Experience of Multimedia Services in Emerging Networks”  (Istanbul, Turkey, 9-11 February 2015)</vt:lpstr>
      <vt:lpstr>Overview</vt:lpstr>
      <vt:lpstr>ITU-T Study Groups (SGs)</vt:lpstr>
      <vt:lpstr>SG15: Networks, Technologies and Infrastructures for Transport, Access and Home</vt:lpstr>
      <vt:lpstr>Questions under SG15</vt:lpstr>
      <vt:lpstr>From recent development</vt:lpstr>
      <vt:lpstr>G.Fast - Fast Access to Subscriber Terminals (Q4/15)</vt:lpstr>
      <vt:lpstr>What is FTTdp ?</vt:lpstr>
      <vt:lpstr>FTTdp/G.fast “raison d’être”</vt:lpstr>
      <vt:lpstr>Applications</vt:lpstr>
      <vt:lpstr>Service rate performance targets</vt:lpstr>
      <vt:lpstr>Migration example</vt:lpstr>
      <vt:lpstr>Standards time-line</vt:lpstr>
      <vt:lpstr>Standards body cooperation</vt:lpstr>
      <vt:lpstr>PON (Passive Optical Networks) (Q2/15) and optical fibres for FTTH (Q5/15)</vt:lpstr>
      <vt:lpstr>PON Evolution</vt:lpstr>
      <vt:lpstr>Capacity Trend for PON</vt:lpstr>
      <vt:lpstr>G-PON: Widely deployed</vt:lpstr>
      <vt:lpstr>XG-PON</vt:lpstr>
      <vt:lpstr>XG-PON system (ITU-T G.987 series)  coexisting with G-PON</vt:lpstr>
      <vt:lpstr>NG-PON2</vt:lpstr>
      <vt:lpstr>NG-PON2 Wavelength Plans (ITU-T G.989.2)</vt:lpstr>
      <vt:lpstr>Evolution in the recommendation for Recommendation ITU-T G.652 fibers</vt:lpstr>
      <vt:lpstr>Evolution in the recommendation for Recommendation ITU-T G.657 fibers</vt:lpstr>
      <vt:lpstr>Thank you</vt:lpstr>
    </vt:vector>
  </TitlesOfParts>
  <Company>ITU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Gaspari</dc:creator>
  <cp:lastModifiedBy>Aloran, Rakan</cp:lastModifiedBy>
  <cp:revision>97</cp:revision>
  <cp:lastPrinted>2015-01-19T16:17:40Z</cp:lastPrinted>
  <dcterms:created xsi:type="dcterms:W3CDTF">2014-09-01T15:38:30Z</dcterms:created>
  <dcterms:modified xsi:type="dcterms:W3CDTF">2015-02-10T12:57:59Z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0x010100EAC45D5F8CBDA447B025C7A836AB5999</vt:lpwstr>
  </property>
</Properties>
</file>