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b48e93c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b48e93c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9090756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9090756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7b2574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7b2574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9090756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9090756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9090756a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9090756a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933c8c4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933c8c4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CyberCane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Assistive technology, smarter.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the scene: White cane statistics 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2-8% of VI use canes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Increasing health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Uncorrectable VI: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2012: 4.2 million Americans 40 and older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2050: 8.96 million projected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type="title"/>
          </p:nvPr>
        </p:nvSpPr>
        <p:spPr>
          <a:xfrm>
            <a:off x="490250" y="488250"/>
            <a:ext cx="8196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Mission statement: 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To assist those who are visually impaired through advanced and innovative technology 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26075" y="512400"/>
            <a:ext cx="2757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Market Place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White Canes</a:t>
            </a:r>
            <a:endParaRPr sz="1800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Advantages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Mobility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Visibility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Disadvantages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Durability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Portability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Uncreative Design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Difficult to use</a:t>
            </a:r>
            <a:endParaRPr sz="14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1725" y="0"/>
            <a:ext cx="58522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458124" cy="525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9400" y="1577200"/>
            <a:ext cx="5143501" cy="186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works: Capturing our segments </a:t>
            </a:r>
            <a:endParaRPr/>
          </a:p>
        </p:txBody>
      </p:sp>
      <p:cxnSp>
        <p:nvCxnSpPr>
          <p:cNvPr id="101" name="Google Shape;101;p18"/>
          <p:cNvCxnSpPr/>
          <p:nvPr/>
        </p:nvCxnSpPr>
        <p:spPr>
          <a:xfrm>
            <a:off x="929038" y="250795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8"/>
          <p:cNvSpPr txBox="1"/>
          <p:nvPr>
            <p:ph type="title"/>
          </p:nvPr>
        </p:nvSpPr>
        <p:spPr>
          <a:xfrm>
            <a:off x="891537" y="2167012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Step 1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968400" y="2507950"/>
            <a:ext cx="20454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 limited number of canes are given out to schools and learning centers for those who are VI to test 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04" name="Google Shape;104;p18"/>
          <p:cNvCxnSpPr/>
          <p:nvPr/>
        </p:nvCxnSpPr>
        <p:spPr>
          <a:xfrm>
            <a:off x="3395738" y="235555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8"/>
          <p:cNvSpPr txBox="1"/>
          <p:nvPr>
            <p:ph type="title"/>
          </p:nvPr>
        </p:nvSpPr>
        <p:spPr>
          <a:xfrm>
            <a:off x="3442812" y="1929951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Step 2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444925" y="2219975"/>
            <a:ext cx="2581500" cy="14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Based on the tests, cane is recommended to optometrists and other health professionals for distribution and credible recommendations to customers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07" name="Google Shape;107;p18"/>
          <p:cNvCxnSpPr/>
          <p:nvPr/>
        </p:nvCxnSpPr>
        <p:spPr>
          <a:xfrm>
            <a:off x="6457563" y="205310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8"/>
          <p:cNvSpPr txBox="1"/>
          <p:nvPr>
            <p:ph type="title"/>
          </p:nvPr>
        </p:nvSpPr>
        <p:spPr>
          <a:xfrm>
            <a:off x="6496962" y="1827870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Step 3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6496950" y="2219975"/>
            <a:ext cx="24063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CyberCane is also sold online, with the </a:t>
            </a:r>
            <a:r>
              <a:rPr lang="en" sz="1200">
                <a:solidFill>
                  <a:schemeClr val="dk2"/>
                </a:solidFill>
              </a:rPr>
              <a:t>advantage</a:t>
            </a:r>
            <a:r>
              <a:rPr lang="en" sz="1200">
                <a:solidFill>
                  <a:schemeClr val="dk2"/>
                </a:solidFill>
              </a:rPr>
              <a:t> of being able to pay in installments (interest included) </a:t>
            </a:r>
            <a:endParaRPr sz="1200">
              <a:solidFill>
                <a:schemeClr val="dk2"/>
              </a:solidFill>
            </a:endParaRPr>
          </a:p>
        </p:txBody>
      </p:sp>
      <p:grpSp>
        <p:nvGrpSpPr>
          <p:cNvPr id="110" name="Google Shape;110;p18"/>
          <p:cNvGrpSpPr/>
          <p:nvPr/>
        </p:nvGrpSpPr>
        <p:grpSpPr>
          <a:xfrm>
            <a:off x="929030" y="3219673"/>
            <a:ext cx="6993309" cy="1520400"/>
            <a:chOff x="929030" y="3219673"/>
            <a:chExt cx="6993309" cy="1520400"/>
          </a:xfrm>
        </p:grpSpPr>
        <p:cxnSp>
          <p:nvCxnSpPr>
            <p:cNvPr id="111" name="Google Shape;111;p18"/>
            <p:cNvCxnSpPr>
              <a:stCxn id="112" idx="6"/>
              <a:endCxn id="113" idx="2"/>
            </p:cNvCxnSpPr>
            <p:nvPr/>
          </p:nvCxnSpPr>
          <p:spPr>
            <a:xfrm>
              <a:off x="1537730" y="3979907"/>
              <a:ext cx="486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112" name="Google Shape;112;p18"/>
            <p:cNvSpPr/>
            <p:nvPr/>
          </p:nvSpPr>
          <p:spPr>
            <a:xfrm>
              <a:off x="929030" y="3675557"/>
              <a:ext cx="608700" cy="60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3421283" y="3431305"/>
              <a:ext cx="1097100" cy="1097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6401939" y="3219673"/>
              <a:ext cx="1520400" cy="1520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9477" l="0" r="0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technology: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Laser, bluetooth, GPS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Building Blocks</a:t>
            </a:r>
            <a:endParaRPr sz="2800"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There are three main components that are critical to our team and value proposition.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4337500" y="408200"/>
            <a:ext cx="3753900" cy="13533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Superior product functionality </a:t>
            </a:r>
            <a:endParaRPr sz="1800"/>
          </a:p>
        </p:txBody>
      </p:sp>
      <p:cxnSp>
        <p:nvCxnSpPr>
          <p:cNvPr id="128" name="Google Shape;128;p20"/>
          <p:cNvCxnSpPr>
            <a:stCxn id="127" idx="2"/>
            <a:endCxn id="129" idx="0"/>
          </p:cNvCxnSpPr>
          <p:nvPr/>
        </p:nvCxnSpPr>
        <p:spPr>
          <a:xfrm>
            <a:off x="6214450" y="1761500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20"/>
          <p:cNvSpPr txBox="1"/>
          <p:nvPr>
            <p:ph type="title"/>
          </p:nvPr>
        </p:nvSpPr>
        <p:spPr>
          <a:xfrm>
            <a:off x="4337500" y="1999475"/>
            <a:ext cx="3753900" cy="12921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support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Customer service </a:t>
            </a:r>
            <a:r>
              <a:rPr lang="en"/>
              <a:t> </a:t>
            </a:r>
            <a:endParaRPr/>
          </a:p>
        </p:txBody>
      </p:sp>
      <p:cxnSp>
        <p:nvCxnSpPr>
          <p:cNvPr id="130" name="Google Shape;130;p20"/>
          <p:cNvCxnSpPr>
            <a:stCxn id="129" idx="2"/>
            <a:endCxn id="131" idx="0"/>
          </p:cNvCxnSpPr>
          <p:nvPr/>
        </p:nvCxnSpPr>
        <p:spPr>
          <a:xfrm>
            <a:off x="6214450" y="3291575"/>
            <a:ext cx="0" cy="2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20"/>
          <p:cNvSpPr txBox="1"/>
          <p:nvPr>
            <p:ph type="title"/>
          </p:nvPr>
        </p:nvSpPr>
        <p:spPr>
          <a:xfrm>
            <a:off x="4337500" y="3537350"/>
            <a:ext cx="3753900" cy="12090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Researchers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Competitive technology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