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28"/>
  </p:notesMasterIdLst>
  <p:sldIdLst>
    <p:sldId id="258" r:id="rId3"/>
    <p:sldId id="439" r:id="rId4"/>
    <p:sldId id="440" r:id="rId5"/>
    <p:sldId id="370" r:id="rId6"/>
    <p:sldId id="394" r:id="rId7"/>
    <p:sldId id="433" r:id="rId8"/>
    <p:sldId id="441" r:id="rId9"/>
    <p:sldId id="432" r:id="rId10"/>
    <p:sldId id="429" r:id="rId11"/>
    <p:sldId id="386" r:id="rId12"/>
    <p:sldId id="438" r:id="rId13"/>
    <p:sldId id="388" r:id="rId14"/>
    <p:sldId id="421" r:id="rId15"/>
    <p:sldId id="422" r:id="rId16"/>
    <p:sldId id="427" r:id="rId17"/>
    <p:sldId id="328" r:id="rId18"/>
    <p:sldId id="430" r:id="rId19"/>
    <p:sldId id="423" r:id="rId20"/>
    <p:sldId id="424" r:id="rId21"/>
    <p:sldId id="426" r:id="rId22"/>
    <p:sldId id="442" r:id="rId23"/>
    <p:sldId id="443" r:id="rId24"/>
    <p:sldId id="425" r:id="rId25"/>
    <p:sldId id="431" r:id="rId26"/>
    <p:sldId id="437" r:id="rId27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0054"/>
    <a:srgbClr val="FBD025"/>
    <a:srgbClr val="23C2BC"/>
    <a:srgbClr val="7A7A7A"/>
    <a:srgbClr val="2C2C2C"/>
    <a:srgbClr val="F0F0F0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222" autoAdjust="0"/>
  </p:normalViewPr>
  <p:slideViewPr>
    <p:cSldViewPr>
      <p:cViewPr>
        <p:scale>
          <a:sx n="135" d="100"/>
          <a:sy n="135" d="100"/>
        </p:scale>
        <p:origin x="-2304" y="-1608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19/03/15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~15-20 min on initial</a:t>
            </a:r>
            <a:r>
              <a:rPr lang="en-US" baseline="0" dirty="0" smtClean="0"/>
              <a:t> </a:t>
            </a:r>
            <a:r>
              <a:rPr lang="en-US" dirty="0" smtClean="0"/>
              <a:t>stuff</a:t>
            </a:r>
          </a:p>
          <a:p>
            <a:endParaRPr lang="en-US" dirty="0" smtClean="0"/>
          </a:p>
          <a:p>
            <a:r>
              <a:rPr lang="en-US" dirty="0" smtClean="0"/>
              <a:t>Note: example DS</a:t>
            </a:r>
            <a:r>
              <a:rPr lang="en-US" baseline="0" dirty="0" smtClean="0"/>
              <a:t> problem…write down some features, how could you build a predictive model from these?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5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~15-20 min for this section?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~15-20 min for this section?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~15-20 min for this section?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~15-20 min for this section?</a:t>
            </a:r>
          </a:p>
          <a:p>
            <a:endParaRPr lang="en-US" dirty="0" smtClean="0"/>
          </a:p>
          <a:p>
            <a:r>
              <a:rPr lang="en-US" dirty="0" smtClean="0"/>
              <a:t>So what does data science look like?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of our classes will involve some hands-on work</a:t>
            </a:r>
            <a:r>
              <a:rPr lang="en-US" baseline="0" dirty="0" smtClean="0"/>
              <a:t> (in the exercises section)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of our classes will involve some hands-on work</a:t>
            </a:r>
            <a:r>
              <a:rPr lang="en-US" baseline="0" dirty="0" smtClean="0"/>
              <a:t> (in the exercises section)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~15-20 min for this section?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~15-20 min for this section?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~15-20 min for this section?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~15-20 min for this section?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~15-20 min for this section?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~15-20 min for this section?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13952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 xmlns:p14="http://schemas.microsoft.com/office/powerpoint/2010/main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 xmlns:p14="http://schemas.microsoft.com/office/powerpoint/2010/main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352103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14653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xfrm>
            <a:off x="8650288" y="530225"/>
            <a:ext cx="254000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105138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<Relationship Id="rId7" Type="http://schemas.openxmlformats.org/officeDocument/2006/relationships/slideLayout" Target="../slideLayouts/slideLayout10.xml"/><Relationship Id="rId8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7" r:id="rId1"/>
    <p:sldLayoutId id="2147484108" r:id="rId2"/>
    <p:sldLayoutId id="2147484117" r:id="rId3"/>
  </p:sldLayoutIdLst>
  <p:transition xmlns:p14="http://schemas.microsoft.com/office/powerpoint/2010/main"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  <p:sldLayoutId id="2147484116" r:id="rId14"/>
  </p:sldLayoutIdLst>
  <p:transition xmlns:p14="http://schemas.microsoft.com/office/powerpoint/2010/main"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regex101.com/%23python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hyperlink" Target="http://www.reddit.com/r/dataisbeautiful/" TargetMode="External"/><Relationship Id="rId3" Type="http://schemas.openxmlformats.org/officeDocument/2006/relationships/hyperlink" Target="http://www.reddit.com/r/dataisbeautiful.json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4337" y="1333500"/>
            <a:ext cx="8469313" cy="2627312"/>
          </a:xfrm>
        </p:spPr>
        <p:txBody>
          <a:bodyPr/>
          <a:lstStyle/>
          <a:p>
            <a:pPr>
              <a:defRPr/>
            </a:pPr>
            <a:r>
              <a:rPr lang="en-US" sz="9000" dirty="0" smtClean="0"/>
              <a:t/>
            </a:r>
            <a:br>
              <a:rPr lang="en-US" sz="9000" dirty="0" smtClean="0"/>
            </a:br>
            <a:r>
              <a:rPr lang="en-US" sz="9000" dirty="0" smtClean="0"/>
              <a:t>DATA SCIENCE</a:t>
            </a:r>
            <a:br>
              <a:rPr lang="en-US" sz="9000" dirty="0" smtClean="0"/>
            </a:br>
            <a:r>
              <a:rPr lang="en-US" sz="6000" dirty="0" smtClean="0"/>
              <a:t>Class </a:t>
            </a:r>
            <a:r>
              <a:rPr lang="en-US" sz="6000" dirty="0"/>
              <a:t>3</a:t>
            </a:r>
            <a:r>
              <a:rPr lang="en-US" sz="6000" dirty="0" smtClean="0"/>
              <a:t>: </a:t>
            </a:r>
            <a:r>
              <a:rPr lang="en-US" sz="6000" dirty="0" smtClean="0"/>
              <a:t>data Mining</a:t>
            </a:r>
            <a:endParaRPr lang="en-US" sz="60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50288" y="565150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/>
          <a:p>
            <a:pPr algn="r">
              <a:lnSpc>
                <a:spcPts val="2304"/>
              </a:lnSpc>
            </a:pPr>
            <a:fld id="{BD5AD749-DAD1-6A4A-A2AA-CB20EAD0AEB7}" type="slidenum">
              <a:rPr lang="en-US"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rPr>
              <a:pPr algn="r">
                <a:lnSpc>
                  <a:spcPts val="2304"/>
                </a:lnSpc>
              </a:pPr>
              <a:t>10</a:t>
            </a:fld>
            <a:endParaRPr lang="en-US" sz="2300" b="1" dirty="0">
              <a:solidFill>
                <a:schemeClr val="tx1"/>
              </a:solidFill>
              <a:latin typeface="+mj-lt"/>
              <a:ea typeface="ＭＳ Ｐゴシック" charset="0"/>
              <a:cs typeface="PFDinTextCompPro-Bold" charset="0"/>
              <a:sym typeface="PFDinTextCompPro-Bold" charset="0"/>
            </a:endParaRPr>
          </a:p>
        </p:txBody>
      </p:sp>
      <p:sp>
        <p:nvSpPr>
          <p:cNvPr id="7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526832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sz="2400" dirty="0">
                <a:latin typeface="PFDinTextCompPro-Bold" charset="0"/>
                <a:ea typeface="ヒラギノ角ゴ ProN W6" charset="0"/>
                <a:cs typeface="ヒラギノ角ゴ ProN W6" charset="0"/>
              </a:rPr>
              <a:t>Regex / requests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4337" y="1790700"/>
            <a:ext cx="8567557" cy="1769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News706 BT"/>
                <a:cs typeface="News706 BT"/>
              </a:rPr>
              <a:t>REG</a:t>
            </a:r>
            <a:r>
              <a:rPr lang="en-US" sz="2000" dirty="0" err="1" smtClean="0">
                <a:latin typeface="News706 BT"/>
                <a:cs typeface="News706 BT"/>
              </a:rPr>
              <a:t>ular</a:t>
            </a:r>
            <a:r>
              <a:rPr lang="en-US" sz="2000" dirty="0" smtClean="0">
                <a:latin typeface="News706 BT"/>
                <a:cs typeface="News706 BT"/>
              </a:rPr>
              <a:t> </a:t>
            </a:r>
            <a:r>
              <a:rPr lang="en-US" dirty="0" err="1" smtClean="0">
                <a:latin typeface="News706 BT"/>
                <a:cs typeface="News706 BT"/>
              </a:rPr>
              <a:t>EX</a:t>
            </a:r>
            <a:r>
              <a:rPr lang="en-US" sz="2500" dirty="0" err="1" smtClean="0">
                <a:latin typeface="News706 BT"/>
                <a:cs typeface="News706 BT"/>
              </a:rPr>
              <a:t>pressions</a:t>
            </a:r>
            <a:endParaRPr lang="en-US" sz="2500" dirty="0" smtClean="0">
              <a:latin typeface="News706 BT"/>
              <a:cs typeface="News706 BT"/>
            </a:endParaRPr>
          </a:p>
          <a:p>
            <a:r>
              <a:rPr lang="en-US" sz="2500" dirty="0" smtClean="0">
                <a:latin typeface="News706 BT"/>
                <a:cs typeface="News706 BT"/>
              </a:rPr>
              <a:t>  </a:t>
            </a:r>
          </a:p>
          <a:p>
            <a:r>
              <a:rPr lang="en-US" dirty="0" smtClean="0">
                <a:latin typeface="News706 BT"/>
                <a:cs typeface="News706 BT"/>
              </a:rPr>
              <a:t>are how we capture patterns in text </a:t>
            </a:r>
            <a:endParaRPr lang="en-US" dirty="0">
              <a:latin typeface="News706 BT"/>
              <a:cs typeface="News706 BT"/>
            </a:endParaRPr>
          </a:p>
        </p:txBody>
      </p:sp>
    </p:spTree>
    <p:extLst>
      <p:ext uri="{BB962C8B-B14F-4D97-AF65-F5344CB8AC3E}">
        <p14:creationId xmlns:p14="http://schemas.microsoft.com/office/powerpoint/2010/main" val="116082354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50288" y="565150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/>
          <a:p>
            <a:pPr algn="r">
              <a:lnSpc>
                <a:spcPts val="2304"/>
              </a:lnSpc>
            </a:pPr>
            <a:fld id="{BD5AD749-DAD1-6A4A-A2AA-CB20EAD0AEB7}" type="slidenum">
              <a:rPr lang="en-US"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rPr>
              <a:pPr algn="r">
                <a:lnSpc>
                  <a:spcPts val="2304"/>
                </a:lnSpc>
              </a:pPr>
              <a:t>11</a:t>
            </a:fld>
            <a:endParaRPr lang="en-US" sz="2300" b="1" dirty="0">
              <a:solidFill>
                <a:schemeClr val="tx1"/>
              </a:solidFill>
              <a:latin typeface="+mj-lt"/>
              <a:ea typeface="ＭＳ Ｐゴシック" charset="0"/>
              <a:cs typeface="PFDinTextCompPro-Bold" charset="0"/>
              <a:sym typeface="PFDinTextCompPro-Bold" charset="0"/>
            </a:endParaRPr>
          </a:p>
        </p:txBody>
      </p:sp>
      <p:sp>
        <p:nvSpPr>
          <p:cNvPr id="7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526832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sz="2400" dirty="0">
                <a:latin typeface="PFDinTextCompPro-Bold" charset="0"/>
                <a:ea typeface="ヒラギノ角ゴ ProN W6" charset="0"/>
                <a:cs typeface="ヒラギノ角ゴ ProN W6" charset="0"/>
              </a:rPr>
              <a:t>Regex / requests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9203" y="1790700"/>
            <a:ext cx="8917826" cy="23852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News706 BT"/>
                <a:cs typeface="News706 BT"/>
              </a:rPr>
              <a:t>REG</a:t>
            </a:r>
            <a:r>
              <a:rPr lang="en-US" sz="2000" dirty="0" err="1" smtClean="0">
                <a:latin typeface="News706 BT"/>
                <a:cs typeface="News706 BT"/>
              </a:rPr>
              <a:t>ular</a:t>
            </a:r>
            <a:r>
              <a:rPr lang="en-US" sz="2000" dirty="0" smtClean="0">
                <a:latin typeface="News706 BT"/>
                <a:cs typeface="News706 BT"/>
              </a:rPr>
              <a:t> </a:t>
            </a:r>
            <a:r>
              <a:rPr lang="en-US" dirty="0" err="1" smtClean="0">
                <a:latin typeface="News706 BT"/>
                <a:cs typeface="News706 BT"/>
              </a:rPr>
              <a:t>EX</a:t>
            </a:r>
            <a:r>
              <a:rPr lang="en-US" sz="2500" dirty="0" err="1" smtClean="0">
                <a:latin typeface="News706 BT"/>
                <a:cs typeface="News706 BT"/>
              </a:rPr>
              <a:t>pressions</a:t>
            </a:r>
            <a:endParaRPr lang="en-US" sz="2500" dirty="0" smtClean="0">
              <a:latin typeface="News706 BT"/>
              <a:cs typeface="News706 BT"/>
            </a:endParaRPr>
          </a:p>
          <a:p>
            <a:r>
              <a:rPr lang="en-US" sz="2500" dirty="0" smtClean="0">
                <a:latin typeface="News706 BT"/>
                <a:cs typeface="News706 BT"/>
              </a:rPr>
              <a:t>  </a:t>
            </a:r>
          </a:p>
          <a:p>
            <a:r>
              <a:rPr lang="en-US" dirty="0" smtClean="0">
                <a:latin typeface="News706 BT"/>
                <a:cs typeface="News706 BT"/>
              </a:rPr>
              <a:t>are how we capture patterns in text </a:t>
            </a:r>
            <a:endParaRPr lang="en-US" dirty="0">
              <a:latin typeface="News706 BT"/>
              <a:cs typeface="News706 BT"/>
            </a:endParaRPr>
          </a:p>
          <a:p>
            <a:r>
              <a:rPr lang="en-US" sz="3600" i="1" dirty="0" smtClean="0">
                <a:latin typeface="News706 BT"/>
                <a:cs typeface="News706 BT"/>
              </a:rPr>
              <a:t>Like an extended form of text search</a:t>
            </a:r>
            <a:endParaRPr lang="en-US" sz="3600" i="1" dirty="0">
              <a:latin typeface="News706 BT"/>
              <a:cs typeface="News706 B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576263" y="4610100"/>
            <a:ext cx="104076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Visit </a:t>
            </a:r>
            <a:r>
              <a:rPr lang="en-US" sz="2000" dirty="0" smtClean="0">
                <a:hlinkClick r:id="rId3"/>
              </a:rPr>
              <a:t>https</a:t>
            </a:r>
            <a:r>
              <a:rPr lang="en-US" sz="2000" dirty="0">
                <a:hlinkClick r:id="rId3"/>
              </a:rPr>
              <a:t>://regex101.com/#</a:t>
            </a:r>
            <a:r>
              <a:rPr lang="en-US" sz="2000" dirty="0" smtClean="0">
                <a:hlinkClick r:id="rId3"/>
              </a:rPr>
              <a:t>python</a:t>
            </a:r>
            <a:r>
              <a:rPr lang="en-US" sz="2000" dirty="0" smtClean="0"/>
              <a:t> to follow the example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5545426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50288" y="565150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/>
          <a:p>
            <a:pPr algn="r">
              <a:lnSpc>
                <a:spcPts val="2304"/>
              </a:lnSpc>
            </a:pPr>
            <a:fld id="{BD5AD749-DAD1-6A4A-A2AA-CB20EAD0AEB7}" type="slidenum">
              <a:rPr lang="en-US"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</a:rPr>
              <a:pPr algn="r">
                <a:lnSpc>
                  <a:spcPts val="2304"/>
                </a:lnSpc>
              </a:pPr>
              <a:t>12</a:t>
            </a:fld>
            <a:endParaRPr lang="en-US" sz="2300" b="1" dirty="0">
              <a:solidFill>
                <a:schemeClr val="tx1"/>
              </a:solidFill>
              <a:latin typeface="+mj-lt"/>
              <a:ea typeface="ＭＳ Ｐゴシック" charset="0"/>
              <a:cs typeface="PFDinTextCompPro-Bold" charset="0"/>
            </a:endParaRPr>
          </a:p>
        </p:txBody>
      </p:sp>
      <p:sp>
        <p:nvSpPr>
          <p:cNvPr id="7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526832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WHO IS A DATA SCIENTIST?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0"/>
            <a:ext cx="8576316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50213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006600"/>
            <a:ext cx="4927600" cy="12446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REGEX / Requests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2F14C5-AF8B-6B42-A67C-58A084EA75B8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1867" y="3467100"/>
            <a:ext cx="91947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News706 BT"/>
                <a:cs typeface="News706 BT"/>
              </a:rPr>
              <a:t>What regex can we use to capture this?</a:t>
            </a:r>
            <a:endParaRPr lang="en-US" sz="4000" dirty="0">
              <a:latin typeface="News706 BT"/>
              <a:cs typeface="News706 BT"/>
            </a:endParaRPr>
          </a:p>
        </p:txBody>
      </p:sp>
      <p:sp>
        <p:nvSpPr>
          <p:cNvPr id="8" name="Down Arrow 7"/>
          <p:cNvSpPr/>
          <p:nvPr/>
        </p:nvSpPr>
        <p:spPr bwMode="auto">
          <a:xfrm>
            <a:off x="3157537" y="1181100"/>
            <a:ext cx="990600" cy="1143000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081337" y="2324100"/>
            <a:ext cx="1295400" cy="228600"/>
          </a:xfrm>
          <a:prstGeom prst="ellipse">
            <a:avLst/>
          </a:prstGeom>
          <a:solidFill>
            <a:schemeClr val="accent1">
              <a:alpha val="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1" i="0" u="none" strike="noStrike" normalizeH="0" baseline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917121"/>
      </p:ext>
    </p:extLst>
  </p:cSld>
  <p:clrMapOvr>
    <a:masterClrMapping/>
  </p:clrMapOvr>
  <p:transition xmlns:p14="http://schemas.microsoft.com/office/powerpoint/2010/main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1055757"/>
          </a:xfrm>
        </p:spPr>
        <p:txBody>
          <a:bodyPr/>
          <a:lstStyle/>
          <a:p>
            <a:r>
              <a:rPr lang="en-US" dirty="0" err="1" smtClean="0"/>
              <a:t>beautifulsoup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REGEX / Requests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2F14C5-AF8B-6B42-A67C-58A084EA75B8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19137" y="3619500"/>
            <a:ext cx="782881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News706 BT"/>
                <a:cs typeface="News706 BT"/>
              </a:rPr>
              <a:t>Is a python based HTML parser.</a:t>
            </a:r>
            <a:endParaRPr lang="en-US" dirty="0">
              <a:latin typeface="News706 BT"/>
              <a:cs typeface="News706 BT"/>
            </a:endParaRPr>
          </a:p>
        </p:txBody>
      </p:sp>
    </p:spTree>
    <p:extLst>
      <p:ext uri="{BB962C8B-B14F-4D97-AF65-F5344CB8AC3E}">
        <p14:creationId xmlns:p14="http://schemas.microsoft.com/office/powerpoint/2010/main" val="3556699778"/>
      </p:ext>
    </p:extLst>
  </p:cSld>
  <p:clrMapOvr>
    <a:masterClrMapping/>
  </p:clrMapOvr>
  <p:transition xmlns:p14="http://schemas.microsoft.com/office/powerpoint/2010/main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1055757"/>
          </a:xfrm>
        </p:spPr>
        <p:txBody>
          <a:bodyPr/>
          <a:lstStyle/>
          <a:p>
            <a:r>
              <a:rPr lang="en-US" dirty="0" smtClean="0"/>
              <a:t>Web crawlers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REGEX / Requests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2F14C5-AF8B-6B42-A67C-58A084EA75B8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15931" y="2476500"/>
            <a:ext cx="430628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News706 BT"/>
                <a:cs typeface="News706 BT"/>
              </a:rPr>
              <a:t>We just built one!</a:t>
            </a:r>
            <a:endParaRPr lang="en-US" dirty="0">
              <a:latin typeface="News706 BT"/>
              <a:cs typeface="News706 B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6521" y="4914900"/>
            <a:ext cx="42883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Hacking </a:t>
            </a:r>
            <a:r>
              <a:rPr lang="en-US" sz="1000" dirty="0" err="1" smtClean="0"/>
              <a:t>OKCupid</a:t>
            </a:r>
            <a:r>
              <a:rPr lang="en-US" sz="1000" dirty="0" smtClean="0"/>
              <a:t>:     </a:t>
            </a:r>
            <a:r>
              <a:rPr lang="en-US" sz="1000" dirty="0"/>
              <a:t>http://</a:t>
            </a:r>
            <a:r>
              <a:rPr lang="en-US" sz="1000" dirty="0" err="1"/>
              <a:t>www.wired.com</a:t>
            </a:r>
            <a:r>
              <a:rPr lang="en-US" sz="1000" dirty="0"/>
              <a:t>/2014/01/how-to-hack-</a:t>
            </a:r>
            <a:r>
              <a:rPr lang="en-US" sz="1000" dirty="0" err="1"/>
              <a:t>okcupid</a:t>
            </a:r>
            <a:r>
              <a:rPr lang="en-US" sz="1000" dirty="0"/>
              <a:t>/all/</a:t>
            </a:r>
          </a:p>
        </p:txBody>
      </p:sp>
    </p:spTree>
    <p:extLst>
      <p:ext uri="{BB962C8B-B14F-4D97-AF65-F5344CB8AC3E}">
        <p14:creationId xmlns:p14="http://schemas.microsoft.com/office/powerpoint/2010/main" val="1959997954"/>
      </p:ext>
    </p:extLst>
  </p:cSld>
  <p:clrMapOvr>
    <a:masterClrMapping/>
  </p:clrMapOvr>
  <p:transition xmlns:p14="http://schemas.microsoft.com/office/powerpoint/2010/main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>Iii. APIs and Wrappers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9015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API / Wrappers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2F14C5-AF8B-6B42-A67C-58A084EA75B8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03450" y="1333500"/>
            <a:ext cx="67781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+mn-lt"/>
              </a:rPr>
              <a:t>HTML Parsing      vs.            API</a:t>
            </a:r>
            <a:endParaRPr lang="en-US" sz="3600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0537" y="2400300"/>
            <a:ext cx="3886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Unstructured Data:</a:t>
            </a:r>
          </a:p>
          <a:p>
            <a:r>
              <a:rPr lang="en-US" sz="2000" dirty="0" smtClean="0">
                <a:latin typeface="+mn-lt"/>
              </a:rPr>
              <a:t>Must </a:t>
            </a:r>
            <a:r>
              <a:rPr lang="en-US" sz="2000" dirty="0" smtClean="0">
                <a:latin typeface="+mn-lt"/>
              </a:rPr>
              <a:t>call using requests and </a:t>
            </a:r>
            <a:r>
              <a:rPr lang="en-US" sz="2000" dirty="0" err="1" smtClean="0">
                <a:latin typeface="+mn-lt"/>
              </a:rPr>
              <a:t>BeautifulSoup</a:t>
            </a:r>
            <a:r>
              <a:rPr lang="en-US" sz="2000" dirty="0" smtClean="0">
                <a:latin typeface="+mn-lt"/>
              </a:rPr>
              <a:t> (</a:t>
            </a:r>
            <a:r>
              <a:rPr lang="en-US" sz="2000" i="1" dirty="0" smtClean="0">
                <a:latin typeface="+mn-lt"/>
              </a:rPr>
              <a:t>imitate human behavior</a:t>
            </a:r>
            <a:r>
              <a:rPr lang="en-US" sz="2000" dirty="0" smtClean="0">
                <a:latin typeface="+mn-lt"/>
              </a:rPr>
              <a:t>)</a:t>
            </a:r>
            <a:endParaRPr lang="en-US" sz="200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91137" y="2095500"/>
            <a:ext cx="3886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Structured Data:</a:t>
            </a:r>
          </a:p>
          <a:p>
            <a:r>
              <a:rPr lang="en-US" sz="2000" dirty="0" smtClean="0">
                <a:latin typeface="+mn-lt"/>
              </a:rPr>
              <a:t>Data is already processed or </a:t>
            </a:r>
          </a:p>
          <a:p>
            <a:r>
              <a:rPr lang="en-US" sz="2000" dirty="0" smtClean="0">
                <a:latin typeface="+mn-lt"/>
              </a:rPr>
              <a:t>partially processed for us.</a:t>
            </a:r>
          </a:p>
          <a:p>
            <a:endParaRPr lang="en-US" sz="2000" dirty="0">
              <a:latin typeface="+mn-lt"/>
            </a:endParaRPr>
          </a:p>
          <a:p>
            <a:r>
              <a:rPr lang="en-US" sz="2000" dirty="0" smtClean="0">
                <a:latin typeface="+mn-lt"/>
              </a:rPr>
              <a:t>Results are given in a dictionary (JSON) format through key =&gt; value pairs.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86137" y="4762500"/>
            <a:ext cx="56255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http://</a:t>
            </a:r>
            <a:r>
              <a:rPr lang="en-US" sz="1600" dirty="0" err="1">
                <a:latin typeface="+mn-lt"/>
              </a:rPr>
              <a:t>www.pythonforbeginners.com</a:t>
            </a:r>
            <a:r>
              <a:rPr lang="en-US" sz="1600" dirty="0">
                <a:latin typeface="+mn-lt"/>
              </a:rPr>
              <a:t>/</a:t>
            </a:r>
            <a:r>
              <a:rPr lang="en-US" sz="1600" dirty="0" err="1">
                <a:latin typeface="+mn-lt"/>
              </a:rPr>
              <a:t>api</a:t>
            </a:r>
            <a:r>
              <a:rPr lang="en-US" sz="1600" dirty="0">
                <a:latin typeface="+mn-lt"/>
              </a:rPr>
              <a:t>/list-of-python-</a:t>
            </a:r>
            <a:r>
              <a:rPr lang="en-US" sz="1600" dirty="0" err="1">
                <a:latin typeface="+mn-lt"/>
              </a:rPr>
              <a:t>apis</a:t>
            </a: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12022508"/>
      </p:ext>
    </p:extLst>
  </p:cSld>
  <p:clrMapOvr>
    <a:masterClrMapping/>
  </p:clrMapOvr>
  <p:transition xmlns:p14="http://schemas.microsoft.com/office/powerpoint/2010/main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API / Wrappers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2F14C5-AF8B-6B42-A67C-58A084EA75B8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6737" y="1333500"/>
            <a:ext cx="8066731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News706 BT"/>
                <a:cs typeface="News706 BT"/>
              </a:rPr>
              <a:t>API (n): </a:t>
            </a:r>
          </a:p>
          <a:p>
            <a:r>
              <a:rPr lang="en-US" sz="4000" dirty="0" smtClean="0">
                <a:latin typeface="News706 BT"/>
                <a:cs typeface="News706 BT"/>
              </a:rPr>
              <a:t>Application Programming Interface</a:t>
            </a:r>
          </a:p>
          <a:p>
            <a:endParaRPr lang="en-US" sz="4000" dirty="0">
              <a:latin typeface="News706 BT"/>
              <a:cs typeface="News706 BT"/>
            </a:endParaRPr>
          </a:p>
          <a:p>
            <a:r>
              <a:rPr lang="en-US" sz="3000" dirty="0" smtClean="0">
                <a:latin typeface="News706 BT"/>
                <a:cs typeface="News706 BT"/>
              </a:rPr>
              <a:t>Easing access into a web based software</a:t>
            </a:r>
            <a:endParaRPr lang="en-US" sz="3000" dirty="0">
              <a:latin typeface="News706 BT"/>
              <a:cs typeface="News706 BT"/>
            </a:endParaRPr>
          </a:p>
        </p:txBody>
      </p:sp>
    </p:spTree>
    <p:extLst>
      <p:ext uri="{BB962C8B-B14F-4D97-AF65-F5344CB8AC3E}">
        <p14:creationId xmlns:p14="http://schemas.microsoft.com/office/powerpoint/2010/main" val="1479783256"/>
      </p:ext>
    </p:extLst>
  </p:cSld>
  <p:clrMapOvr>
    <a:masterClrMapping/>
  </p:clrMapOvr>
  <p:transition xmlns:p14="http://schemas.microsoft.com/office/powerpoint/2010/main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API / Wrappers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2F14C5-AF8B-6B42-A67C-58A084EA75B8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58522" y="1333500"/>
            <a:ext cx="510909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News706 BT"/>
                <a:cs typeface="News706 BT"/>
              </a:rPr>
              <a:t>Examples of API’s:</a:t>
            </a:r>
          </a:p>
          <a:p>
            <a:pPr algn="l"/>
            <a:endParaRPr lang="en-US" sz="3000" dirty="0">
              <a:latin typeface="News706 BT"/>
              <a:cs typeface="News706 BT"/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latin typeface="News706 BT"/>
                <a:cs typeface="News706 BT"/>
              </a:rPr>
              <a:t>Amazon (price data)</a:t>
            </a:r>
          </a:p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latin typeface="News706 BT"/>
                <a:cs typeface="News706 BT"/>
              </a:rPr>
              <a:t>Twitter (tweets)</a:t>
            </a:r>
          </a:p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latin typeface="News706 BT"/>
                <a:cs typeface="News706 BT"/>
              </a:rPr>
              <a:t>Facebook (social network)</a:t>
            </a:r>
          </a:p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latin typeface="News706 BT"/>
                <a:cs typeface="News706 BT"/>
              </a:rPr>
              <a:t>Sentiment Analysis</a:t>
            </a:r>
            <a:endParaRPr lang="en-US" sz="3000" dirty="0">
              <a:latin typeface="News706 BT"/>
              <a:cs typeface="News706 BT"/>
            </a:endParaRPr>
          </a:p>
          <a:p>
            <a:pPr marL="457200" indent="-457200" algn="l">
              <a:buFont typeface="Arial"/>
              <a:buChar char="•"/>
            </a:pPr>
            <a:endParaRPr lang="en-US" sz="3000" dirty="0" smtClean="0">
              <a:latin typeface="News706 BT"/>
              <a:cs typeface="News706 BT"/>
            </a:endParaRPr>
          </a:p>
          <a:p>
            <a:pPr marL="457200" indent="-457200" algn="l">
              <a:buFont typeface="Arial"/>
              <a:buChar char="•"/>
            </a:pPr>
            <a:endParaRPr lang="en-US" sz="3000" dirty="0">
              <a:latin typeface="News706 BT"/>
              <a:cs typeface="News706 BT"/>
            </a:endParaRPr>
          </a:p>
        </p:txBody>
      </p:sp>
    </p:spTree>
    <p:extLst>
      <p:ext uri="{BB962C8B-B14F-4D97-AF65-F5344CB8AC3E}">
        <p14:creationId xmlns:p14="http://schemas.microsoft.com/office/powerpoint/2010/main" val="2504117682"/>
      </p:ext>
    </p:extLst>
  </p:cSld>
  <p:clrMapOvr>
    <a:masterClrMapping/>
  </p:clrMapOvr>
  <p:transition xmlns:p14="http://schemas.microsoft.com/office/powerpoint/2010/main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442913" y="1066800"/>
            <a:ext cx="8429625" cy="3695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I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.    Quick Review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</a:t>
            </a: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.   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Getting data: Unstructured vs. Structured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III.  Parsing HTML with Regular expressions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err="1" smtClean="0">
                <a:latin typeface="PFDinTextCompPro-Bold" charset="0"/>
                <a:ea typeface="ヒラギノ角ゴ ProN W6" charset="0"/>
                <a:cs typeface="ヒラギノ角ゴ ProN W6" charset="0"/>
              </a:rPr>
              <a:t>iV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.  </a:t>
            </a:r>
            <a:r>
              <a:rPr lang="en-US" sz="3000" dirty="0" err="1" smtClean="0">
                <a:latin typeface="PFDinTextCompPro-Bold" charset="0"/>
                <a:ea typeface="ヒラギノ角ゴ ProN W6" charset="0"/>
                <a:cs typeface="ヒラギノ角ゴ ProN W6" charset="0"/>
              </a:rPr>
              <a:t>Api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 / wrappers</a:t>
            </a:r>
            <a:endParaRPr lang="en-US" sz="3000" cap="none" dirty="0"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8650288" y="565150"/>
            <a:ext cx="254000" cy="311150"/>
          </a:xfrm>
        </p:spPr>
        <p:txBody>
          <a:bodyPr/>
          <a:lstStyle/>
          <a:p>
            <a:pPr>
              <a:defRPr/>
            </a:pPr>
            <a:fld id="{6F4A1B40-4074-4A43-A415-862C3E2C2127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526832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AGENDA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31275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API / Wrappers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2F14C5-AF8B-6B42-A67C-58A084EA75B8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58522" y="1333500"/>
            <a:ext cx="510909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News706 BT"/>
                <a:cs typeface="News706 BT"/>
              </a:rPr>
              <a:t>Examples of API’s:</a:t>
            </a:r>
          </a:p>
          <a:p>
            <a:pPr algn="l"/>
            <a:endParaRPr lang="en-US" sz="3000" dirty="0">
              <a:latin typeface="News706 BT"/>
              <a:cs typeface="News706 BT"/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latin typeface="News706 BT"/>
                <a:cs typeface="News706 BT"/>
              </a:rPr>
              <a:t>Amazon (price data)</a:t>
            </a:r>
          </a:p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latin typeface="News706 BT"/>
                <a:cs typeface="News706 BT"/>
              </a:rPr>
              <a:t>Twitter (tweets)</a:t>
            </a:r>
          </a:p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latin typeface="News706 BT"/>
                <a:cs typeface="News706 BT"/>
              </a:rPr>
              <a:t>Facebook (social network)</a:t>
            </a:r>
          </a:p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latin typeface="News706 BT"/>
                <a:cs typeface="News706 BT"/>
              </a:rPr>
              <a:t>Sentiment Analysis</a:t>
            </a:r>
            <a:endParaRPr lang="en-US" sz="3000" dirty="0">
              <a:latin typeface="News706 BT"/>
              <a:cs typeface="News706 BT"/>
            </a:endParaRPr>
          </a:p>
          <a:p>
            <a:pPr marL="457200" indent="-457200" algn="l">
              <a:buFont typeface="Arial"/>
              <a:buChar char="•"/>
            </a:pPr>
            <a:endParaRPr lang="en-US" sz="3000" dirty="0" smtClean="0">
              <a:latin typeface="News706 BT"/>
              <a:cs typeface="News706 BT"/>
            </a:endParaRPr>
          </a:p>
          <a:p>
            <a:pPr marL="457200" indent="-457200" algn="l">
              <a:buFont typeface="Arial"/>
              <a:buChar char="•"/>
            </a:pPr>
            <a:endParaRPr lang="en-US" sz="3000" dirty="0">
              <a:latin typeface="News706 BT"/>
              <a:cs typeface="News706 B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4337" y="4533900"/>
            <a:ext cx="71753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err="1">
                <a:latin typeface="News706 BT"/>
                <a:cs typeface="News706 BT"/>
              </a:rPr>
              <a:t>Mashape.com</a:t>
            </a:r>
            <a:r>
              <a:rPr lang="en-US" sz="2000" dirty="0">
                <a:latin typeface="News706 BT"/>
                <a:cs typeface="News706 BT"/>
              </a:rPr>
              <a:t> has </a:t>
            </a:r>
            <a:r>
              <a:rPr lang="en-US" sz="2000" dirty="0" smtClean="0">
                <a:latin typeface="News706 BT"/>
                <a:cs typeface="News706 BT"/>
              </a:rPr>
              <a:t>an </a:t>
            </a:r>
            <a:r>
              <a:rPr lang="en-US" sz="2000" dirty="0">
                <a:latin typeface="News706 BT"/>
                <a:cs typeface="News706 BT"/>
              </a:rPr>
              <a:t>extensive collection</a:t>
            </a:r>
          </a:p>
          <a:p>
            <a:pPr algn="l"/>
            <a:endParaRPr lang="en-US" sz="2000" dirty="0">
              <a:latin typeface="News706 BT"/>
              <a:cs typeface="News706 BT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48089181"/>
      </p:ext>
    </p:extLst>
  </p:cSld>
  <p:clrMapOvr>
    <a:masterClrMapping/>
  </p:clrMapOvr>
  <p:transition xmlns:p14="http://schemas.microsoft.com/office/powerpoint/2010/main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API / Wrappers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2F14C5-AF8B-6B42-A67C-58A084EA75B8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2117" y="1104900"/>
            <a:ext cx="919534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>
                <a:latin typeface="News706 BT"/>
                <a:cs typeface="News706 BT"/>
              </a:rPr>
              <a:t>APIs use HTTP just like anything else over the web. </a:t>
            </a:r>
          </a:p>
          <a:p>
            <a:pPr algn="l"/>
            <a:endParaRPr lang="en-US" sz="3000" dirty="0">
              <a:latin typeface="News706 BT"/>
              <a:cs typeface="News706 BT"/>
            </a:endParaRPr>
          </a:p>
          <a:p>
            <a:pPr algn="l"/>
            <a:r>
              <a:rPr lang="en-US" sz="1800" dirty="0" smtClean="0">
                <a:latin typeface="News706 BT"/>
                <a:cs typeface="News706 BT"/>
              </a:rPr>
              <a:t>Examples:</a:t>
            </a:r>
          </a:p>
          <a:p>
            <a:pPr algn="l"/>
            <a:r>
              <a:rPr lang="en-US" sz="1800" dirty="0">
                <a:latin typeface="News706 BT"/>
                <a:cs typeface="News706 BT"/>
                <a:hlinkClick r:id="rId2"/>
              </a:rPr>
              <a:t>http://www.reddit.com/r/dataisbeautiful</a:t>
            </a:r>
            <a:r>
              <a:rPr lang="en-US" sz="1800" dirty="0" smtClean="0">
                <a:latin typeface="News706 BT"/>
                <a:cs typeface="News706 BT"/>
                <a:hlinkClick r:id="rId2"/>
              </a:rPr>
              <a:t>/</a:t>
            </a:r>
            <a:endParaRPr lang="en-US" sz="1800" dirty="0" smtClean="0">
              <a:latin typeface="News706 BT"/>
              <a:cs typeface="News706 BT"/>
            </a:endParaRPr>
          </a:p>
          <a:p>
            <a:pPr algn="l"/>
            <a:r>
              <a:rPr lang="en-US" sz="1800" dirty="0" smtClean="0">
                <a:latin typeface="News706 BT"/>
                <a:cs typeface="News706 BT"/>
                <a:hlinkClick r:id="rId3"/>
              </a:rPr>
              <a:t>http</a:t>
            </a:r>
            <a:r>
              <a:rPr lang="en-US" sz="1800" dirty="0">
                <a:latin typeface="News706 BT"/>
                <a:cs typeface="News706 BT"/>
                <a:hlinkClick r:id="rId3"/>
              </a:rPr>
              <a:t>://www.reddit.com/r/</a:t>
            </a:r>
            <a:r>
              <a:rPr lang="en-US" sz="1800" dirty="0" smtClean="0">
                <a:latin typeface="News706 BT"/>
                <a:cs typeface="News706 BT"/>
                <a:hlinkClick r:id="rId3"/>
              </a:rPr>
              <a:t>dataisbeautiful.json</a:t>
            </a:r>
            <a:r>
              <a:rPr lang="en-US" sz="1800" dirty="0" smtClean="0">
                <a:latin typeface="News706 BT"/>
                <a:cs typeface="News706 BT"/>
              </a:rPr>
              <a:t>   (Look closely at </a:t>
            </a:r>
            <a:r>
              <a:rPr lang="en-US" sz="1800" smtClean="0">
                <a:latin typeface="News706 BT"/>
                <a:cs typeface="News706 BT"/>
              </a:rPr>
              <a:t>the response)</a:t>
            </a:r>
            <a:endParaRPr lang="en-US" sz="1800" dirty="0">
              <a:latin typeface="News706 BT"/>
              <a:cs typeface="News706 BT"/>
            </a:endParaRPr>
          </a:p>
          <a:p>
            <a:pPr marL="457200" indent="-457200" algn="l">
              <a:buFont typeface="Arial"/>
              <a:buChar char="•"/>
            </a:pPr>
            <a:endParaRPr lang="en-US" sz="3000" dirty="0" smtClean="0">
              <a:latin typeface="News706 BT"/>
              <a:cs typeface="News706 BT"/>
            </a:endParaRPr>
          </a:p>
          <a:p>
            <a:pPr marL="457200" indent="-457200" algn="l">
              <a:buFont typeface="Arial"/>
              <a:buChar char="•"/>
            </a:pPr>
            <a:endParaRPr lang="en-US" sz="3000" dirty="0">
              <a:latin typeface="News706 BT"/>
              <a:cs typeface="News706 B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4337" y="4533900"/>
            <a:ext cx="71753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err="1">
                <a:latin typeface="News706 BT"/>
                <a:cs typeface="News706 BT"/>
              </a:rPr>
              <a:t>Mashape.com</a:t>
            </a:r>
            <a:r>
              <a:rPr lang="en-US" sz="2000" dirty="0">
                <a:latin typeface="News706 BT"/>
                <a:cs typeface="News706 BT"/>
              </a:rPr>
              <a:t> has </a:t>
            </a:r>
            <a:r>
              <a:rPr lang="en-US" sz="2000" dirty="0" smtClean="0">
                <a:latin typeface="News706 BT"/>
                <a:cs typeface="News706 BT"/>
              </a:rPr>
              <a:t>an </a:t>
            </a:r>
            <a:r>
              <a:rPr lang="en-US" sz="2000" dirty="0">
                <a:latin typeface="News706 BT"/>
                <a:cs typeface="News706 BT"/>
              </a:rPr>
              <a:t>extensive collection</a:t>
            </a:r>
          </a:p>
          <a:p>
            <a:pPr algn="l"/>
            <a:endParaRPr lang="en-US" sz="2000" dirty="0">
              <a:latin typeface="News706 BT"/>
              <a:cs typeface="News706 BT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48556861"/>
      </p:ext>
    </p:extLst>
  </p:cSld>
  <p:clrMapOvr>
    <a:masterClrMapping/>
  </p:clrMapOvr>
  <p:transition xmlns:p14="http://schemas.microsoft.com/office/powerpoint/2010/main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2F14C5-AF8B-6B42-A67C-58A084EA75B8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00" y="2172024"/>
            <a:ext cx="2873036" cy="29887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500" y="2095824"/>
            <a:ext cx="2916237" cy="31238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75300" y="1791024"/>
            <a:ext cx="2573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JSON (dictionary) format</a:t>
            </a:r>
            <a:endParaRPr lang="en-US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1841500" y="1714824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HTML format</a:t>
            </a:r>
            <a:endParaRPr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871537" y="1104900"/>
            <a:ext cx="708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800" dirty="0" smtClean="0">
                <a:latin typeface="News706 BT"/>
                <a:cs typeface="News706 BT"/>
              </a:rPr>
              <a:t>APIs allow us to get structured results from a source of data:</a:t>
            </a:r>
            <a:endParaRPr lang="en-US" sz="1800" dirty="0">
              <a:latin typeface="News706 BT"/>
              <a:cs typeface="News706 BT"/>
            </a:endParaRPr>
          </a:p>
        </p:txBody>
      </p:sp>
    </p:spTree>
    <p:extLst>
      <p:ext uri="{BB962C8B-B14F-4D97-AF65-F5344CB8AC3E}">
        <p14:creationId xmlns:p14="http://schemas.microsoft.com/office/powerpoint/2010/main" val="1514364941"/>
      </p:ext>
    </p:extLst>
  </p:cSld>
  <p:clrMapOvr>
    <a:masterClrMapping/>
  </p:clrMapOvr>
  <p:transition xmlns:p14="http://schemas.microsoft.com/office/powerpoint/2010/main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API / Wrappers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2F14C5-AF8B-6B42-A67C-58A084EA75B8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00137" y="1257300"/>
            <a:ext cx="759695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API        </a:t>
            </a:r>
            <a:r>
              <a:rPr lang="en-US" dirty="0" smtClean="0">
                <a:latin typeface="+mn-lt"/>
              </a:rPr>
              <a:t>    </a:t>
            </a:r>
            <a:r>
              <a:rPr lang="en-US" dirty="0" smtClean="0">
                <a:latin typeface="+mn-lt"/>
              </a:rPr>
              <a:t>vs.        API wrapper</a:t>
            </a:r>
            <a:endParaRPr lang="en-US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1937" y="2247900"/>
            <a:ext cx="3886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Uses raw HTTP requests</a:t>
            </a:r>
            <a:endParaRPr lang="en-US" sz="2000" dirty="0" smtClean="0">
              <a:latin typeface="+mn-lt"/>
            </a:endParaRPr>
          </a:p>
          <a:p>
            <a:r>
              <a:rPr lang="en-US" sz="2000" dirty="0" smtClean="0">
                <a:latin typeface="+mn-lt"/>
              </a:rPr>
              <a:t>May </a:t>
            </a:r>
            <a:r>
              <a:rPr lang="en-US" sz="2000" dirty="0" smtClean="0">
                <a:latin typeface="+mn-lt"/>
              </a:rPr>
              <a:t>still be a bit confusing how to call the right </a:t>
            </a:r>
            <a:r>
              <a:rPr lang="en-US" sz="2000" dirty="0" smtClean="0">
                <a:latin typeface="+mn-lt"/>
              </a:rPr>
              <a:t>page. </a:t>
            </a:r>
          </a:p>
          <a:p>
            <a:r>
              <a:rPr lang="en-US" sz="2000" dirty="0" smtClean="0">
                <a:latin typeface="+mn-lt"/>
              </a:rPr>
              <a:t>Not coupled to any specific language or implementation.</a:t>
            </a:r>
            <a:endParaRPr lang="en-US" sz="200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10137" y="2324100"/>
            <a:ext cx="3886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+mn-lt"/>
              </a:rPr>
              <a:t>Translates API </a:t>
            </a:r>
            <a:r>
              <a:rPr lang="en-US" sz="2500" dirty="0" smtClean="0">
                <a:latin typeface="+mn-lt"/>
              </a:rPr>
              <a:t>into a specific programming language. Gives us </a:t>
            </a:r>
            <a:r>
              <a:rPr lang="en-US" sz="2500" dirty="0" smtClean="0">
                <a:latin typeface="+mn-lt"/>
              </a:rPr>
              <a:t>Python </a:t>
            </a:r>
            <a:r>
              <a:rPr lang="en-US" sz="2500" dirty="0" smtClean="0">
                <a:latin typeface="+mn-lt"/>
              </a:rPr>
              <a:t>functions.</a:t>
            </a:r>
            <a:endParaRPr lang="en-US" sz="25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10507" y="4686300"/>
            <a:ext cx="6221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http://</a:t>
            </a:r>
            <a:r>
              <a:rPr lang="en-US" sz="2000" dirty="0" err="1"/>
              <a:t>www.pythonforbeginners.com</a:t>
            </a:r>
            <a:r>
              <a:rPr lang="en-US" sz="2000" dirty="0"/>
              <a:t>/</a:t>
            </a:r>
            <a:r>
              <a:rPr lang="en-US" sz="2000" dirty="0" err="1"/>
              <a:t>api</a:t>
            </a:r>
            <a:r>
              <a:rPr lang="en-US" sz="2000" dirty="0"/>
              <a:t>/list-of-python-</a:t>
            </a:r>
            <a:r>
              <a:rPr lang="en-US" sz="2000" dirty="0" err="1"/>
              <a:t>apis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36579270"/>
      </p:ext>
    </p:extLst>
  </p:cSld>
  <p:clrMapOvr>
    <a:masterClrMapping/>
  </p:clrMapOvr>
  <p:transition xmlns:p14="http://schemas.microsoft.com/office/powerpoint/2010/main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API / Wrappers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2F14C5-AF8B-6B42-A67C-58A084EA75B8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175219" y="1409700"/>
            <a:ext cx="291702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Conclusion</a:t>
            </a:r>
            <a:endParaRPr lang="en-US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85937" y="2324100"/>
            <a:ext cx="58674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+mn-lt"/>
              </a:rPr>
              <a:t>Data is all over the web, but we must be polite and conscious of what data is available to us.</a:t>
            </a:r>
            <a:endParaRPr lang="en-US" sz="25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73548949"/>
      </p:ext>
    </p:extLst>
  </p:cSld>
  <p:clrMapOvr>
    <a:masterClrMapping/>
  </p:clrMapOvr>
  <p:transition xmlns:p14="http://schemas.microsoft.com/office/powerpoint/2010/main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API / Wrappers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2F14C5-AF8B-6B42-A67C-58A084EA75B8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29655" y="2476500"/>
            <a:ext cx="290335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Homework</a:t>
            </a:r>
            <a:endParaRPr lang="en-US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33537" y="3390900"/>
            <a:ext cx="5867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+mn-lt"/>
              </a:rPr>
              <a:t>See Assignment3 in the class repository</a:t>
            </a:r>
            <a:endParaRPr lang="en-US" sz="25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69879417"/>
      </p:ext>
    </p:extLst>
  </p:cSld>
  <p:clrMapOvr>
    <a:masterClrMapping/>
  </p:clrMapOvr>
  <p:transition xmlns:p14="http://schemas.microsoft.com/office/powerpoint/2010/main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442913" y="1066800"/>
            <a:ext cx="8429625" cy="3695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r>
              <a:rPr lang="en-US" sz="3000" cap="none" dirty="0" smtClean="0">
                <a:latin typeface="+mn-lt"/>
                <a:ea typeface="ヒラギノ角ゴ ProN W6" charset="0"/>
                <a:cs typeface="ヒラギノ角ゴ ProN W6" charset="0"/>
              </a:rPr>
              <a:t>20 Minutes: </a:t>
            </a:r>
            <a:br>
              <a:rPr lang="en-US" sz="3000" cap="none" dirty="0" smtClean="0">
                <a:latin typeface="+mn-lt"/>
                <a:ea typeface="ヒラギノ角ゴ ProN W6" charset="0"/>
                <a:cs typeface="ヒラギノ角ゴ ProN W6" charset="0"/>
              </a:rPr>
            </a:br>
            <a:r>
              <a:rPr lang="en-US" sz="1800" cap="none" dirty="0" smtClean="0">
                <a:latin typeface="+mn-lt"/>
                <a:ea typeface="ヒラギノ角ゴ ProN W6" charset="0"/>
                <a:cs typeface="ヒラギノ角ゴ ProN W6" charset="0"/>
              </a:rPr>
              <a:t>Open 00_python_review.py</a:t>
            </a:r>
            <a:endParaRPr lang="en-US" sz="3000" cap="none" dirty="0">
              <a:latin typeface="+mn-lt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8650288" y="565150"/>
            <a:ext cx="254000" cy="311150"/>
          </a:xfrm>
        </p:spPr>
        <p:txBody>
          <a:bodyPr/>
          <a:lstStyle/>
          <a:p>
            <a:pPr>
              <a:defRPr/>
            </a:pPr>
            <a:fld id="{6F4A1B40-4074-4A43-A415-862C3E2C2127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526832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AGENDA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3333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924300"/>
            <a:ext cx="8426450" cy="1143000"/>
          </a:xfrm>
        </p:spPr>
        <p:txBody>
          <a:bodyPr/>
          <a:lstStyle/>
          <a:p>
            <a:pPr>
              <a:defRPr/>
            </a:pPr>
            <a:r>
              <a:rPr lang="en-US" sz="6600" dirty="0"/>
              <a:t>i</a:t>
            </a:r>
            <a:r>
              <a:rPr lang="en-US" sz="6600" dirty="0" smtClean="0"/>
              <a:t>. Getting data</a:t>
            </a:r>
            <a:endParaRPr lang="en-US" sz="6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5786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50288" y="565150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/>
          <a:p>
            <a:pPr algn="r">
              <a:lnSpc>
                <a:spcPts val="2304"/>
              </a:lnSpc>
            </a:pPr>
            <a:fld id="{6F4A1B40-4074-4A43-A415-862C3E2C2127}" type="slidenum">
              <a:rPr lang="en-US"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rPr>
              <a:pPr algn="r">
                <a:lnSpc>
                  <a:spcPts val="2304"/>
                </a:lnSpc>
              </a:pPr>
              <a:t>5</a:t>
            </a:fld>
            <a:endParaRPr lang="en-US" sz="2300" b="1" dirty="0">
              <a:solidFill>
                <a:schemeClr val="tx1"/>
              </a:solidFill>
              <a:latin typeface="+mj-lt"/>
              <a:ea typeface="ＭＳ Ｐゴシック" charset="0"/>
              <a:cs typeface="PFDinTextCompPro-Bold" charset="0"/>
              <a:sym typeface="PFDinTextCompPro-Bold" charset="0"/>
            </a:endParaRP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526832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46050" lvl="1" indent="0">
              <a:buNone/>
            </a:pPr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GETTING DATA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4337" y="1104900"/>
            <a:ext cx="8534400" cy="2569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Font typeface="Lucida Grande" charset="0"/>
              <a:buNone/>
            </a:pPr>
            <a:r>
              <a:rPr lang="en-US" sz="3600" kern="0" dirty="0" smtClean="0">
                <a:latin typeface="+mn-lt"/>
              </a:rPr>
              <a:t>Data lives all over the internet</a:t>
            </a:r>
          </a:p>
          <a:p>
            <a:pPr marL="0" indent="0">
              <a:buFont typeface="Lucida Grande" charset="0"/>
              <a:buNone/>
            </a:pPr>
            <a:endParaRPr lang="en-US" sz="2500" kern="0" dirty="0">
              <a:latin typeface="+mn-lt"/>
            </a:endParaRPr>
          </a:p>
          <a:p>
            <a:pPr marL="0" indent="0">
              <a:buFont typeface="Lucida Grande" charset="0"/>
              <a:buNone/>
            </a:pPr>
            <a:endParaRPr lang="en-US" sz="2500" kern="0" dirty="0" smtClean="0">
              <a:latin typeface="+mn-lt"/>
            </a:endParaRPr>
          </a:p>
          <a:p>
            <a:pPr marL="0" indent="0">
              <a:buFont typeface="Lucida Grande" charset="0"/>
              <a:buNone/>
            </a:pPr>
            <a:endParaRPr lang="en-US" sz="2500" i="1" kern="0" dirty="0">
              <a:latin typeface="+mn-lt"/>
            </a:endParaRPr>
          </a:p>
          <a:p>
            <a:pPr marL="0" indent="0">
              <a:buFont typeface="Lucida Grande" charset="0"/>
              <a:buNone/>
            </a:pPr>
            <a:r>
              <a:rPr lang="en-US" sz="2500" i="1" kern="0" dirty="0" smtClean="0">
                <a:latin typeface="+mn-lt"/>
              </a:rPr>
              <a:t>The question is whether or not the author of the data makes it easy for us to grab it.</a:t>
            </a:r>
            <a:endParaRPr lang="en-US" sz="2500" i="1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085489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50288" y="565150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/>
          <a:p>
            <a:pPr algn="r">
              <a:lnSpc>
                <a:spcPts val="2304"/>
              </a:lnSpc>
            </a:pPr>
            <a:fld id="{6F4A1B40-4074-4A43-A415-862C3E2C2127}" type="slidenum">
              <a:rPr lang="en-US"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rPr>
              <a:pPr algn="r">
                <a:lnSpc>
                  <a:spcPts val="2304"/>
                </a:lnSpc>
              </a:pPr>
              <a:t>6</a:t>
            </a:fld>
            <a:endParaRPr lang="en-US" sz="2300" b="1" dirty="0">
              <a:solidFill>
                <a:schemeClr val="tx1"/>
              </a:solidFill>
              <a:latin typeface="+mj-lt"/>
              <a:ea typeface="ＭＳ Ｐゴシック" charset="0"/>
              <a:cs typeface="PFDinTextCompPro-Bold" charset="0"/>
              <a:sym typeface="PFDinTextCompPro-Bold" charset="0"/>
            </a:endParaRP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526832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46050" lvl="1" indent="0">
              <a:buNone/>
            </a:pPr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STRUCTURED VS. UNSTRUCTURED DATA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0537" y="1181100"/>
            <a:ext cx="4267200" cy="1938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Font typeface="Lucida Grande" charset="0"/>
              <a:buNone/>
            </a:pPr>
            <a:r>
              <a:rPr lang="en-US" sz="1800" kern="0" dirty="0" smtClean="0">
                <a:latin typeface="+mn-lt"/>
              </a:rPr>
              <a:t>Structured Data:</a:t>
            </a:r>
          </a:p>
          <a:p>
            <a:pPr marL="0" indent="0" algn="l">
              <a:buFont typeface="Lucida Grande" charset="0"/>
              <a:buNone/>
            </a:pPr>
            <a:endParaRPr lang="en-US" sz="1800" kern="0" dirty="0">
              <a:latin typeface="+mn-lt"/>
            </a:endParaRPr>
          </a:p>
          <a:p>
            <a:pPr marL="0" indent="0" algn="l">
              <a:buFont typeface="Lucida Grande" charset="0"/>
              <a:buNone/>
            </a:pPr>
            <a:r>
              <a:rPr lang="en-US" sz="1400" kern="0" dirty="0" smtClean="0">
                <a:latin typeface="+mn-lt"/>
              </a:rPr>
              <a:t>Data that’s formatted in a way which allows it to be accessed and queried quickly, often automatically by a computer or algorithm.</a:t>
            </a:r>
          </a:p>
          <a:p>
            <a:pPr marL="0" indent="0" algn="l">
              <a:buFont typeface="Lucida Grande" charset="0"/>
              <a:buNone/>
            </a:pPr>
            <a:endParaRPr lang="en-US" sz="1400" kern="0" dirty="0">
              <a:latin typeface="+mn-lt"/>
            </a:endParaRPr>
          </a:p>
          <a:p>
            <a:pPr marL="0" indent="0" algn="l">
              <a:buFont typeface="Lucida Grande" charset="0"/>
              <a:buNone/>
            </a:pPr>
            <a:r>
              <a:rPr lang="en-US" sz="1400" kern="0" dirty="0" smtClean="0">
                <a:latin typeface="+mn-lt"/>
              </a:rPr>
              <a:t>Structured data usually adheres to a </a:t>
            </a:r>
            <a:r>
              <a:rPr lang="en-US" sz="1400" u="sng" kern="0" dirty="0" smtClean="0">
                <a:latin typeface="+mn-lt"/>
              </a:rPr>
              <a:t>Data Model </a:t>
            </a:r>
            <a:r>
              <a:rPr lang="en-US" sz="1400" kern="0" dirty="0" smtClean="0">
                <a:latin typeface="+mn-lt"/>
              </a:rPr>
              <a:t>(often known as a schema)</a:t>
            </a:r>
          </a:p>
        </p:txBody>
      </p:sp>
      <p:sp>
        <p:nvSpPr>
          <p:cNvPr id="7" name="Rectangle 6"/>
          <p:cNvSpPr/>
          <p:nvPr/>
        </p:nvSpPr>
        <p:spPr>
          <a:xfrm>
            <a:off x="4910137" y="1181100"/>
            <a:ext cx="40386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Font typeface="Lucida Grande" charset="0"/>
              <a:buNone/>
            </a:pPr>
            <a:r>
              <a:rPr lang="en-US" sz="1800" kern="0" dirty="0" smtClean="0">
                <a:latin typeface="+mn-lt"/>
              </a:rPr>
              <a:t>Unstructured Data:</a:t>
            </a:r>
          </a:p>
          <a:p>
            <a:pPr marL="0" indent="0" algn="l">
              <a:buFont typeface="Lucida Grande" charset="0"/>
              <a:buNone/>
            </a:pPr>
            <a:endParaRPr lang="en-US" sz="1800" kern="0" dirty="0">
              <a:latin typeface="+mn-lt"/>
            </a:endParaRPr>
          </a:p>
          <a:p>
            <a:pPr marL="0" indent="0" algn="l">
              <a:buFont typeface="Lucida Grande" charset="0"/>
              <a:buNone/>
            </a:pPr>
            <a:r>
              <a:rPr lang="en-US" sz="1400" kern="0" dirty="0" smtClean="0">
                <a:latin typeface="+mn-lt"/>
              </a:rPr>
              <a:t>Pretty much everything else. Generally unstructured data is intended to be read/parsed/processed by humans.</a:t>
            </a:r>
          </a:p>
          <a:p>
            <a:pPr marL="0" indent="0" algn="l">
              <a:buFont typeface="Lucida Grande" charset="0"/>
              <a:buNone/>
            </a:pPr>
            <a:r>
              <a:rPr lang="en-US" sz="1400" kern="0" dirty="0" smtClean="0">
                <a:latin typeface="+mn-lt"/>
              </a:rPr>
              <a:t>   </a:t>
            </a:r>
            <a:endParaRPr lang="en-US" sz="1400" kern="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268189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50288" y="565150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/>
          <a:p>
            <a:pPr algn="r">
              <a:lnSpc>
                <a:spcPts val="2304"/>
              </a:lnSpc>
            </a:pPr>
            <a:fld id="{6F4A1B40-4074-4A43-A415-862C3E2C2127}" type="slidenum">
              <a:rPr lang="en-US"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rPr>
              <a:pPr algn="r">
                <a:lnSpc>
                  <a:spcPts val="2304"/>
                </a:lnSpc>
              </a:pPr>
              <a:t>7</a:t>
            </a:fld>
            <a:endParaRPr lang="en-US" sz="2300" b="1" dirty="0">
              <a:solidFill>
                <a:schemeClr val="tx1"/>
              </a:solidFill>
              <a:latin typeface="+mj-lt"/>
              <a:ea typeface="ＭＳ Ｐゴシック" charset="0"/>
              <a:cs typeface="PFDinTextCompPro-Bold" charset="0"/>
              <a:sym typeface="PFDinTextCompPro-Bold" charset="0"/>
            </a:endParaRP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526832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46050" lvl="1" indent="0">
              <a:buNone/>
            </a:pPr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STRUCTURED VS. UNSTRUCTURED DATA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0537" y="1181100"/>
            <a:ext cx="4267200" cy="1938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Font typeface="Lucida Grande" charset="0"/>
              <a:buNone/>
            </a:pPr>
            <a:r>
              <a:rPr lang="en-US" sz="1800" kern="0" dirty="0" smtClean="0">
                <a:latin typeface="+mn-lt"/>
              </a:rPr>
              <a:t>Structured Data:</a:t>
            </a:r>
          </a:p>
          <a:p>
            <a:pPr marL="0" indent="0" algn="l">
              <a:buFont typeface="Lucida Grande" charset="0"/>
              <a:buNone/>
            </a:pPr>
            <a:endParaRPr lang="en-US" sz="1800" kern="0" dirty="0">
              <a:latin typeface="+mn-lt"/>
            </a:endParaRPr>
          </a:p>
          <a:p>
            <a:pPr marL="0" indent="0" algn="l">
              <a:buFont typeface="Lucida Grande" charset="0"/>
              <a:buNone/>
            </a:pPr>
            <a:r>
              <a:rPr lang="en-US" sz="1400" kern="0" dirty="0" smtClean="0">
                <a:latin typeface="+mn-lt"/>
              </a:rPr>
              <a:t>Data that’s formatted in a way which allows it to be accessed and queried quickly, often automatically by a computer or algorithm.</a:t>
            </a:r>
          </a:p>
          <a:p>
            <a:pPr marL="0" indent="0" algn="l">
              <a:buFont typeface="Lucida Grande" charset="0"/>
              <a:buNone/>
            </a:pPr>
            <a:endParaRPr lang="en-US" sz="1400" kern="0" dirty="0">
              <a:latin typeface="+mn-lt"/>
            </a:endParaRPr>
          </a:p>
          <a:p>
            <a:pPr marL="0" indent="0" algn="l">
              <a:buFont typeface="Lucida Grande" charset="0"/>
              <a:buNone/>
            </a:pPr>
            <a:r>
              <a:rPr lang="en-US" sz="1400" kern="0" dirty="0" smtClean="0">
                <a:latin typeface="+mn-lt"/>
              </a:rPr>
              <a:t>Structured data usually adheres to a </a:t>
            </a:r>
            <a:r>
              <a:rPr lang="en-US" sz="1400" u="sng" kern="0" dirty="0" smtClean="0">
                <a:latin typeface="+mn-lt"/>
              </a:rPr>
              <a:t>Data Model </a:t>
            </a:r>
            <a:r>
              <a:rPr lang="en-US" sz="1400" kern="0" dirty="0" smtClean="0">
                <a:latin typeface="+mn-lt"/>
              </a:rPr>
              <a:t>(often known as a schema)</a:t>
            </a:r>
          </a:p>
        </p:txBody>
      </p:sp>
      <p:sp>
        <p:nvSpPr>
          <p:cNvPr id="7" name="Rectangle 6"/>
          <p:cNvSpPr/>
          <p:nvPr/>
        </p:nvSpPr>
        <p:spPr>
          <a:xfrm>
            <a:off x="4910137" y="1181100"/>
            <a:ext cx="403860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Font typeface="Lucida Grande" charset="0"/>
              <a:buNone/>
            </a:pPr>
            <a:r>
              <a:rPr lang="en-US" sz="1800" kern="0" dirty="0" smtClean="0">
                <a:latin typeface="+mn-lt"/>
              </a:rPr>
              <a:t>Unstructured Data:</a:t>
            </a:r>
          </a:p>
          <a:p>
            <a:pPr marL="0" indent="0" algn="l">
              <a:buFont typeface="Lucida Grande" charset="0"/>
              <a:buNone/>
            </a:pPr>
            <a:endParaRPr lang="en-US" sz="1800" kern="0" dirty="0">
              <a:latin typeface="+mn-lt"/>
            </a:endParaRPr>
          </a:p>
          <a:p>
            <a:pPr marL="0" indent="0" algn="l">
              <a:buFont typeface="Lucida Grande" charset="0"/>
              <a:buNone/>
            </a:pPr>
            <a:r>
              <a:rPr lang="en-US" sz="1400" kern="0" dirty="0" smtClean="0">
                <a:latin typeface="+mn-lt"/>
              </a:rPr>
              <a:t>Pretty much everything else. Generally unstructured data is intended to be read/parsed/processed by humans.</a:t>
            </a:r>
          </a:p>
          <a:p>
            <a:pPr marL="0" indent="0" algn="l">
              <a:buFont typeface="Lucida Grande" charset="0"/>
              <a:buNone/>
            </a:pPr>
            <a:endParaRPr lang="en-US" sz="1400" kern="0" dirty="0">
              <a:latin typeface="+mn-lt"/>
            </a:endParaRPr>
          </a:p>
          <a:p>
            <a:pPr marL="285750" indent="-285750" algn="l">
              <a:buFontTx/>
              <a:buChar char="-"/>
            </a:pPr>
            <a:r>
              <a:rPr lang="en-US" sz="1400" kern="0" dirty="0" smtClean="0">
                <a:latin typeface="+mn-lt"/>
              </a:rPr>
              <a:t>Websites</a:t>
            </a:r>
          </a:p>
          <a:p>
            <a:pPr marL="285750" indent="-285750" algn="l">
              <a:buFontTx/>
              <a:buChar char="-"/>
            </a:pPr>
            <a:r>
              <a:rPr lang="en-US" sz="1400" kern="0" dirty="0" smtClean="0">
                <a:latin typeface="+mn-lt"/>
              </a:rPr>
              <a:t>Books</a:t>
            </a:r>
          </a:p>
          <a:p>
            <a:pPr marL="285750" indent="-285750" algn="l">
              <a:buFontTx/>
              <a:buChar char="-"/>
            </a:pPr>
            <a:r>
              <a:rPr lang="en-US" sz="1400" kern="0" dirty="0" smtClean="0">
                <a:latin typeface="+mn-lt"/>
              </a:rPr>
              <a:t>Magazines</a:t>
            </a:r>
          </a:p>
          <a:p>
            <a:pPr marL="285750" indent="-285750" algn="l">
              <a:buFontTx/>
              <a:buChar char="-"/>
            </a:pPr>
            <a:r>
              <a:rPr lang="en-US" sz="1400" kern="0" dirty="0" smtClean="0">
                <a:latin typeface="+mn-lt"/>
              </a:rPr>
              <a:t>Movie/Audio data</a:t>
            </a:r>
          </a:p>
          <a:p>
            <a:pPr marL="0" indent="0" algn="l">
              <a:buFont typeface="Lucida Grande" charset="0"/>
              <a:buNone/>
            </a:pPr>
            <a:endParaRPr lang="en-US" sz="1400" kern="0" dirty="0" smtClean="0">
              <a:latin typeface="+mn-lt"/>
            </a:endParaRPr>
          </a:p>
          <a:p>
            <a:pPr marL="0" indent="0" algn="l">
              <a:buFont typeface="Lucida Grande" charset="0"/>
              <a:buNone/>
            </a:pPr>
            <a:r>
              <a:rPr lang="en-US" sz="1400" kern="0" dirty="0" smtClean="0">
                <a:latin typeface="+mn-lt"/>
              </a:rPr>
              <a:t>In other words, most of the stuff you interact with every day.</a:t>
            </a:r>
          </a:p>
          <a:p>
            <a:pPr marL="0" indent="0" algn="l">
              <a:buFont typeface="Lucida Grande" charset="0"/>
              <a:buNone/>
            </a:pPr>
            <a:r>
              <a:rPr lang="en-US" sz="1400" kern="0" dirty="0">
                <a:latin typeface="+mn-lt"/>
              </a:rPr>
              <a:t> </a:t>
            </a:r>
            <a:r>
              <a:rPr lang="en-US" sz="1400" kern="0" dirty="0" smtClean="0">
                <a:latin typeface="+mn-lt"/>
              </a:rPr>
              <a:t> 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66737" y="3619500"/>
            <a:ext cx="3886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 smtClean="0"/>
              <a:t>Examples</a:t>
            </a:r>
            <a:r>
              <a:rPr lang="en-US" sz="1600" dirty="0" smtClean="0"/>
              <a:t>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5064761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50288" y="565150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/>
          <a:p>
            <a:pPr algn="r">
              <a:lnSpc>
                <a:spcPts val="2304"/>
              </a:lnSpc>
            </a:pPr>
            <a:fld id="{6F4A1B40-4074-4A43-A415-862C3E2C2127}" type="slidenum">
              <a:rPr lang="en-US"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rPr>
              <a:pPr algn="r">
                <a:lnSpc>
                  <a:spcPts val="2304"/>
                </a:lnSpc>
              </a:pPr>
              <a:t>8</a:t>
            </a:fld>
            <a:endParaRPr lang="en-US" sz="2300" b="1" dirty="0">
              <a:solidFill>
                <a:schemeClr val="tx1"/>
              </a:solidFill>
              <a:latin typeface="+mj-lt"/>
              <a:ea typeface="ＭＳ Ｐゴシック" charset="0"/>
              <a:cs typeface="PFDinTextCompPro-Bold" charset="0"/>
              <a:sym typeface="PFDinTextCompPro-Bold" charset="0"/>
            </a:endParaRP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526832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46050" lvl="1" indent="0">
              <a:buNone/>
            </a:pPr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GETTING DATA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0537" y="1257300"/>
            <a:ext cx="8458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+mn-lt"/>
              </a:rPr>
              <a:t>Much of data mining involves converting </a:t>
            </a:r>
            <a:r>
              <a:rPr lang="en-US" sz="3200" u="sng" dirty="0" smtClean="0">
                <a:latin typeface="+mn-lt"/>
              </a:rPr>
              <a:t>unstructured</a:t>
            </a:r>
            <a:r>
              <a:rPr lang="en-US" sz="3200" dirty="0" smtClean="0">
                <a:latin typeface="+mn-lt"/>
              </a:rPr>
              <a:t> information into </a:t>
            </a:r>
            <a:r>
              <a:rPr lang="en-US" sz="3200" u="sng" dirty="0" smtClean="0">
                <a:latin typeface="+mn-lt"/>
              </a:rPr>
              <a:t>structured</a:t>
            </a:r>
            <a:r>
              <a:rPr lang="en-US" sz="3200" dirty="0" smtClean="0">
                <a:latin typeface="+mn-lt"/>
              </a:rPr>
              <a:t> information.</a:t>
            </a:r>
            <a:endParaRPr lang="en-US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7926875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924300"/>
            <a:ext cx="8426450" cy="1143000"/>
          </a:xfrm>
        </p:spPr>
        <p:txBody>
          <a:bodyPr/>
          <a:lstStyle/>
          <a:p>
            <a:pPr>
              <a:defRPr/>
            </a:pPr>
            <a:r>
              <a:rPr lang="en-US" sz="6600" dirty="0" smtClean="0"/>
              <a:t>ii. REGEX / Requests</a:t>
            </a:r>
            <a:endParaRPr lang="en-US" sz="6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2955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9275</TotalTime>
  <Pages>0</Pages>
  <Words>845</Words>
  <Characters>0</Characters>
  <Application>Microsoft Macintosh PowerPoint</Application>
  <PresentationFormat>Custom</PresentationFormat>
  <Lines>0</Lines>
  <Paragraphs>172</Paragraphs>
  <Slides>25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GA_Instructor_Template_Deck</vt:lpstr>
      <vt:lpstr>Agenda</vt:lpstr>
      <vt:lpstr> DATA SCIENCE Class 3: data Mining</vt:lpstr>
      <vt:lpstr> I.    Quick Review II.   Getting data: Unstructured vs. Structured III.  Parsing HTML with Regular expressions iV.  Api / wrappers</vt:lpstr>
      <vt:lpstr>20 Minutes:  Open 00_python_review.py</vt:lpstr>
      <vt:lpstr>i. Getting data</vt:lpstr>
      <vt:lpstr>PowerPoint Presentation</vt:lpstr>
      <vt:lpstr>PowerPoint Presentation</vt:lpstr>
      <vt:lpstr>PowerPoint Presentation</vt:lpstr>
      <vt:lpstr>PowerPoint Presentation</vt:lpstr>
      <vt:lpstr>ii. REGEX / Requests</vt:lpstr>
      <vt:lpstr>PowerPoint Presentation</vt:lpstr>
      <vt:lpstr>PowerPoint Presentation</vt:lpstr>
      <vt:lpstr>PowerPoint Presentation</vt:lpstr>
      <vt:lpstr>PowerPoint Presentation</vt:lpstr>
      <vt:lpstr>beautifulsoup</vt:lpstr>
      <vt:lpstr>Web crawlers</vt:lpstr>
      <vt:lpstr>Iii. APIs and Wrappers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 E</cp:lastModifiedBy>
  <cp:revision>616</cp:revision>
  <dcterms:modified xsi:type="dcterms:W3CDTF">2015-03-19T22:05:21Z</dcterms:modified>
</cp:coreProperties>
</file>