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charts/chart1.xml" ContentType="application/vnd.openxmlformats-officedocument.drawingml.chart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49" r:id="rId2"/>
  </p:sldMasterIdLst>
  <p:notesMasterIdLst>
    <p:notesMasterId r:id="rId39"/>
  </p:notesMasterIdLst>
  <p:sldIdLst>
    <p:sldId id="473" r:id="rId3"/>
    <p:sldId id="340" r:id="rId4"/>
    <p:sldId id="476" r:id="rId5"/>
    <p:sldId id="434" r:id="rId6"/>
    <p:sldId id="435" r:id="rId7"/>
    <p:sldId id="475" r:id="rId8"/>
    <p:sldId id="474" r:id="rId9"/>
    <p:sldId id="440" r:id="rId10"/>
    <p:sldId id="436" r:id="rId11"/>
    <p:sldId id="402" r:id="rId12"/>
    <p:sldId id="406" r:id="rId13"/>
    <p:sldId id="408" r:id="rId14"/>
    <p:sldId id="409" r:id="rId15"/>
    <p:sldId id="479" r:id="rId16"/>
    <p:sldId id="480" r:id="rId17"/>
    <p:sldId id="481" r:id="rId18"/>
    <p:sldId id="411" r:id="rId19"/>
    <p:sldId id="419" r:id="rId20"/>
    <p:sldId id="445" r:id="rId21"/>
    <p:sldId id="449" r:id="rId22"/>
    <p:sldId id="454" r:id="rId23"/>
    <p:sldId id="460" r:id="rId24"/>
    <p:sldId id="503" r:id="rId25"/>
    <p:sldId id="466" r:id="rId26"/>
    <p:sldId id="478" r:id="rId27"/>
    <p:sldId id="504" r:id="rId28"/>
    <p:sldId id="326" r:id="rId29"/>
    <p:sldId id="477" r:id="rId30"/>
    <p:sldId id="482" r:id="rId31"/>
    <p:sldId id="505" r:id="rId32"/>
    <p:sldId id="506" r:id="rId33"/>
    <p:sldId id="483" r:id="rId34"/>
    <p:sldId id="498" r:id="rId35"/>
    <p:sldId id="502" r:id="rId36"/>
    <p:sldId id="507" r:id="rId37"/>
    <p:sldId id="339" r:id="rId38"/>
  </p:sldIdLst>
  <p:sldSz cx="9363075" cy="5257800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328613" indent="128588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657225" indent="257175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985838" indent="385763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1316038" indent="512763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22860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27432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32004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36576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0000"/>
    <a:srgbClr val="008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667" autoAdjust="0"/>
    <p:restoredTop sz="88283" autoAdjust="0"/>
  </p:normalViewPr>
  <p:slideViewPr>
    <p:cSldViewPr>
      <p:cViewPr>
        <p:scale>
          <a:sx n="125" d="100"/>
          <a:sy n="125" d="100"/>
        </p:scale>
        <p:origin x="-60" y="-84"/>
      </p:cViewPr>
      <p:guideLst>
        <p:guide orient="horz" pos="1279"/>
        <p:guide orient="horz" pos="306"/>
        <p:guide orient="horz" pos="565"/>
        <p:guide orient="horz" pos="2193"/>
        <p:guide orient="horz" pos="1611"/>
        <p:guide pos="5607"/>
        <p:guide pos="290"/>
        <p:guide pos="1979"/>
        <p:guide pos="3781"/>
        <p:guide pos="2092"/>
        <p:guide pos="389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 1</c:v>
                </c:pt>
              </c:strCache>
            </c:strRef>
          </c:tx>
          <c:spPr>
            <a:ln w="47625">
              <a:noFill/>
            </a:ln>
          </c:spPr>
          <c:xVal>
            <c:numRef>
              <c:f>Sheet1!$A$2</c:f>
              <c:numCache>
                <c:formatCode>General</c:formatCode>
                <c:ptCount val="1"/>
                <c:pt idx="0">
                  <c:v>0</c:v>
                </c:pt>
              </c:numCache>
            </c:numRef>
          </c:xVal>
          <c:yVal>
            <c:numRef>
              <c:f>Sheet1!$B$2</c:f>
              <c:numCache>
                <c:formatCode>General</c:formatCode>
                <c:ptCount val="1"/>
                <c:pt idx="0">
                  <c:v>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5821824"/>
        <c:axId val="35831808"/>
      </c:scatterChart>
      <c:valAx>
        <c:axId val="3582182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35831808"/>
        <c:crosses val="autoZero"/>
        <c:crossBetween val="midCat"/>
        <c:majorUnit val="0.25"/>
      </c:valAx>
      <c:valAx>
        <c:axId val="35831808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crossAx val="35821824"/>
        <c:crosses val="autoZero"/>
        <c:crossBetween val="midCat"/>
        <c:majorUnit val="0.25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92F479-4B50-F243-9713-1B12EC2B4BDB}" type="datetimeFigureOut">
              <a:rPr lang="en-US" smtClean="0"/>
              <a:t>10/29/2014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4B5B7-85EF-4E48-AC80-2380FACD9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027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651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811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86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86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8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79438"/>
            <a:ext cx="203835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3236" y="1144089"/>
            <a:ext cx="8469243" cy="1126998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70000"/>
              </a:lnSpc>
              <a:defRPr sz="11500" b="1" cap="all" spc="-200">
                <a:latin typeface="PFDinTextCompPro-Bold"/>
                <a:cs typeface="PFDinTextCompPro-Bold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1455" y="4118670"/>
            <a:ext cx="6553695" cy="609600"/>
          </a:xfrm>
          <a:prstGeom prst="rect">
            <a:avLst/>
          </a:prstGeom>
        </p:spPr>
        <p:txBody>
          <a:bodyPr vert="horz" lIns="65828" tIns="32914" rIns="65828" bIns="32914"/>
          <a:lstStyle>
            <a:lvl1pPr marL="0" indent="0" algn="l">
              <a:buNone/>
              <a:defRPr lang="en-US" sz="2800" u="none" baseline="0" smtClean="0"/>
            </a:lvl1pPr>
            <a:lvl2pPr marL="329138" indent="0" algn="ctr">
              <a:buNone/>
              <a:defRPr/>
            </a:lvl2pPr>
            <a:lvl3pPr marL="658277" indent="0" algn="ctr">
              <a:buNone/>
              <a:defRPr/>
            </a:lvl3pPr>
            <a:lvl4pPr marL="987415" indent="0" algn="ctr">
              <a:buNone/>
              <a:defRPr/>
            </a:lvl4pPr>
            <a:lvl5pPr marL="1316553" indent="0" algn="ctr">
              <a:buNone/>
              <a:defRPr/>
            </a:lvl5pPr>
            <a:lvl6pPr marL="1645691" indent="0" algn="ctr">
              <a:buNone/>
              <a:defRPr/>
            </a:lvl6pPr>
            <a:lvl7pPr marL="1974830" indent="0" algn="ctr">
              <a:buNone/>
              <a:defRPr/>
            </a:lvl7pPr>
            <a:lvl8pPr marL="2303968" indent="0" algn="ctr">
              <a:buNone/>
              <a:defRPr/>
            </a:lvl8pPr>
            <a:lvl9pPr marL="263310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313952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 userDrawn="1"/>
        </p:nvCxnSpPr>
        <p:spPr bwMode="auto">
          <a:xfrm flipH="1">
            <a:off x="454025" y="20828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Connector 12"/>
          <p:cNvCxnSpPr/>
          <p:nvPr userDrawn="1"/>
        </p:nvCxnSpPr>
        <p:spPr bwMode="auto">
          <a:xfrm>
            <a:off x="3386138" y="2085975"/>
            <a:ext cx="5272087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" name="Straight Connector 13"/>
          <p:cNvCxnSpPr/>
          <p:nvPr userDrawn="1"/>
        </p:nvCxnSpPr>
        <p:spPr bwMode="auto">
          <a:xfrm flipH="1">
            <a:off x="454025" y="36576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9" name="Straight Connector 18"/>
          <p:cNvCxnSpPr/>
          <p:nvPr userDrawn="1"/>
        </p:nvCxnSpPr>
        <p:spPr bwMode="auto">
          <a:xfrm flipH="1">
            <a:off x="3371850" y="3651250"/>
            <a:ext cx="5272088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612" y="1491734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12" y="2158557"/>
            <a:ext cx="2688926" cy="1200150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2"/>
          </p:nvPr>
        </p:nvSpPr>
        <p:spPr>
          <a:xfrm>
            <a:off x="3386137" y="1494184"/>
            <a:ext cx="5257800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half" idx="13"/>
          </p:nvPr>
        </p:nvSpPr>
        <p:spPr>
          <a:xfrm>
            <a:off x="3386137" y="2161007"/>
            <a:ext cx="1219200" cy="11118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 i="1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0" name="Content Placeholder 3"/>
          <p:cNvSpPr>
            <a:spLocks noGrp="1"/>
          </p:cNvSpPr>
          <p:nvPr>
            <p:ph sz="half" idx="14"/>
          </p:nvPr>
        </p:nvSpPr>
        <p:spPr>
          <a:xfrm>
            <a:off x="4853747" y="2161007"/>
            <a:ext cx="3790189" cy="1111856"/>
          </a:xfrm>
          <a:prstGeom prst="rect">
            <a:avLst/>
          </a:prstGeom>
        </p:spPr>
        <p:txBody>
          <a:bodyPr vert="horz" lIns="0" tIns="32914" rIns="65828" bIns="32914"/>
          <a:lstStyle>
            <a:lvl1pPr marL="225425" indent="-225425">
              <a:lnSpc>
                <a:spcPct val="100000"/>
              </a:lnSpc>
              <a:buSzPct val="100000"/>
              <a:buFont typeface="+mj-lt"/>
              <a:buAutoNum type="arabicPeriod"/>
              <a:defRPr sz="14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idx="15"/>
          </p:nvPr>
        </p:nvSpPr>
        <p:spPr>
          <a:xfrm>
            <a:off x="468612" y="3070370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16"/>
          </p:nvPr>
        </p:nvSpPr>
        <p:spPr>
          <a:xfrm>
            <a:off x="468612" y="3737193"/>
            <a:ext cx="2688926" cy="1406307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idx="18"/>
          </p:nvPr>
        </p:nvSpPr>
        <p:spPr>
          <a:xfrm>
            <a:off x="3386137" y="2933700"/>
            <a:ext cx="5257800" cy="61988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19"/>
          </p:nvPr>
        </p:nvSpPr>
        <p:spPr>
          <a:xfrm>
            <a:off x="3386137" y="3730063"/>
            <a:ext cx="5257800" cy="1406307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23" name="Slide Number Placehold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DC701D-38C3-2B44-A4BF-009E7CC0FE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716122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 userDrawn="1"/>
        </p:nvCxnSpPr>
        <p:spPr bwMode="auto">
          <a:xfrm flipH="1">
            <a:off x="6169025" y="20828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0" name="Straight Connector 9"/>
          <p:cNvCxnSpPr/>
          <p:nvPr userDrawn="1"/>
        </p:nvCxnSpPr>
        <p:spPr bwMode="auto">
          <a:xfrm>
            <a:off x="476250" y="2082800"/>
            <a:ext cx="5500688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3611" y="1498728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3611" y="2156844"/>
            <a:ext cx="2688926" cy="28342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2"/>
          </p:nvPr>
        </p:nvSpPr>
        <p:spPr>
          <a:xfrm>
            <a:off x="476249" y="1498728"/>
            <a:ext cx="5500688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16"/>
          </p:nvPr>
        </p:nvSpPr>
        <p:spPr>
          <a:xfrm>
            <a:off x="476249" y="2156844"/>
            <a:ext cx="5500688" cy="28342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17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571512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18E8F9-447F-654D-803B-9DEE29FFF5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864468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611" y="1226439"/>
            <a:ext cx="4158065" cy="3470148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6400" y="1226439"/>
            <a:ext cx="4158065" cy="3470148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Box 1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262ABD-C146-AE4A-B90F-9D71F19074E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792682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Sub 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Box 1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961AC2-C84F-D04B-81D7-7DCA9165AC6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233677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3"/>
          </p:nvPr>
        </p:nvSpPr>
        <p:spPr>
          <a:xfrm>
            <a:off x="2624138" y="1333500"/>
            <a:ext cx="3733800" cy="3505200"/>
          </a:xfrm>
          <a:prstGeom prst="rect">
            <a:avLst/>
          </a:prstGeom>
        </p:spPr>
        <p:txBody>
          <a:bodyPr vert="horz"/>
          <a:lstStyle/>
          <a:p>
            <a:pPr lvl="0"/>
            <a:endParaRPr lang="en-US" noProof="0">
              <a:sym typeface="News706 BT" charset="0"/>
            </a:endParaRPr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940B09-2C87-A043-B6A7-0D31B4E087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565208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704C70-ACA5-F34F-A1DA-C6016D40A00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235850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8398" y="1115943"/>
            <a:ext cx="8425853" cy="2579757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lnSpc>
                <a:spcPct val="70000"/>
              </a:lnSpc>
              <a:defRPr sz="8800" b="1" cap="all" spc="-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611" y="3314700"/>
            <a:ext cx="8425853" cy="1793748"/>
          </a:xfrm>
          <a:prstGeom prst="rect">
            <a:avLst/>
          </a:prstGeom>
        </p:spPr>
        <p:txBody>
          <a:bodyPr vert="horz" lIns="65828" tIns="32914" rIns="65828" bIns="32914" anchor="b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371266" y="495300"/>
            <a:ext cx="6400800" cy="304800"/>
          </a:xfrm>
          <a:prstGeom prst="rect">
            <a:avLst/>
          </a:prstGeom>
        </p:spPr>
        <p:txBody>
          <a:bodyPr vert="horz"/>
          <a:lstStyle>
            <a:lvl1pPr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62938" y="458788"/>
            <a:ext cx="641350" cy="341312"/>
          </a:xfrm>
          <a:prstGeom prst="rect">
            <a:avLst/>
          </a:prstGeom>
        </p:spPr>
        <p:txBody>
          <a:bodyPr rIns="0"/>
          <a:lstStyle>
            <a:lvl1pPr algn="r">
              <a:defRPr sz="2300" b="1">
                <a:solidFill>
                  <a:schemeClr val="tx1"/>
                </a:solidFill>
                <a:latin typeface="+mj-lt"/>
              </a:defRPr>
            </a:lvl1pPr>
          </a:lstStyle>
          <a:p>
            <a:pPr>
              <a:defRPr/>
            </a:pPr>
            <a:fld id="{7D2F14C5-AF8B-6B42-A67C-58A084EA75B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714653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2" y="1066788"/>
            <a:ext cx="49243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 baseline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82" y="2072196"/>
            <a:ext cx="5748356" cy="1343025"/>
          </a:xfrm>
          <a:prstGeom prst="rect">
            <a:avLst/>
          </a:prstGeom>
        </p:spPr>
        <p:txBody>
          <a:bodyPr vert="horz" lIns="0" tIns="32914" rIns="65828" bIns="32914"/>
          <a:lstStyle>
            <a:lvl1pPr marL="174625" indent="-174625" algn="l">
              <a:buSzPct val="69000"/>
              <a:buFont typeface="Lucida Grande"/>
              <a:buChar char="‣"/>
              <a:defRPr baseline="0"/>
            </a:lvl1pPr>
            <a:lvl2pPr marL="329138" indent="0" algn="ctr">
              <a:buNone/>
              <a:defRPr/>
            </a:lvl2pPr>
            <a:lvl3pPr marL="658277" indent="0" algn="ctr">
              <a:buNone/>
              <a:defRPr/>
            </a:lvl3pPr>
            <a:lvl4pPr marL="987415" indent="0" algn="ctr">
              <a:buNone/>
              <a:defRPr/>
            </a:lvl4pPr>
            <a:lvl5pPr marL="1316553" indent="0" algn="ctr">
              <a:buNone/>
              <a:defRPr/>
            </a:lvl5pPr>
            <a:lvl6pPr marL="1645691" indent="0" algn="ctr">
              <a:buNone/>
              <a:defRPr/>
            </a:lvl6pPr>
            <a:lvl7pPr marL="1974830" indent="0" algn="ctr">
              <a:buNone/>
              <a:defRPr/>
            </a:lvl7pPr>
            <a:lvl8pPr marL="2303968" indent="0" algn="ctr">
              <a:buNone/>
              <a:defRPr/>
            </a:lvl8pPr>
            <a:lvl9pPr marL="263310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6" y="495300"/>
            <a:ext cx="6400800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>
          <a:xfrm>
            <a:off x="6205537" y="2095500"/>
            <a:ext cx="2743200" cy="27432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11C055-FFE5-AD49-B3A5-A8977414392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009757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454025" y="2066446"/>
            <a:ext cx="8418512" cy="3000854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Font typeface="Arial"/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34588A-CBAF-924B-A77D-DE72B91A920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346501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185737" y="190500"/>
            <a:ext cx="8991600" cy="4876800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C75AE0-23F4-5347-8791-D0888DD167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432574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k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8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4750" y="1104900"/>
            <a:ext cx="4522788" cy="3665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650614" y="1287507"/>
            <a:ext cx="4130297" cy="2332424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504265-9D4A-1740-9DB8-71F1BEF617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398603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7713" y="1111250"/>
            <a:ext cx="5259387" cy="368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706656" y="1308224"/>
            <a:ext cx="3915024" cy="2438659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06ABFC-B8B3-914E-B6DA-1FC6B47E46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197056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2513" y="1136650"/>
            <a:ext cx="4862512" cy="380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809224" y="1559355"/>
            <a:ext cx="3870218" cy="2909725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E904AF-C4D6-B94B-B319-23ED26598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45869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Phone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54" b="9073"/>
          <a:stretch>
            <a:fillRect/>
          </a:stretch>
        </p:blipFill>
        <p:spPr bwMode="auto">
          <a:xfrm>
            <a:off x="719138" y="1049338"/>
            <a:ext cx="7586662" cy="387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1313737" y="1419408"/>
            <a:ext cx="1677751" cy="2870892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3899979" y="1784167"/>
            <a:ext cx="1629991" cy="2415208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6386666" y="1490085"/>
            <a:ext cx="1693292" cy="2815215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CDBDE2-F560-4B40-974D-A0F438C329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723457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1"/>
          <p:cNvSpPr>
            <a:spLocks noChangeShapeType="1"/>
          </p:cNvSpPr>
          <p:nvPr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7" name="Line 2"/>
          <p:cNvSpPr>
            <a:spLocks noChangeShapeType="1"/>
          </p:cNvSpPr>
          <p:nvPr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107" r:id="rId1"/>
    <p:sldLayoutId id="2147484108" r:id="rId2"/>
  </p:sldLayoutIdLst>
  <p:transition/>
  <p:txStyles>
    <p:titleStyle>
      <a:lvl1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+mj-lt"/>
          <a:ea typeface="+mj-ea"/>
          <a:cs typeface="+mj-cs"/>
          <a:sym typeface="PFDinTextCompPro-Bold" charset="0"/>
        </a:defRPr>
      </a:lvl1pPr>
      <a:lvl2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2pPr>
      <a:lvl3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3pPr>
      <a:lvl4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4pPr>
      <a:lvl5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5pPr>
      <a:lvl6pPr marL="329138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6pPr>
      <a:lvl7pPr marL="658277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7pPr>
      <a:lvl8pPr marL="987415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8pPr>
      <a:lvl9pPr marL="1316553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9pPr>
    </p:titleStyle>
    <p:bodyStyle>
      <a:lvl1pPr marL="342900" indent="-34290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1pPr>
      <a:lvl2pPr marL="29210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2pPr>
      <a:lvl3pPr marL="43815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3pPr>
      <a:lvl4pPr marL="58420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4pPr>
      <a:lvl5pPr marL="73025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5pPr>
      <a:lvl6pPr marL="1060557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6pPr>
      <a:lvl7pPr marL="1389695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7pPr>
      <a:lvl8pPr marL="1718833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8pPr>
      <a:lvl9pPr marL="2047972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9pPr>
    </p:bodyStyle>
    <p:otherStyle>
      <a:defPPr>
        <a:defRPr lang="en-US"/>
      </a:defPPr>
      <a:lvl1pPr marL="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913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58277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87415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16553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691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7483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0396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33106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Text Box 1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8650288" y="530225"/>
            <a:ext cx="254000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65828" tIns="32914" rIns="0" bIns="32914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ts val="2304"/>
              </a:lnSpc>
              <a:defRPr sz="2300" b="1">
                <a:solidFill>
                  <a:schemeClr val="tx1"/>
                </a:solidFill>
                <a:latin typeface="+mj-lt"/>
                <a:ea typeface="ＭＳ Ｐゴシック" charset="0"/>
                <a:cs typeface="PFDinTextCompPro-Bold" charset="0"/>
                <a:sym typeface="PFDinTextCompPro-Bold" charset="0"/>
              </a:defRPr>
            </a:lvl1pPr>
            <a:lvl2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2pPr>
            <a:lvl3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3pPr>
            <a:lvl4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4pPr>
            <a:lvl5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9pPr>
          </a:lstStyle>
          <a:p>
            <a:pPr>
              <a:defRPr/>
            </a:pPr>
            <a:fld id="{41D72CFD-D302-374C-B1F5-8330648B667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099" name="Line 1"/>
          <p:cNvSpPr>
            <a:spLocks noChangeShapeType="1"/>
          </p:cNvSpPr>
          <p:nvPr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100" name="Line 2"/>
          <p:cNvSpPr>
            <a:spLocks noChangeShapeType="1"/>
          </p:cNvSpPr>
          <p:nvPr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1" r:id="rId1"/>
    <p:sldLayoutId id="2147484102" r:id="rId2"/>
    <p:sldLayoutId id="2147484109" r:id="rId3"/>
    <p:sldLayoutId id="2147484110" r:id="rId4"/>
    <p:sldLayoutId id="2147484111" r:id="rId5"/>
    <p:sldLayoutId id="2147484112" r:id="rId6"/>
    <p:sldLayoutId id="2147484113" r:id="rId7"/>
    <p:sldLayoutId id="2147484114" r:id="rId8"/>
    <p:sldLayoutId id="2147484115" r:id="rId9"/>
    <p:sldLayoutId id="2147484103" r:id="rId10"/>
    <p:sldLayoutId id="2147484104" r:id="rId11"/>
    <p:sldLayoutId id="2147484105" r:id="rId12"/>
    <p:sldLayoutId id="2147484106" r:id="rId13"/>
  </p:sldLayoutIdLst>
  <p:transition/>
  <p:hf hdr="0" ftr="0" dt="0"/>
  <p:txStyles>
    <p:titleStyle>
      <a:lvl1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+mj-lt"/>
          <a:ea typeface="+mj-ea"/>
          <a:cs typeface="+mj-cs"/>
          <a:sym typeface="PFDinTextCompPro-Bold" charset="0"/>
        </a:defRPr>
      </a:lvl1pPr>
      <a:lvl2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2pPr>
      <a:lvl3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3pPr>
      <a:lvl4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4pPr>
      <a:lvl5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5pPr>
      <a:lvl6pPr marL="329138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6pPr>
      <a:lvl7pPr marL="658277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7pPr>
      <a:lvl8pPr marL="987415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8pPr>
      <a:lvl9pPr marL="1316553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9pPr>
    </p:titleStyle>
    <p:bodyStyle>
      <a:lvl1pPr marL="1460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1pPr>
      <a:lvl2pPr marL="29210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2pPr>
      <a:lvl3pPr marL="4381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3pPr>
      <a:lvl4pPr marL="58420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4pPr>
      <a:lvl5pPr marL="7302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5pPr>
      <a:lvl6pPr marL="1060557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6pPr>
      <a:lvl7pPr marL="1389695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7pPr>
      <a:lvl8pPr marL="1718833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8pPr>
      <a:lvl9pPr marL="2047972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9pPr>
    </p:bodyStyle>
    <p:otherStyle>
      <a:defPPr>
        <a:defRPr lang="en-US"/>
      </a:defPPr>
      <a:lvl1pPr marL="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913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58277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87415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16553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691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7483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0396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33106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14337" y="3009900"/>
            <a:ext cx="8469313" cy="1524000"/>
          </a:xfrm>
        </p:spPr>
        <p:txBody>
          <a:bodyPr/>
          <a:lstStyle/>
          <a:p>
            <a:pPr>
              <a:defRPr/>
            </a:pPr>
            <a:r>
              <a:rPr lang="en-US" sz="9000" smtClean="0"/>
              <a:t>DATA </a:t>
            </a:r>
            <a:r>
              <a:rPr lang="en-US" sz="9000" dirty="0" smtClean="0"/>
              <a:t>SCIENCE</a:t>
            </a:r>
            <a:r>
              <a:rPr lang="en-US" sz="9000" smtClean="0"/>
              <a:t/>
            </a:r>
            <a:br>
              <a:rPr lang="en-US" sz="9000" smtClean="0"/>
            </a:br>
            <a:r>
              <a:rPr lang="en-US" sz="5000" smtClean="0"/>
              <a:t>Model Evaluation</a:t>
            </a:r>
            <a:endParaRPr lang="en-US" sz="5000" dirty="0"/>
          </a:p>
        </p:txBody>
      </p:sp>
    </p:spTree>
    <p:extLst>
      <p:ext uri="{BB962C8B-B14F-4D97-AF65-F5344CB8AC3E}">
        <p14:creationId xmlns:p14="http://schemas.microsoft.com/office/powerpoint/2010/main" val="8638257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91183" y="1057513"/>
            <a:ext cx="630812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How can we make a model that generalizes well?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9371" y="1638300"/>
            <a:ext cx="2145566" cy="331927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749146" y="4762500"/>
            <a:ext cx="703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PFDinTextCompPro-Italic"/>
                <a:cs typeface="PFDinTextCompPro-Italic"/>
              </a:rPr>
              <a:t>dataset</a:t>
            </a:r>
            <a:endParaRPr lang="en-US" sz="1800" dirty="0">
              <a:latin typeface="PFDinTextCompPro-Italic"/>
              <a:cs typeface="PFDinTextCompPro-Italic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smtClean="0"/>
              <a:t>Test Set Approach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8770" y="2584938"/>
            <a:ext cx="1824567" cy="126316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357938" y="2977606"/>
            <a:ext cx="736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PFDinTextCompPro-Italic"/>
                <a:cs typeface="PFDinTextCompPro-Italic"/>
              </a:rPr>
              <a:t>model</a:t>
            </a:r>
          </a:p>
        </p:txBody>
      </p:sp>
    </p:spTree>
    <p:extLst>
      <p:ext uri="{BB962C8B-B14F-4D97-AF65-F5344CB8AC3E}">
        <p14:creationId xmlns:p14="http://schemas.microsoft.com/office/powerpoint/2010/main" val="8361363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91183" y="1057513"/>
            <a:ext cx="630812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</a:t>
            </a:r>
            <a:r>
              <a:rPr lang="en-US" sz="3000" dirty="0">
                <a:latin typeface="PFDinTextCompPro-Italic"/>
                <a:cs typeface="PFDinTextCompPro-Italic"/>
              </a:rPr>
              <a:t>How can we make a model that generalizes well</a:t>
            </a:r>
            <a:r>
              <a:rPr lang="en-US" sz="3000" dirty="0" smtClean="0">
                <a:latin typeface="PFDinTextCompPro-Italic"/>
                <a:cs typeface="PFDinTextCompPro-Italic"/>
              </a:rPr>
              <a:t>?</a:t>
            </a: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 </a:t>
            </a:r>
            <a:r>
              <a:rPr lang="en-US" sz="2500" dirty="0" smtClean="0">
                <a:latin typeface="PFDinTextCompPro-Italic"/>
                <a:cs typeface="PFDinTextCompPro-Italic"/>
              </a:rPr>
              <a:t>1)  split dataset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9371" y="1638300"/>
            <a:ext cx="2145566" cy="331927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749146" y="4762500"/>
            <a:ext cx="703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PFDinTextCompPro-Italic"/>
                <a:cs typeface="PFDinTextCompPro-Italic"/>
              </a:rPr>
              <a:t>dataset</a:t>
            </a:r>
            <a:endParaRPr lang="en-US" sz="1800" dirty="0">
              <a:latin typeface="PFDinTextCompPro-Italic"/>
              <a:cs typeface="PFDinTextCompPro-Italic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smtClean="0"/>
              <a:t>Test Set </a:t>
            </a:r>
            <a:r>
              <a:rPr lang="en-US"/>
              <a:t>Approach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8770" y="2584938"/>
            <a:ext cx="1824567" cy="126316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357938" y="2977606"/>
            <a:ext cx="736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PFDinTextCompPro-Italic"/>
                <a:cs typeface="PFDinTextCompPro-Italic"/>
              </a:rPr>
              <a:t>model</a:t>
            </a:r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3157537" y="3619500"/>
            <a:ext cx="19050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1553598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91183" y="1057513"/>
            <a:ext cx="6308123" cy="14003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</a:t>
            </a:r>
            <a:r>
              <a:rPr lang="en-US" sz="3000" dirty="0">
                <a:latin typeface="PFDinTextCompPro-Italic"/>
                <a:cs typeface="PFDinTextCompPro-Italic"/>
              </a:rPr>
              <a:t>How can we make a model that generalizes well</a:t>
            </a:r>
            <a:r>
              <a:rPr lang="en-US" sz="3000" dirty="0" smtClean="0">
                <a:latin typeface="PFDinTextCompPro-Italic"/>
                <a:cs typeface="PFDinTextCompPro-Italic"/>
              </a:rPr>
              <a:t>?</a:t>
            </a: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 </a:t>
            </a:r>
            <a:r>
              <a:rPr lang="en-US" sz="2500" dirty="0" smtClean="0">
                <a:latin typeface="PFDinTextCompPro-Italic"/>
                <a:cs typeface="PFDinTextCompPro-Italic"/>
              </a:rPr>
              <a:t>1)  split dataset</a:t>
            </a:r>
          </a:p>
          <a:p>
            <a:pPr algn="l"/>
            <a:r>
              <a:rPr lang="en-US" sz="2500" dirty="0">
                <a:latin typeface="PFDinTextCompPro-Italic"/>
                <a:cs typeface="PFDinTextCompPro-Italic"/>
              </a:rPr>
              <a:t> </a:t>
            </a:r>
            <a:r>
              <a:rPr lang="en-US" sz="2500" dirty="0" smtClean="0">
                <a:latin typeface="PFDinTextCompPro-Italic"/>
                <a:cs typeface="PFDinTextCompPro-Italic"/>
              </a:rPr>
              <a:t>2)  train model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smtClean="0"/>
              <a:t>Test Set </a:t>
            </a:r>
            <a:r>
              <a:rPr lang="en-US"/>
              <a:t>Approach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749146" y="4762500"/>
            <a:ext cx="703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PFDinTextCompPro-Italic"/>
                <a:cs typeface="PFDinTextCompPro-Italic"/>
              </a:rPr>
              <a:t>dataset</a:t>
            </a:r>
            <a:endParaRPr lang="en-US" sz="1800" dirty="0">
              <a:latin typeface="PFDinTextCompPro-Italic"/>
              <a:cs typeface="PFDinTextCompPro-Italic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7537" y="1714500"/>
            <a:ext cx="1987015" cy="3124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8770" y="2584938"/>
            <a:ext cx="1824567" cy="126316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599934" y="2488168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PFDinTextCompPro-Italic"/>
                <a:cs typeface="PFDinTextCompPro-Italic"/>
              </a:rPr>
              <a:t>training set</a:t>
            </a:r>
            <a:endParaRPr lang="en-US" sz="1800" dirty="0">
              <a:latin typeface="PFDinTextCompPro-Italic"/>
              <a:cs typeface="PFDinTextCompPro-Italic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357938" y="2977606"/>
            <a:ext cx="736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PFDinTextCompPro-Italic"/>
                <a:cs typeface="PFDinTextCompPro-Italic"/>
              </a:rPr>
              <a:t>model</a:t>
            </a:r>
          </a:p>
        </p:txBody>
      </p:sp>
      <p:cxnSp>
        <p:nvCxnSpPr>
          <p:cNvPr id="12" name="Straight Arrow Connector 11"/>
          <p:cNvCxnSpPr/>
          <p:nvPr/>
        </p:nvCxnSpPr>
        <p:spPr bwMode="auto">
          <a:xfrm>
            <a:off x="5214937" y="2933700"/>
            <a:ext cx="685800" cy="2286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415376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91183" y="1057513"/>
            <a:ext cx="6308123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</a:t>
            </a:r>
            <a:r>
              <a:rPr lang="en-US" sz="3000" dirty="0">
                <a:latin typeface="PFDinTextCompPro-Italic"/>
                <a:cs typeface="PFDinTextCompPro-Italic"/>
              </a:rPr>
              <a:t>How can we make a model that generalizes well</a:t>
            </a:r>
            <a:r>
              <a:rPr lang="en-US" sz="3000" dirty="0" smtClean="0">
                <a:latin typeface="PFDinTextCompPro-Italic"/>
                <a:cs typeface="PFDinTextCompPro-Italic"/>
              </a:rPr>
              <a:t>?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 </a:t>
            </a:r>
            <a:r>
              <a:rPr lang="en-US" sz="2500" dirty="0" smtClean="0">
                <a:latin typeface="PFDinTextCompPro-Italic"/>
                <a:cs typeface="PFDinTextCompPro-Italic"/>
              </a:rPr>
              <a:t>1)  split dataset</a:t>
            </a:r>
          </a:p>
          <a:p>
            <a:pPr algn="l"/>
            <a:r>
              <a:rPr lang="en-US" sz="2500" dirty="0">
                <a:latin typeface="PFDinTextCompPro-Italic"/>
                <a:cs typeface="PFDinTextCompPro-Italic"/>
              </a:rPr>
              <a:t> </a:t>
            </a:r>
            <a:r>
              <a:rPr lang="en-US" sz="2500" dirty="0" smtClean="0">
                <a:latin typeface="PFDinTextCompPro-Italic"/>
                <a:cs typeface="PFDinTextCompPro-Italic"/>
              </a:rPr>
              <a:t>2)  train model</a:t>
            </a:r>
          </a:p>
          <a:p>
            <a:pPr algn="l"/>
            <a:r>
              <a:rPr lang="en-US" sz="2500" dirty="0">
                <a:latin typeface="PFDinTextCompPro-Italic"/>
                <a:cs typeface="PFDinTextCompPro-Italic"/>
              </a:rPr>
              <a:t> </a:t>
            </a:r>
            <a:r>
              <a:rPr lang="en-US" sz="2500" dirty="0" smtClean="0">
                <a:latin typeface="PFDinTextCompPro-Italic"/>
                <a:cs typeface="PFDinTextCompPro-Italic"/>
              </a:rPr>
              <a:t>3)  test model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smtClean="0"/>
              <a:t>Test Set </a:t>
            </a:r>
            <a:r>
              <a:rPr lang="en-US"/>
              <a:t>Approach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8770" y="2584938"/>
            <a:ext cx="1824567" cy="126316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357938" y="2977606"/>
            <a:ext cx="736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PFDinTextCompPro-Italic"/>
                <a:cs typeface="PFDinTextCompPro-Italic"/>
              </a:rPr>
              <a:t>model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749146" y="4762500"/>
            <a:ext cx="703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PFDinTextCompPro-Italic"/>
                <a:cs typeface="PFDinTextCompPro-Italic"/>
              </a:rPr>
              <a:t>dataset</a:t>
            </a:r>
            <a:endParaRPr lang="en-US" sz="1800" dirty="0">
              <a:latin typeface="PFDinTextCompPro-Italic"/>
              <a:cs typeface="PFDinTextCompPro-Italic"/>
            </a:endParaRPr>
          </a:p>
        </p:txBody>
      </p:sp>
      <p:cxnSp>
        <p:nvCxnSpPr>
          <p:cNvPr id="12" name="Straight Arrow Connector 11"/>
          <p:cNvCxnSpPr/>
          <p:nvPr/>
        </p:nvCxnSpPr>
        <p:spPr bwMode="auto">
          <a:xfrm>
            <a:off x="5214937" y="2933700"/>
            <a:ext cx="685800" cy="2286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Arrow Connector 12"/>
          <p:cNvCxnSpPr/>
          <p:nvPr/>
        </p:nvCxnSpPr>
        <p:spPr bwMode="auto">
          <a:xfrm rot="8100000">
            <a:off x="5195327" y="3562910"/>
            <a:ext cx="685800" cy="2286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7537" y="1679545"/>
            <a:ext cx="1981200" cy="315915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599934" y="2488168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PFDinTextCompPro-Italic"/>
                <a:cs typeface="PFDinTextCompPro-Italic"/>
              </a:rPr>
              <a:t>training set</a:t>
            </a:r>
            <a:endParaRPr lang="en-US" sz="1800" dirty="0">
              <a:latin typeface="PFDinTextCompPro-Italic"/>
              <a:cs typeface="PFDinTextCompPro-Italic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747163" y="4012168"/>
            <a:ext cx="710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PFDinTextCompPro-Italic"/>
                <a:cs typeface="PFDinTextCompPro-Italic"/>
              </a:rPr>
              <a:t>t</a:t>
            </a:r>
            <a:r>
              <a:rPr lang="en-US" sz="1800" dirty="0" smtClean="0">
                <a:latin typeface="PFDinTextCompPro-Italic"/>
                <a:cs typeface="PFDinTextCompPro-Italic"/>
              </a:rPr>
              <a:t>est set</a:t>
            </a:r>
            <a:endParaRPr lang="en-US" sz="1800" dirty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28737780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91183" y="1057513"/>
            <a:ext cx="6308123" cy="2169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</a:t>
            </a:r>
            <a:r>
              <a:rPr lang="en-US" sz="3000" dirty="0">
                <a:latin typeface="PFDinTextCompPro-Italic"/>
                <a:cs typeface="PFDinTextCompPro-Italic"/>
              </a:rPr>
              <a:t>How can we make a model that generalizes well</a:t>
            </a:r>
            <a:r>
              <a:rPr lang="en-US" sz="3000" dirty="0" smtClean="0">
                <a:latin typeface="PFDinTextCompPro-Italic"/>
                <a:cs typeface="PFDinTextCompPro-Italic"/>
              </a:rPr>
              <a:t>?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 </a:t>
            </a:r>
            <a:r>
              <a:rPr lang="en-US" sz="2500" dirty="0" smtClean="0">
                <a:latin typeface="PFDinTextCompPro-Italic"/>
                <a:cs typeface="PFDinTextCompPro-Italic"/>
              </a:rPr>
              <a:t>1)  split dataset</a:t>
            </a:r>
          </a:p>
          <a:p>
            <a:pPr algn="l"/>
            <a:r>
              <a:rPr lang="en-US" sz="2500" dirty="0">
                <a:latin typeface="PFDinTextCompPro-Italic"/>
                <a:cs typeface="PFDinTextCompPro-Italic"/>
              </a:rPr>
              <a:t> </a:t>
            </a:r>
            <a:r>
              <a:rPr lang="en-US" sz="2500" dirty="0" smtClean="0">
                <a:latin typeface="PFDinTextCompPro-Italic"/>
                <a:cs typeface="PFDinTextCompPro-Italic"/>
              </a:rPr>
              <a:t>2)  train model</a:t>
            </a:r>
          </a:p>
          <a:p>
            <a:pPr algn="l"/>
            <a:r>
              <a:rPr lang="en-US" sz="2500" dirty="0">
                <a:latin typeface="PFDinTextCompPro-Italic"/>
                <a:cs typeface="PFDinTextCompPro-Italic"/>
              </a:rPr>
              <a:t> </a:t>
            </a:r>
            <a:r>
              <a:rPr lang="en-US" sz="2500" dirty="0" smtClean="0">
                <a:latin typeface="PFDinTextCompPro-Italic"/>
                <a:cs typeface="PFDinTextCompPro-Italic"/>
              </a:rPr>
              <a:t>3)  test model</a:t>
            </a:r>
            <a:endParaRPr lang="en-US" sz="2500" dirty="0">
              <a:latin typeface="PFDinTextCompPro-Italic"/>
              <a:cs typeface="PFDinTextCompPro-Italic"/>
            </a:endParaRPr>
          </a:p>
          <a:p>
            <a:pPr algn="l"/>
            <a:r>
              <a:rPr lang="en-US" sz="2500" dirty="0" smtClean="0">
                <a:latin typeface="PFDinTextCompPro-Italic"/>
                <a:cs typeface="PFDinTextCompPro-Italic"/>
              </a:rPr>
              <a:t> 4</a:t>
            </a:r>
            <a:r>
              <a:rPr lang="en-US" sz="2500" smtClean="0">
                <a:latin typeface="PFDinTextCompPro-Italic"/>
                <a:cs typeface="PFDinTextCompPro-Italic"/>
              </a:rPr>
              <a:t>)  parameter tuning</a:t>
            </a:r>
            <a:endParaRPr lang="en-US" sz="2500" dirty="0" smtClean="0">
              <a:latin typeface="PFDinTextCompPro-Italic"/>
              <a:cs typeface="PFDinTextCompPro-Italic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smtClean="0"/>
              <a:t>Test Set </a:t>
            </a:r>
            <a:r>
              <a:rPr lang="en-US"/>
              <a:t>Approach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8770" y="2584938"/>
            <a:ext cx="1824567" cy="126316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357938" y="2977606"/>
            <a:ext cx="736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PFDinTextCompPro-Italic"/>
                <a:cs typeface="PFDinTextCompPro-Italic"/>
              </a:rPr>
              <a:t>model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749146" y="4762500"/>
            <a:ext cx="703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PFDinTextCompPro-Italic"/>
                <a:cs typeface="PFDinTextCompPro-Italic"/>
              </a:rPr>
              <a:t>dataset</a:t>
            </a:r>
            <a:endParaRPr lang="en-US" sz="1800" dirty="0">
              <a:latin typeface="PFDinTextCompPro-Italic"/>
              <a:cs typeface="PFDinTextCompPro-Italic"/>
            </a:endParaRPr>
          </a:p>
        </p:txBody>
      </p:sp>
      <p:cxnSp>
        <p:nvCxnSpPr>
          <p:cNvPr id="12" name="Straight Arrow Connector 11"/>
          <p:cNvCxnSpPr/>
          <p:nvPr/>
        </p:nvCxnSpPr>
        <p:spPr bwMode="auto">
          <a:xfrm>
            <a:off x="5214937" y="2933700"/>
            <a:ext cx="685800" cy="2286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Arrow Connector 12"/>
          <p:cNvCxnSpPr/>
          <p:nvPr/>
        </p:nvCxnSpPr>
        <p:spPr bwMode="auto">
          <a:xfrm rot="8100000">
            <a:off x="5195327" y="3562910"/>
            <a:ext cx="685800" cy="2286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7537" y="1679545"/>
            <a:ext cx="1981200" cy="315915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599934" y="2488168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PFDinTextCompPro-Italic"/>
                <a:cs typeface="PFDinTextCompPro-Italic"/>
              </a:rPr>
              <a:t>training set</a:t>
            </a:r>
            <a:endParaRPr lang="en-US" sz="1800" dirty="0">
              <a:latin typeface="PFDinTextCompPro-Italic"/>
              <a:cs typeface="PFDinTextCompPro-Italic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747163" y="4012168"/>
            <a:ext cx="710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PFDinTextCompPro-Italic"/>
                <a:cs typeface="PFDinTextCompPro-Italic"/>
              </a:rPr>
              <a:t>t</a:t>
            </a:r>
            <a:r>
              <a:rPr lang="en-US" sz="1800" dirty="0" smtClean="0">
                <a:latin typeface="PFDinTextCompPro-Italic"/>
                <a:cs typeface="PFDinTextCompPro-Italic"/>
              </a:rPr>
              <a:t>est set</a:t>
            </a:r>
            <a:endParaRPr lang="en-US" sz="1800" dirty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21578221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91183" y="1057513"/>
            <a:ext cx="6308123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</a:t>
            </a:r>
            <a:r>
              <a:rPr lang="en-US" sz="3000" dirty="0">
                <a:latin typeface="PFDinTextCompPro-Italic"/>
                <a:cs typeface="PFDinTextCompPro-Italic"/>
              </a:rPr>
              <a:t>How can we make a model that generalizes well</a:t>
            </a:r>
            <a:r>
              <a:rPr lang="en-US" sz="3000" dirty="0" smtClean="0">
                <a:latin typeface="PFDinTextCompPro-Italic"/>
                <a:cs typeface="PFDinTextCompPro-Italic"/>
              </a:rPr>
              <a:t>?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 </a:t>
            </a:r>
            <a:r>
              <a:rPr lang="en-US" sz="2500" dirty="0" smtClean="0">
                <a:latin typeface="PFDinTextCompPro-Italic"/>
                <a:cs typeface="PFDinTextCompPro-Italic"/>
              </a:rPr>
              <a:t>1)  split dataset</a:t>
            </a:r>
          </a:p>
          <a:p>
            <a:pPr algn="l"/>
            <a:r>
              <a:rPr lang="en-US" sz="2500" dirty="0">
                <a:latin typeface="PFDinTextCompPro-Italic"/>
                <a:cs typeface="PFDinTextCompPro-Italic"/>
              </a:rPr>
              <a:t> </a:t>
            </a:r>
            <a:r>
              <a:rPr lang="en-US" sz="2500" dirty="0" smtClean="0">
                <a:latin typeface="PFDinTextCompPro-Italic"/>
                <a:cs typeface="PFDinTextCompPro-Italic"/>
              </a:rPr>
              <a:t>2)  train model</a:t>
            </a:r>
          </a:p>
          <a:p>
            <a:pPr algn="l"/>
            <a:r>
              <a:rPr lang="en-US" sz="2500" dirty="0">
                <a:latin typeface="PFDinTextCompPro-Italic"/>
                <a:cs typeface="PFDinTextCompPro-Italic"/>
              </a:rPr>
              <a:t> </a:t>
            </a:r>
            <a:r>
              <a:rPr lang="en-US" sz="2500" dirty="0" smtClean="0">
                <a:latin typeface="PFDinTextCompPro-Italic"/>
                <a:cs typeface="PFDinTextCompPro-Italic"/>
              </a:rPr>
              <a:t>3)  test model</a:t>
            </a:r>
            <a:endParaRPr lang="en-US" sz="2500" dirty="0">
              <a:latin typeface="PFDinTextCompPro-Italic"/>
              <a:cs typeface="PFDinTextCompPro-Italic"/>
            </a:endParaRPr>
          </a:p>
          <a:p>
            <a:pPr algn="l"/>
            <a:r>
              <a:rPr lang="en-US" sz="2500" dirty="0" smtClean="0">
                <a:latin typeface="PFDinTextCompPro-Italic"/>
                <a:cs typeface="PFDinTextCompPro-Italic"/>
              </a:rPr>
              <a:t> 4</a:t>
            </a:r>
            <a:r>
              <a:rPr lang="en-US" sz="2500" smtClean="0">
                <a:latin typeface="PFDinTextCompPro-Italic"/>
                <a:cs typeface="PFDinTextCompPro-Italic"/>
              </a:rPr>
              <a:t>)  parameter tuning</a:t>
            </a:r>
            <a:endParaRPr lang="en-US" sz="25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2500" dirty="0">
                <a:latin typeface="PFDinTextCompPro-Italic"/>
                <a:cs typeface="PFDinTextCompPro-Italic"/>
              </a:rPr>
              <a:t> </a:t>
            </a:r>
            <a:r>
              <a:rPr lang="en-US" sz="2500" dirty="0" smtClean="0">
                <a:latin typeface="PFDinTextCompPro-Italic"/>
                <a:cs typeface="PFDinTextCompPro-Italic"/>
              </a:rPr>
              <a:t>5)  choose final model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smtClean="0"/>
              <a:t>Test Set </a:t>
            </a:r>
            <a:r>
              <a:rPr lang="en-US"/>
              <a:t>Approach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8770" y="2584938"/>
            <a:ext cx="1824567" cy="126316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357938" y="2977606"/>
            <a:ext cx="736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PFDinTextCompPro-Italic"/>
                <a:cs typeface="PFDinTextCompPro-Italic"/>
              </a:rPr>
              <a:t>model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749146" y="4762500"/>
            <a:ext cx="703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PFDinTextCompPro-Italic"/>
                <a:cs typeface="PFDinTextCompPro-Italic"/>
              </a:rPr>
              <a:t>dataset</a:t>
            </a:r>
            <a:endParaRPr lang="en-US" sz="1800" dirty="0">
              <a:latin typeface="PFDinTextCompPro-Italic"/>
              <a:cs typeface="PFDinTextCompPro-Italic"/>
            </a:endParaRPr>
          </a:p>
        </p:txBody>
      </p:sp>
      <p:cxnSp>
        <p:nvCxnSpPr>
          <p:cNvPr id="12" name="Straight Arrow Connector 11"/>
          <p:cNvCxnSpPr/>
          <p:nvPr/>
        </p:nvCxnSpPr>
        <p:spPr bwMode="auto">
          <a:xfrm>
            <a:off x="5214937" y="2933700"/>
            <a:ext cx="685800" cy="2286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Arrow Connector 12"/>
          <p:cNvCxnSpPr/>
          <p:nvPr/>
        </p:nvCxnSpPr>
        <p:spPr bwMode="auto">
          <a:xfrm rot="8100000">
            <a:off x="5195327" y="3562910"/>
            <a:ext cx="685800" cy="2286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7537" y="1679545"/>
            <a:ext cx="1981200" cy="315915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599934" y="2488168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PFDinTextCompPro-Italic"/>
                <a:cs typeface="PFDinTextCompPro-Italic"/>
              </a:rPr>
              <a:t>training set</a:t>
            </a:r>
            <a:endParaRPr lang="en-US" sz="1800" dirty="0">
              <a:latin typeface="PFDinTextCompPro-Italic"/>
              <a:cs typeface="PFDinTextCompPro-Italic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747163" y="4012168"/>
            <a:ext cx="710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PFDinTextCompPro-Italic"/>
                <a:cs typeface="PFDinTextCompPro-Italic"/>
              </a:rPr>
              <a:t>t</a:t>
            </a:r>
            <a:r>
              <a:rPr lang="en-US" sz="1800" dirty="0" smtClean="0">
                <a:latin typeface="PFDinTextCompPro-Italic"/>
                <a:cs typeface="PFDinTextCompPro-Italic"/>
              </a:rPr>
              <a:t>est set</a:t>
            </a:r>
            <a:endParaRPr lang="en-US" sz="1800" dirty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7263736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91183" y="1057513"/>
            <a:ext cx="6308123" cy="29392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</a:t>
            </a:r>
            <a:r>
              <a:rPr lang="en-US" sz="3000" dirty="0">
                <a:latin typeface="PFDinTextCompPro-Italic"/>
                <a:cs typeface="PFDinTextCompPro-Italic"/>
              </a:rPr>
              <a:t>How can we make a model that generalizes well</a:t>
            </a:r>
            <a:r>
              <a:rPr lang="en-US" sz="3000" dirty="0" smtClean="0">
                <a:latin typeface="PFDinTextCompPro-Italic"/>
                <a:cs typeface="PFDinTextCompPro-Italic"/>
              </a:rPr>
              <a:t>?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 </a:t>
            </a:r>
            <a:r>
              <a:rPr lang="en-US" sz="2500" dirty="0" smtClean="0">
                <a:latin typeface="PFDinTextCompPro-Italic"/>
                <a:cs typeface="PFDinTextCompPro-Italic"/>
              </a:rPr>
              <a:t>1)  split dataset</a:t>
            </a:r>
          </a:p>
          <a:p>
            <a:pPr algn="l"/>
            <a:r>
              <a:rPr lang="en-US" sz="2500" dirty="0">
                <a:latin typeface="PFDinTextCompPro-Italic"/>
                <a:cs typeface="PFDinTextCompPro-Italic"/>
              </a:rPr>
              <a:t> </a:t>
            </a:r>
            <a:r>
              <a:rPr lang="en-US" sz="2500" dirty="0" smtClean="0">
                <a:latin typeface="PFDinTextCompPro-Italic"/>
                <a:cs typeface="PFDinTextCompPro-Italic"/>
              </a:rPr>
              <a:t>2)  train model</a:t>
            </a:r>
          </a:p>
          <a:p>
            <a:pPr algn="l"/>
            <a:r>
              <a:rPr lang="en-US" sz="2500" dirty="0">
                <a:latin typeface="PFDinTextCompPro-Italic"/>
                <a:cs typeface="PFDinTextCompPro-Italic"/>
              </a:rPr>
              <a:t> </a:t>
            </a:r>
            <a:r>
              <a:rPr lang="en-US" sz="2500" dirty="0" smtClean="0">
                <a:latin typeface="PFDinTextCompPro-Italic"/>
                <a:cs typeface="PFDinTextCompPro-Italic"/>
              </a:rPr>
              <a:t>3)  test model</a:t>
            </a:r>
            <a:endParaRPr lang="en-US" sz="2500" dirty="0">
              <a:latin typeface="PFDinTextCompPro-Italic"/>
              <a:cs typeface="PFDinTextCompPro-Italic"/>
            </a:endParaRPr>
          </a:p>
          <a:p>
            <a:pPr algn="l"/>
            <a:r>
              <a:rPr lang="en-US" sz="2500" dirty="0" smtClean="0">
                <a:latin typeface="PFDinTextCompPro-Italic"/>
                <a:cs typeface="PFDinTextCompPro-Italic"/>
              </a:rPr>
              <a:t> 4</a:t>
            </a:r>
            <a:r>
              <a:rPr lang="en-US" sz="2500" smtClean="0">
                <a:latin typeface="PFDinTextCompPro-Italic"/>
                <a:cs typeface="PFDinTextCompPro-Italic"/>
              </a:rPr>
              <a:t>)  parameter tuning</a:t>
            </a:r>
            <a:endParaRPr lang="en-US" sz="25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2500" dirty="0">
                <a:latin typeface="PFDinTextCompPro-Italic"/>
                <a:cs typeface="PFDinTextCompPro-Italic"/>
              </a:rPr>
              <a:t> </a:t>
            </a:r>
            <a:r>
              <a:rPr lang="en-US" sz="2500" dirty="0" smtClean="0">
                <a:latin typeface="PFDinTextCompPro-Italic"/>
                <a:cs typeface="PFDinTextCompPro-Italic"/>
              </a:rPr>
              <a:t>5)  choose final model</a:t>
            </a:r>
          </a:p>
          <a:p>
            <a:pPr algn="l"/>
            <a:r>
              <a:rPr lang="en-US" sz="2500" dirty="0">
                <a:latin typeface="PFDinTextCompPro-Italic"/>
                <a:cs typeface="PFDinTextCompPro-Italic"/>
              </a:rPr>
              <a:t> </a:t>
            </a:r>
            <a:r>
              <a:rPr lang="en-US" sz="2500" dirty="0" smtClean="0">
                <a:latin typeface="PFDinTextCompPro-Italic"/>
                <a:cs typeface="PFDinTextCompPro-Italic"/>
              </a:rPr>
              <a:t>6)  train on all data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smtClean="0"/>
              <a:t>Test Set </a:t>
            </a:r>
            <a:r>
              <a:rPr lang="en-US"/>
              <a:t>Approach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8770" y="2584938"/>
            <a:ext cx="1824567" cy="126316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357938" y="2977606"/>
            <a:ext cx="736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PFDinTextCompPro-Italic"/>
                <a:cs typeface="PFDinTextCompPro-Italic"/>
              </a:rPr>
              <a:t>model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749146" y="4762500"/>
            <a:ext cx="703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PFDinTextCompPro-Italic"/>
                <a:cs typeface="PFDinTextCompPro-Italic"/>
              </a:rPr>
              <a:t>dataset</a:t>
            </a:r>
            <a:endParaRPr lang="en-US" sz="1800" dirty="0">
              <a:latin typeface="PFDinTextCompPro-Italic"/>
              <a:cs typeface="PFDinTextCompPro-Italic"/>
            </a:endParaRPr>
          </a:p>
        </p:txBody>
      </p:sp>
      <p:cxnSp>
        <p:nvCxnSpPr>
          <p:cNvPr id="12" name="Straight Arrow Connector 11"/>
          <p:cNvCxnSpPr/>
          <p:nvPr/>
        </p:nvCxnSpPr>
        <p:spPr bwMode="auto">
          <a:xfrm>
            <a:off x="5214937" y="2933700"/>
            <a:ext cx="685800" cy="2286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Arrow Connector 12"/>
          <p:cNvCxnSpPr/>
          <p:nvPr/>
        </p:nvCxnSpPr>
        <p:spPr bwMode="auto">
          <a:xfrm rot="8100000">
            <a:off x="5195327" y="3562910"/>
            <a:ext cx="685800" cy="2286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7537" y="1679545"/>
            <a:ext cx="1981200" cy="315915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599934" y="2488168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PFDinTextCompPro-Italic"/>
                <a:cs typeface="PFDinTextCompPro-Italic"/>
              </a:rPr>
              <a:t>training set</a:t>
            </a:r>
            <a:endParaRPr lang="en-US" sz="1800" dirty="0">
              <a:latin typeface="PFDinTextCompPro-Italic"/>
              <a:cs typeface="PFDinTextCompPro-Italic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747163" y="4012168"/>
            <a:ext cx="710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PFDinTextCompPro-Italic"/>
                <a:cs typeface="PFDinTextCompPro-Italic"/>
              </a:rPr>
              <a:t>t</a:t>
            </a:r>
            <a:r>
              <a:rPr lang="en-US" sz="1800" dirty="0" smtClean="0">
                <a:latin typeface="PFDinTextCompPro-Italic"/>
                <a:cs typeface="PFDinTextCompPro-Italic"/>
              </a:rPr>
              <a:t>est set</a:t>
            </a:r>
            <a:endParaRPr lang="en-US" sz="1800" dirty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3584582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91183" y="1057513"/>
            <a:ext cx="6308123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</a:t>
            </a:r>
            <a:r>
              <a:rPr lang="en-US" sz="3000" dirty="0">
                <a:latin typeface="PFDinTextCompPro-Italic"/>
                <a:cs typeface="PFDinTextCompPro-Italic"/>
              </a:rPr>
              <a:t>How can we make a model that generalizes well</a:t>
            </a:r>
            <a:r>
              <a:rPr lang="en-US" sz="3000" dirty="0" smtClean="0">
                <a:latin typeface="PFDinTextCompPro-Italic"/>
                <a:cs typeface="PFDinTextCompPro-Italic"/>
              </a:rPr>
              <a:t>?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 </a:t>
            </a:r>
            <a:r>
              <a:rPr lang="en-US" sz="2500" dirty="0" smtClean="0">
                <a:latin typeface="PFDinTextCompPro-Italic"/>
                <a:cs typeface="PFDinTextCompPro-Italic"/>
              </a:rPr>
              <a:t>1)  split dataset</a:t>
            </a:r>
          </a:p>
          <a:p>
            <a:pPr algn="l"/>
            <a:r>
              <a:rPr lang="en-US" sz="2500" dirty="0">
                <a:latin typeface="PFDinTextCompPro-Italic"/>
                <a:cs typeface="PFDinTextCompPro-Italic"/>
              </a:rPr>
              <a:t> </a:t>
            </a:r>
            <a:r>
              <a:rPr lang="en-US" sz="2500" dirty="0" smtClean="0">
                <a:latin typeface="PFDinTextCompPro-Italic"/>
                <a:cs typeface="PFDinTextCompPro-Italic"/>
              </a:rPr>
              <a:t>2)  train model</a:t>
            </a:r>
          </a:p>
          <a:p>
            <a:pPr algn="l"/>
            <a:r>
              <a:rPr lang="en-US" sz="2500" dirty="0">
                <a:latin typeface="PFDinTextCompPro-Italic"/>
                <a:cs typeface="PFDinTextCompPro-Italic"/>
              </a:rPr>
              <a:t> </a:t>
            </a:r>
            <a:r>
              <a:rPr lang="en-US" sz="2500" dirty="0" smtClean="0">
                <a:latin typeface="PFDinTextCompPro-Italic"/>
                <a:cs typeface="PFDinTextCompPro-Italic"/>
              </a:rPr>
              <a:t>3)  test model</a:t>
            </a:r>
          </a:p>
          <a:p>
            <a:pPr algn="l"/>
            <a:r>
              <a:rPr lang="en-US" sz="2500" dirty="0">
                <a:latin typeface="PFDinTextCompPro-Italic"/>
                <a:cs typeface="PFDinTextCompPro-Italic"/>
              </a:rPr>
              <a:t> 4</a:t>
            </a:r>
            <a:r>
              <a:rPr lang="en-US" sz="2500">
                <a:latin typeface="PFDinTextCompPro-Italic"/>
                <a:cs typeface="PFDinTextCompPro-Italic"/>
              </a:rPr>
              <a:t>)  </a:t>
            </a:r>
            <a:r>
              <a:rPr lang="en-US" sz="2500" smtClean="0">
                <a:latin typeface="PFDinTextCompPro-Italic"/>
                <a:cs typeface="PFDinTextCompPro-Italic"/>
              </a:rPr>
              <a:t>parameter tuning</a:t>
            </a:r>
            <a:endParaRPr lang="en-US" sz="2500" dirty="0">
              <a:latin typeface="PFDinTextCompPro-Italic"/>
              <a:cs typeface="PFDinTextCompPro-Italic"/>
            </a:endParaRPr>
          </a:p>
          <a:p>
            <a:pPr algn="l"/>
            <a:r>
              <a:rPr lang="en-US" sz="2500" dirty="0">
                <a:latin typeface="PFDinTextCompPro-Italic"/>
                <a:cs typeface="PFDinTextCompPro-Italic"/>
              </a:rPr>
              <a:t> 5)  choose final model</a:t>
            </a:r>
          </a:p>
          <a:p>
            <a:pPr algn="l"/>
            <a:r>
              <a:rPr lang="en-US" sz="2500" dirty="0">
                <a:latin typeface="PFDinTextCompPro-Italic"/>
                <a:cs typeface="PFDinTextCompPro-Italic"/>
              </a:rPr>
              <a:t> 6)  train on all </a:t>
            </a:r>
            <a:r>
              <a:rPr lang="en-US" sz="2500" dirty="0" smtClean="0">
                <a:latin typeface="PFDinTextCompPro-Italic"/>
                <a:cs typeface="PFDinTextCompPro-Italic"/>
              </a:rPr>
              <a:t>data</a:t>
            </a:r>
          </a:p>
          <a:p>
            <a:pPr algn="l"/>
            <a:r>
              <a:rPr lang="en-US" sz="2500" dirty="0">
                <a:latin typeface="PFDinTextCompPro-Italic"/>
                <a:cs typeface="PFDinTextCompPro-Italic"/>
              </a:rPr>
              <a:t> 7</a:t>
            </a:r>
            <a:r>
              <a:rPr lang="en-US" sz="2500" dirty="0" smtClean="0">
                <a:latin typeface="PFDinTextCompPro-Italic"/>
                <a:cs typeface="PFDinTextCompPro-Italic"/>
              </a:rPr>
              <a:t>)  make predictions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smtClean="0"/>
              <a:t>Test Set </a:t>
            </a:r>
            <a:r>
              <a:rPr lang="en-US"/>
              <a:t>Approach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8770" y="2584938"/>
            <a:ext cx="1824567" cy="126316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357938" y="2977606"/>
            <a:ext cx="736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PFDinTextCompPro-Italic"/>
                <a:cs typeface="PFDinTextCompPro-Italic"/>
              </a:rPr>
              <a:t>model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749146" y="4762500"/>
            <a:ext cx="703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PFDinTextCompPro-Italic"/>
                <a:cs typeface="PFDinTextCompPro-Italic"/>
              </a:rPr>
              <a:t>dataset</a:t>
            </a:r>
            <a:endParaRPr lang="en-US" sz="1800" dirty="0">
              <a:latin typeface="PFDinTextCompPro-Italic"/>
              <a:cs typeface="PFDinTextCompPro-Italic"/>
            </a:endParaRPr>
          </a:p>
        </p:txBody>
      </p:sp>
      <p:cxnSp>
        <p:nvCxnSpPr>
          <p:cNvPr id="12" name="Straight Arrow Connector 11"/>
          <p:cNvCxnSpPr/>
          <p:nvPr/>
        </p:nvCxnSpPr>
        <p:spPr bwMode="auto">
          <a:xfrm>
            <a:off x="5214937" y="2933700"/>
            <a:ext cx="685800" cy="2286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Arrow Connector 12"/>
          <p:cNvCxnSpPr/>
          <p:nvPr/>
        </p:nvCxnSpPr>
        <p:spPr bwMode="auto">
          <a:xfrm rot="8100000">
            <a:off x="5195327" y="3562910"/>
            <a:ext cx="685800" cy="2286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7537" y="1679545"/>
            <a:ext cx="1981200" cy="3159155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747163" y="4012168"/>
            <a:ext cx="710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PFDinTextCompPro-Italic"/>
                <a:cs typeface="PFDinTextCompPro-Italic"/>
              </a:rPr>
              <a:t>t</a:t>
            </a:r>
            <a:r>
              <a:rPr lang="en-US" sz="1800" dirty="0" smtClean="0">
                <a:latin typeface="PFDinTextCompPro-Italic"/>
                <a:cs typeface="PFDinTextCompPro-Italic"/>
              </a:rPr>
              <a:t>est set</a:t>
            </a:r>
            <a:endParaRPr lang="en-US" sz="1800" dirty="0">
              <a:latin typeface="PFDinTextCompPro-Italic"/>
              <a:cs typeface="PFDinTextCompPro-Italic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99934" y="2488168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PFDinTextCompPro-Italic"/>
                <a:cs typeface="PFDinTextCompPro-Italic"/>
              </a:rPr>
              <a:t>training set</a:t>
            </a:r>
            <a:endParaRPr lang="en-US" sz="1800" dirty="0">
              <a:latin typeface="PFDinTextCompPro-Italic"/>
              <a:cs typeface="PFDinTextCompPro-Italic"/>
            </a:endParaRPr>
          </a:p>
        </p:txBody>
      </p:sp>
      <p:cxnSp>
        <p:nvCxnSpPr>
          <p:cNvPr id="7" name="Straight Arrow Connector 6"/>
          <p:cNvCxnSpPr/>
          <p:nvPr/>
        </p:nvCxnSpPr>
        <p:spPr bwMode="auto">
          <a:xfrm rot="19800000">
            <a:off x="6891337" y="3716117"/>
            <a:ext cx="0" cy="3048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72274" y="4076700"/>
            <a:ext cx="1643063" cy="1040331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7143412" y="4393168"/>
            <a:ext cx="848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PFDinTextCompPro-Italic"/>
                <a:cs typeface="PFDinTextCompPro-Italic"/>
              </a:rPr>
              <a:t>new data</a:t>
            </a:r>
            <a:endParaRPr lang="en-US" sz="1800" dirty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7503200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91183" y="1057513"/>
            <a:ext cx="6308123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</a:t>
            </a:r>
            <a:r>
              <a:rPr lang="en-US" sz="3000" dirty="0">
                <a:latin typeface="PFDinTextCompPro-Italic"/>
                <a:cs typeface="PFDinTextCompPro-Italic"/>
              </a:rPr>
              <a:t>How can we make a model that generalizes well</a:t>
            </a:r>
            <a:r>
              <a:rPr lang="en-US" sz="3000" dirty="0" smtClean="0">
                <a:latin typeface="PFDinTextCompPro-Italic"/>
                <a:cs typeface="PFDinTextCompPro-Italic"/>
              </a:rPr>
              <a:t>?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 </a:t>
            </a:r>
            <a:r>
              <a:rPr lang="en-US" sz="2500" dirty="0" smtClean="0">
                <a:latin typeface="PFDinTextCompPro-Italic"/>
                <a:cs typeface="PFDinTextCompPro-Italic"/>
              </a:rPr>
              <a:t>1)  split dataset</a:t>
            </a:r>
          </a:p>
          <a:p>
            <a:pPr algn="l"/>
            <a:r>
              <a:rPr lang="en-US" sz="2500" dirty="0">
                <a:latin typeface="PFDinTextCompPro-Italic"/>
                <a:cs typeface="PFDinTextCompPro-Italic"/>
              </a:rPr>
              <a:t> </a:t>
            </a:r>
            <a:r>
              <a:rPr lang="en-US" sz="2500" dirty="0" smtClean="0">
                <a:latin typeface="PFDinTextCompPro-Italic"/>
                <a:cs typeface="PFDinTextCompPro-Italic"/>
              </a:rPr>
              <a:t>2)  train model</a:t>
            </a:r>
          </a:p>
          <a:p>
            <a:pPr algn="l"/>
            <a:r>
              <a:rPr lang="en-US" sz="2500" dirty="0">
                <a:latin typeface="PFDinTextCompPro-Italic"/>
                <a:cs typeface="PFDinTextCompPro-Italic"/>
              </a:rPr>
              <a:t> </a:t>
            </a:r>
            <a:r>
              <a:rPr lang="en-US" sz="2500" dirty="0" smtClean="0">
                <a:latin typeface="PFDinTextCompPro-Italic"/>
                <a:cs typeface="PFDinTextCompPro-Italic"/>
              </a:rPr>
              <a:t>3)  test model</a:t>
            </a:r>
          </a:p>
          <a:p>
            <a:pPr algn="l"/>
            <a:r>
              <a:rPr lang="en-US" sz="2500" dirty="0">
                <a:latin typeface="PFDinTextCompPro-Italic"/>
                <a:cs typeface="PFDinTextCompPro-Italic"/>
              </a:rPr>
              <a:t> 4</a:t>
            </a:r>
            <a:r>
              <a:rPr lang="en-US" sz="2500">
                <a:latin typeface="PFDinTextCompPro-Italic"/>
                <a:cs typeface="PFDinTextCompPro-Italic"/>
              </a:rPr>
              <a:t>)  </a:t>
            </a:r>
            <a:r>
              <a:rPr lang="en-US" sz="2500" smtClean="0">
                <a:latin typeface="PFDinTextCompPro-Italic"/>
                <a:cs typeface="PFDinTextCompPro-Italic"/>
              </a:rPr>
              <a:t>parameter tuning</a:t>
            </a:r>
            <a:endParaRPr lang="en-US" sz="2500" dirty="0">
              <a:latin typeface="PFDinTextCompPro-Italic"/>
              <a:cs typeface="PFDinTextCompPro-Italic"/>
            </a:endParaRPr>
          </a:p>
          <a:p>
            <a:pPr algn="l"/>
            <a:r>
              <a:rPr lang="en-US" sz="2500" dirty="0">
                <a:latin typeface="PFDinTextCompPro-Italic"/>
                <a:cs typeface="PFDinTextCompPro-Italic"/>
              </a:rPr>
              <a:t> 5)  choose final model</a:t>
            </a:r>
          </a:p>
          <a:p>
            <a:pPr algn="l"/>
            <a:r>
              <a:rPr lang="en-US" sz="2500" dirty="0">
                <a:latin typeface="PFDinTextCompPro-Italic"/>
                <a:cs typeface="PFDinTextCompPro-Italic"/>
              </a:rPr>
              <a:t> 6)  train on all </a:t>
            </a:r>
            <a:r>
              <a:rPr lang="en-US" sz="2500" dirty="0" smtClean="0">
                <a:latin typeface="PFDinTextCompPro-Italic"/>
                <a:cs typeface="PFDinTextCompPro-Italic"/>
              </a:rPr>
              <a:t>data</a:t>
            </a:r>
          </a:p>
          <a:p>
            <a:pPr algn="l"/>
            <a:r>
              <a:rPr lang="en-US" sz="2500" dirty="0">
                <a:latin typeface="PFDinTextCompPro-Italic"/>
                <a:cs typeface="PFDinTextCompPro-Italic"/>
              </a:rPr>
              <a:t> 7</a:t>
            </a:r>
            <a:r>
              <a:rPr lang="en-US" sz="2500" dirty="0" smtClean="0">
                <a:latin typeface="PFDinTextCompPro-Italic"/>
                <a:cs typeface="PFDinTextCompPro-Italic"/>
              </a:rPr>
              <a:t>)  make predictions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smtClean="0"/>
              <a:t>Test Set </a:t>
            </a:r>
            <a:r>
              <a:rPr lang="en-US"/>
              <a:t>Approach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8770" y="2584938"/>
            <a:ext cx="1824567" cy="126316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357938" y="2977606"/>
            <a:ext cx="736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PFDinTextCompPro-Italic"/>
                <a:cs typeface="PFDinTextCompPro-Italic"/>
              </a:rPr>
              <a:t>model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749146" y="4762500"/>
            <a:ext cx="703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PFDinTextCompPro-Italic"/>
                <a:cs typeface="PFDinTextCompPro-Italic"/>
              </a:rPr>
              <a:t>dataset</a:t>
            </a:r>
            <a:endParaRPr lang="en-US" sz="1800" dirty="0">
              <a:latin typeface="PFDinTextCompPro-Italic"/>
              <a:cs typeface="PFDinTextCompPro-Italic"/>
            </a:endParaRPr>
          </a:p>
        </p:txBody>
      </p:sp>
      <p:cxnSp>
        <p:nvCxnSpPr>
          <p:cNvPr id="12" name="Straight Arrow Connector 11"/>
          <p:cNvCxnSpPr/>
          <p:nvPr/>
        </p:nvCxnSpPr>
        <p:spPr bwMode="auto">
          <a:xfrm>
            <a:off x="5214937" y="2933700"/>
            <a:ext cx="685800" cy="2286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Arrow Connector 12"/>
          <p:cNvCxnSpPr/>
          <p:nvPr/>
        </p:nvCxnSpPr>
        <p:spPr bwMode="auto">
          <a:xfrm rot="8100000">
            <a:off x="5195327" y="3562910"/>
            <a:ext cx="685800" cy="2286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7537" y="1679545"/>
            <a:ext cx="1981200" cy="3159155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747163" y="4012168"/>
            <a:ext cx="710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PFDinTextCompPro-Italic"/>
                <a:cs typeface="PFDinTextCompPro-Italic"/>
              </a:rPr>
              <a:t>t</a:t>
            </a:r>
            <a:r>
              <a:rPr lang="en-US" sz="1800" dirty="0" smtClean="0">
                <a:latin typeface="PFDinTextCompPro-Italic"/>
                <a:cs typeface="PFDinTextCompPro-Italic"/>
              </a:rPr>
              <a:t>est set</a:t>
            </a:r>
            <a:endParaRPr lang="en-US" sz="1800" dirty="0">
              <a:latin typeface="PFDinTextCompPro-Italic"/>
              <a:cs typeface="PFDinTextCompPro-Italic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99934" y="2488168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PFDinTextCompPro-Italic"/>
                <a:cs typeface="PFDinTextCompPro-Italic"/>
              </a:rPr>
              <a:t>training set</a:t>
            </a:r>
            <a:endParaRPr lang="en-US" sz="1800" dirty="0">
              <a:latin typeface="PFDinTextCompPro-Italic"/>
              <a:cs typeface="PFDinTextCompPro-Italic"/>
            </a:endParaRPr>
          </a:p>
        </p:txBody>
      </p:sp>
      <p:cxnSp>
        <p:nvCxnSpPr>
          <p:cNvPr id="7" name="Straight Arrow Connector 6"/>
          <p:cNvCxnSpPr/>
          <p:nvPr/>
        </p:nvCxnSpPr>
        <p:spPr bwMode="auto">
          <a:xfrm rot="19800000">
            <a:off x="6891337" y="3716117"/>
            <a:ext cx="0" cy="3048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72274" y="4076700"/>
            <a:ext cx="1643063" cy="1040331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7143412" y="4393168"/>
            <a:ext cx="848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PFDinTextCompPro-Italic"/>
                <a:cs typeface="PFDinTextCompPro-Italic"/>
              </a:rPr>
              <a:t>new data</a:t>
            </a:r>
            <a:endParaRPr lang="en-US" sz="1800" dirty="0">
              <a:latin typeface="PFDinTextCompPro-Italic"/>
              <a:cs typeface="PFDinTextCompPro-Italic"/>
            </a:endParaRPr>
          </a:p>
        </p:txBody>
      </p:sp>
      <p:grpSp>
        <p:nvGrpSpPr>
          <p:cNvPr id="17" name="Group 26"/>
          <p:cNvGrpSpPr>
            <a:grpSpLocks/>
          </p:cNvGrpSpPr>
          <p:nvPr/>
        </p:nvGrpSpPr>
        <p:grpSpPr bwMode="auto">
          <a:xfrm>
            <a:off x="7529521" y="1057513"/>
            <a:ext cx="1463675" cy="1752980"/>
            <a:chOff x="0" y="0"/>
            <a:chExt cx="1280" cy="1533"/>
          </a:xfrm>
        </p:grpSpPr>
        <p:pic>
          <p:nvPicPr>
            <p:cNvPr id="18" name="Picture 2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80" cy="1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" name="Rectangle 24"/>
            <p:cNvSpPr>
              <a:spLocks/>
            </p:cNvSpPr>
            <p:nvPr/>
          </p:nvSpPr>
          <p:spPr bwMode="auto">
            <a:xfrm>
              <a:off x="104" y="96"/>
              <a:ext cx="1056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ct val="75000"/>
                </a:lnSpc>
              </a:pPr>
              <a:r>
                <a:rPr lang="en-US" sz="1300" dirty="0" smtClean="0">
                  <a:solidFill>
                    <a:schemeClr val="tx1"/>
                  </a:solidFill>
                  <a:latin typeface="PFDinTextCompPro-Bold" charset="0"/>
                  <a:ea typeface="ＭＳ Ｐゴシック" charset="0"/>
                  <a:cs typeface="ＭＳ Ｐゴシック" charset="0"/>
                  <a:sym typeface="PFDinTextCompPro-Bold" charset="0"/>
                </a:rPr>
                <a:t>NOTE</a:t>
              </a:r>
              <a:endParaRPr lang="en-US" sz="1300" dirty="0">
                <a:solidFill>
                  <a:schemeClr val="tx1"/>
                </a:solidFill>
                <a:latin typeface="PFDinTextCompPro-Bold" charset="0"/>
                <a:ea typeface="ＭＳ Ｐゴシック" charset="0"/>
                <a:cs typeface="ＭＳ Ｐゴシック" charset="0"/>
                <a:sym typeface="PFDinTextCompPro-Bold" charset="0"/>
              </a:endParaRPr>
            </a:p>
          </p:txBody>
        </p:sp>
        <p:sp>
          <p:nvSpPr>
            <p:cNvPr id="23" name="Rectangle 25"/>
            <p:cNvSpPr>
              <a:spLocks/>
            </p:cNvSpPr>
            <p:nvPr/>
          </p:nvSpPr>
          <p:spPr bwMode="auto">
            <a:xfrm>
              <a:off x="104" y="264"/>
              <a:ext cx="1056" cy="1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ts val="1150"/>
                </a:lnSpc>
              </a:pPr>
              <a:r>
                <a:rPr lang="en-US" sz="900" dirty="0" smtClean="0">
                  <a:solidFill>
                    <a:schemeClr val="tx1"/>
                  </a:solidFill>
                  <a:latin typeface="News706 BT" charset="0"/>
                  <a:ea typeface="ＭＳ Ｐゴシック" charset="0"/>
                  <a:cs typeface="ＭＳ Ｐゴシック" charset="0"/>
                  <a:sym typeface="News706 BT" charset="0"/>
                </a:rPr>
                <a:t>This new data is called </a:t>
              </a:r>
              <a:r>
                <a:rPr lang="en-US" sz="900" i="1" dirty="0" smtClean="0">
                  <a:solidFill>
                    <a:schemeClr val="tx1"/>
                  </a:solidFill>
                  <a:latin typeface="News706 BT" charset="0"/>
                  <a:ea typeface="ＭＳ Ｐゴシック" charset="0"/>
                  <a:cs typeface="ＭＳ Ｐゴシック" charset="0"/>
                  <a:sym typeface="News706 BT" charset="0"/>
                </a:rPr>
                <a:t>out </a:t>
              </a:r>
              <a:r>
                <a:rPr lang="en-US" sz="900" i="1" smtClean="0">
                  <a:solidFill>
                    <a:schemeClr val="tx1"/>
                  </a:solidFill>
                  <a:latin typeface="News706 BT" charset="0"/>
                  <a:ea typeface="ＭＳ Ｐゴシック" charset="0"/>
                  <a:cs typeface="ＭＳ Ｐゴシック" charset="0"/>
                  <a:sym typeface="News706 BT" charset="0"/>
                </a:rPr>
                <a:t>of sample </a:t>
              </a:r>
              <a:r>
                <a:rPr lang="en-US" sz="900" smtClean="0">
                  <a:solidFill>
                    <a:schemeClr val="tx1"/>
                  </a:solidFill>
                  <a:latin typeface="News706 BT" charset="0"/>
                  <a:ea typeface="ＭＳ Ｐゴシック" charset="0"/>
                  <a:cs typeface="ＭＳ Ｐゴシック" charset="0"/>
                  <a:sym typeface="News706 BT" charset="0"/>
                </a:rPr>
                <a:t>data. We </a:t>
              </a:r>
              <a:r>
                <a:rPr lang="en-US" sz="900" dirty="0" smtClean="0">
                  <a:solidFill>
                    <a:schemeClr val="tx1"/>
                  </a:solidFill>
                  <a:latin typeface="News706 BT" charset="0"/>
                  <a:ea typeface="ＭＳ Ｐゴシック" charset="0"/>
                  <a:cs typeface="ＭＳ Ｐゴシック" charset="0"/>
                  <a:sym typeface="News706 BT" charset="0"/>
                </a:rPr>
                <a:t>don’t know the labels for these OOS </a:t>
              </a:r>
              <a:r>
                <a:rPr lang="en-US" sz="900" smtClean="0">
                  <a:solidFill>
                    <a:schemeClr val="tx1"/>
                  </a:solidFill>
                  <a:latin typeface="News706 BT" charset="0"/>
                  <a:ea typeface="ＭＳ Ｐゴシック" charset="0"/>
                  <a:cs typeface="ＭＳ Ｐゴシック" charset="0"/>
                  <a:sym typeface="News706 BT" charset="0"/>
                </a:rPr>
                <a:t>records!</a:t>
              </a:r>
            </a:p>
            <a:p>
              <a:pPr algn="l">
                <a:lnSpc>
                  <a:spcPts val="1150"/>
                </a:lnSpc>
              </a:pPr>
              <a:endParaRPr lang="en-US" sz="900">
                <a:solidFill>
                  <a:schemeClr val="tx1"/>
                </a:solidFill>
                <a:latin typeface="News706 BT" charset="0"/>
                <a:ea typeface="ＭＳ Ｐゴシック" charset="0"/>
                <a:cs typeface="ＭＳ Ｐゴシック" charset="0"/>
                <a:sym typeface="News706 BT" charset="0"/>
              </a:endParaRPr>
            </a:p>
            <a:p>
              <a:pPr algn="l">
                <a:lnSpc>
                  <a:spcPts val="1150"/>
                </a:lnSpc>
              </a:pPr>
              <a:r>
                <a:rPr lang="en-US" sz="900" smtClean="0">
                  <a:solidFill>
                    <a:schemeClr val="tx1"/>
                  </a:solidFill>
                  <a:latin typeface="News706 BT" charset="0"/>
                  <a:ea typeface="ＭＳ Ｐゴシック" charset="0"/>
                  <a:cs typeface="ＭＳ Ｐゴシック" charset="0"/>
                  <a:sym typeface="News706 BT" charset="0"/>
                </a:rPr>
                <a:t>We want to estimate OOS prediction error so we know what to expect from our model.</a:t>
              </a:r>
              <a:endParaRPr lang="en-US" sz="900" dirty="0" smtClean="0">
                <a:solidFill>
                  <a:schemeClr val="tx1"/>
                </a:solidFill>
                <a:latin typeface="News706 BT" charset="0"/>
                <a:ea typeface="ＭＳ Ｐゴシック" charset="0"/>
                <a:cs typeface="ＭＳ Ｐゴシック" charset="0"/>
                <a:sym typeface="News706 B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399688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smtClean="0"/>
              <a:t>Test Set error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3608" y="1057513"/>
            <a:ext cx="6483185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Suppose we do the train/test split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</a:p>
          <a:p>
            <a:pPr algn="l"/>
            <a:r>
              <a:rPr lang="en-US" sz="3000" smtClean="0">
                <a:latin typeface="PFDinTextCompPro-Italic"/>
                <a:cs typeface="PFDinTextCompPro-Italic"/>
              </a:rPr>
              <a:t>Q</a:t>
            </a:r>
            <a:r>
              <a:rPr lang="en-US" sz="3000" dirty="0" smtClean="0">
                <a:latin typeface="PFDinTextCompPro-Italic"/>
                <a:cs typeface="PFDinTextCompPro-Italic"/>
              </a:rPr>
              <a:t>: How well </a:t>
            </a:r>
            <a:r>
              <a:rPr lang="en-US" sz="3000" smtClean="0">
                <a:latin typeface="PFDinTextCompPro-Italic"/>
                <a:cs typeface="PFDinTextCompPro-Italic"/>
              </a:rPr>
              <a:t>does test set </a:t>
            </a:r>
            <a:r>
              <a:rPr lang="en-US" sz="3000" dirty="0" smtClean="0">
                <a:latin typeface="PFDinTextCompPro-Italic"/>
                <a:cs typeface="PFDinTextCompPro-Italic"/>
              </a:rPr>
              <a:t>error predict OOS accuracy?</a:t>
            </a:r>
          </a:p>
          <a:p>
            <a:pPr algn="l"/>
            <a:endParaRPr lang="en-US" sz="2500" i="1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2500" i="1" smtClean="0">
                <a:latin typeface="PFDinTextCompPro-Italic"/>
                <a:cs typeface="PFDinTextCompPro-Italic"/>
              </a:rPr>
              <a:t>Thought </a:t>
            </a:r>
            <a:r>
              <a:rPr lang="en-US" sz="2500" i="1" dirty="0" smtClean="0">
                <a:latin typeface="PFDinTextCompPro-Italic"/>
                <a:cs typeface="PFDinTextCompPro-Italic"/>
              </a:rPr>
              <a:t>experiment:</a:t>
            </a:r>
          </a:p>
          <a:p>
            <a:pPr algn="l"/>
            <a:r>
              <a:rPr lang="en-US" sz="2500" i="1" dirty="0" smtClean="0">
                <a:latin typeface="PFDinTextCompPro-Italic"/>
                <a:cs typeface="PFDinTextCompPro-Italic"/>
              </a:rPr>
              <a:t>Suppose we had done a different train/test split.</a:t>
            </a:r>
          </a:p>
          <a:p>
            <a:pPr algn="l"/>
            <a:r>
              <a:rPr lang="en-US" sz="2500" i="1" dirty="0" smtClean="0">
                <a:latin typeface="PFDinTextCompPro-Italic"/>
                <a:cs typeface="PFDinTextCompPro-Italic"/>
              </a:rPr>
              <a:t>Q: Would </a:t>
            </a:r>
            <a:r>
              <a:rPr lang="en-US" sz="2500" i="1" smtClean="0">
                <a:latin typeface="PFDinTextCompPro-Italic"/>
                <a:cs typeface="PFDinTextCompPro-Italic"/>
              </a:rPr>
              <a:t>the test set </a:t>
            </a:r>
            <a:r>
              <a:rPr lang="en-US" sz="2500" i="1" dirty="0" smtClean="0">
                <a:latin typeface="PFDinTextCompPro-Italic"/>
                <a:cs typeface="PFDinTextCompPro-Italic"/>
              </a:rPr>
              <a:t>error remain the same?</a:t>
            </a:r>
          </a:p>
          <a:p>
            <a:pPr algn="l"/>
            <a:r>
              <a:rPr lang="en-US" sz="2500" i="1" dirty="0" smtClean="0">
                <a:latin typeface="PFDinTextCompPro-Italic"/>
                <a:cs typeface="PFDinTextCompPro-Italic"/>
              </a:rPr>
              <a:t>A: Of course not!</a:t>
            </a:r>
          </a:p>
          <a:p>
            <a:pPr algn="l"/>
            <a:endParaRPr lang="en-US" sz="2500" i="1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On its own, not very well.</a:t>
            </a:r>
            <a:endParaRPr lang="en-US" sz="3000" dirty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28374639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ctrTitle"/>
          </p:nvPr>
        </p:nvSpPr>
        <p:spPr bwMode="auto">
          <a:xfrm>
            <a:off x="519112" y="1066800"/>
            <a:ext cx="8429625" cy="36957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3600"/>
              </a:lnSpc>
              <a:defRPr/>
            </a:pPr>
            <a:r>
              <a:rPr lang="en-US" sz="3000" smtClean="0">
                <a:latin typeface="PFDinTextCompPro-Bold" charset="0"/>
                <a:ea typeface="ヒラギノ角ゴ ProN W6" charset="0"/>
                <a:cs typeface="ヒラギノ角ゴ ProN W6" charset="0"/>
              </a:rPr>
              <a:t/>
            </a:r>
            <a:br>
              <a:rPr lang="en-US" sz="300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smtClean="0">
                <a:latin typeface="PFDinTextCompPro-Bold" charset="0"/>
                <a:ea typeface="ヒラギノ角ゴ ProN W6" charset="0"/>
                <a:cs typeface="ヒラギノ角ゴ ProN W6" charset="0"/>
              </a:rPr>
              <a:t/>
            </a:r>
            <a:br>
              <a:rPr lang="en-US" sz="300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/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I. </a:t>
            </a:r>
            <a:r>
              <a:rPr lang="en-US" sz="3000" smtClean="0">
                <a:latin typeface="PFDinTextCompPro-Bold" charset="0"/>
                <a:ea typeface="ヒラギノ角ゴ ProN W6" charset="0"/>
                <a:cs typeface="ヒラギノ角ゴ ProN W6" charset="0"/>
              </a:rPr>
              <a:t>EVALUATION Procedures</a:t>
            </a:r>
            <a:br>
              <a:rPr lang="en-US" sz="300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smtClean="0">
                <a:latin typeface="PFDinTextCompPro-Bold" charset="0"/>
                <a:ea typeface="ヒラギノ角ゴ ProN W6" charset="0"/>
                <a:cs typeface="ヒラギノ角ゴ ProN W6" charset="0"/>
              </a:rPr>
              <a:t>iI</a:t>
            </a: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. </a:t>
            </a:r>
            <a:r>
              <a:rPr lang="en-US" sz="3000" smtClean="0">
                <a:latin typeface="PFDinTextCompPro-Bold" charset="0"/>
                <a:ea typeface="ヒラギノ角ゴ ProN W6" charset="0"/>
                <a:cs typeface="ヒラギノ角ゴ ProN W6" charset="0"/>
              </a:rPr>
              <a:t>EVALUATION Metrics</a:t>
            </a:r>
            <a:endParaRPr lang="en-US" sz="3000" cap="none" dirty="0">
              <a:latin typeface="PFDinTextCompPro-Bold" charset="0"/>
              <a:ea typeface="ヒラギノ角ゴ ProN W6" charset="0"/>
              <a:cs typeface="ヒラギノ角ゴ ProN W6" charset="0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7129463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>
                <a:latin typeface="PFDinTextCompPro-Bold" charset="0"/>
                <a:ea typeface="ＭＳ Ｐゴシック" charset="0"/>
                <a:cs typeface="PFDinTextCompPro-Bold" charset="0"/>
                <a:sym typeface="PFDinTextCompPro-Bold" charset="0"/>
              </a:rPr>
              <a:t>agenda</a:t>
            </a:r>
          </a:p>
          <a:p>
            <a:pPr eaLnBrk="1" hangingPunct="1">
              <a:lnSpc>
                <a:spcPts val="2448"/>
              </a:lnSpc>
              <a:defRPr/>
            </a:pPr>
            <a:endParaRPr lang="en-US" dirty="0" smtClean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6F4A1B40-4074-4A43-A415-862C3E2C2127}" type="slidenum">
              <a:rPr lang="en-US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8257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smtClean="0"/>
              <a:t>Test Set error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3608" y="1057513"/>
            <a:ext cx="6483185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Suppose we do the train/test split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</a:p>
          <a:p>
            <a:pPr algn="l"/>
            <a:r>
              <a:rPr lang="en-US" sz="3000" smtClean="0">
                <a:latin typeface="PFDinTextCompPro-Italic"/>
                <a:cs typeface="PFDinTextCompPro-Italic"/>
              </a:rPr>
              <a:t>Q</a:t>
            </a:r>
            <a:r>
              <a:rPr lang="en-US" sz="3000" dirty="0" smtClean="0">
                <a:latin typeface="PFDinTextCompPro-Italic"/>
                <a:cs typeface="PFDinTextCompPro-Italic"/>
              </a:rPr>
              <a:t>: How well </a:t>
            </a:r>
            <a:r>
              <a:rPr lang="en-US" sz="3000" smtClean="0">
                <a:latin typeface="PFDinTextCompPro-Italic"/>
                <a:cs typeface="PFDinTextCompPro-Italic"/>
              </a:rPr>
              <a:t>does test set </a:t>
            </a:r>
            <a:r>
              <a:rPr lang="en-US" sz="3000" dirty="0" smtClean="0">
                <a:latin typeface="PFDinTextCompPro-Italic"/>
                <a:cs typeface="PFDinTextCompPro-Italic"/>
              </a:rPr>
              <a:t>error predict OOS accuracy?</a:t>
            </a:r>
          </a:p>
          <a:p>
            <a:pPr algn="l"/>
            <a:endParaRPr lang="en-US" sz="2500" i="1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2500" i="1" smtClean="0">
                <a:latin typeface="PFDinTextCompPro-Italic"/>
                <a:cs typeface="PFDinTextCompPro-Italic"/>
              </a:rPr>
              <a:t>Thought </a:t>
            </a:r>
            <a:r>
              <a:rPr lang="en-US" sz="2500" i="1" dirty="0" smtClean="0">
                <a:latin typeface="PFDinTextCompPro-Italic"/>
                <a:cs typeface="PFDinTextCompPro-Italic"/>
              </a:rPr>
              <a:t>experiment:</a:t>
            </a:r>
          </a:p>
          <a:p>
            <a:pPr algn="l"/>
            <a:r>
              <a:rPr lang="en-US" sz="2500" i="1" dirty="0" smtClean="0">
                <a:latin typeface="PFDinTextCompPro-Italic"/>
                <a:cs typeface="PFDinTextCompPro-Italic"/>
              </a:rPr>
              <a:t>Suppose we had done a different train/test split.</a:t>
            </a:r>
          </a:p>
          <a:p>
            <a:pPr algn="l"/>
            <a:r>
              <a:rPr lang="en-US" sz="2500" i="1" dirty="0" smtClean="0">
                <a:latin typeface="PFDinTextCompPro-Italic"/>
                <a:cs typeface="PFDinTextCompPro-Italic"/>
              </a:rPr>
              <a:t>Q: Would </a:t>
            </a:r>
            <a:r>
              <a:rPr lang="en-US" sz="2500" i="1" smtClean="0">
                <a:latin typeface="PFDinTextCompPro-Italic"/>
                <a:cs typeface="PFDinTextCompPro-Italic"/>
              </a:rPr>
              <a:t>the test set error </a:t>
            </a:r>
            <a:r>
              <a:rPr lang="en-US" sz="2500" i="1" dirty="0" smtClean="0">
                <a:latin typeface="PFDinTextCompPro-Italic"/>
                <a:cs typeface="PFDinTextCompPro-Italic"/>
              </a:rPr>
              <a:t>remain the same?</a:t>
            </a:r>
          </a:p>
          <a:p>
            <a:pPr algn="l"/>
            <a:r>
              <a:rPr lang="en-US" sz="2500" i="1" dirty="0" smtClean="0">
                <a:latin typeface="PFDinTextCompPro-Italic"/>
                <a:cs typeface="PFDinTextCompPro-Italic"/>
              </a:rPr>
              <a:t>A: Of course not!</a:t>
            </a:r>
          </a:p>
          <a:p>
            <a:pPr algn="l"/>
            <a:endParaRPr lang="en-US" sz="2500" i="1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On its own, not very well.</a:t>
            </a:r>
            <a:endParaRPr lang="en-US" sz="3000" dirty="0">
              <a:latin typeface="PFDinTextCompPro-Italic"/>
              <a:cs typeface="PFDinTextCompPro-Italic"/>
            </a:endParaRPr>
          </a:p>
        </p:txBody>
      </p:sp>
      <p:grpSp>
        <p:nvGrpSpPr>
          <p:cNvPr id="6" name="Group 26"/>
          <p:cNvGrpSpPr>
            <a:grpSpLocks/>
          </p:cNvGrpSpPr>
          <p:nvPr/>
        </p:nvGrpSpPr>
        <p:grpSpPr bwMode="auto">
          <a:xfrm>
            <a:off x="6728778" y="3222626"/>
            <a:ext cx="1610359" cy="1326456"/>
            <a:chOff x="0" y="0"/>
            <a:chExt cx="1280" cy="1280"/>
          </a:xfrm>
        </p:grpSpPr>
        <p:pic>
          <p:nvPicPr>
            <p:cNvPr id="7" name="Picture 2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80" cy="1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Rectangle 24"/>
            <p:cNvSpPr>
              <a:spLocks/>
            </p:cNvSpPr>
            <p:nvPr/>
          </p:nvSpPr>
          <p:spPr bwMode="auto">
            <a:xfrm>
              <a:off x="104" y="96"/>
              <a:ext cx="1056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ct val="75000"/>
                </a:lnSpc>
              </a:pPr>
              <a:r>
                <a:rPr lang="en-US" sz="1300" dirty="0" smtClean="0">
                  <a:solidFill>
                    <a:schemeClr val="tx1"/>
                  </a:solidFill>
                  <a:latin typeface="PFDinTextCompPro-Bold" charset="0"/>
                  <a:ea typeface="ＭＳ Ｐゴシック" charset="0"/>
                  <a:cs typeface="ＭＳ Ｐゴシック" charset="0"/>
                  <a:sym typeface="PFDinTextCompPro-Bold" charset="0"/>
                </a:rPr>
                <a:t>NOTE</a:t>
              </a:r>
              <a:endParaRPr lang="en-US" sz="1300" dirty="0">
                <a:solidFill>
                  <a:schemeClr val="tx1"/>
                </a:solidFill>
                <a:latin typeface="PFDinTextCompPro-Bold" charset="0"/>
                <a:ea typeface="ＭＳ Ｐゴシック" charset="0"/>
                <a:cs typeface="ＭＳ Ｐゴシック" charset="0"/>
                <a:sym typeface="PFDinTextCompPro-Bold" charset="0"/>
              </a:endParaRPr>
            </a:p>
          </p:txBody>
        </p:sp>
        <p:sp>
          <p:nvSpPr>
            <p:cNvPr id="10" name="Rectangle 25"/>
            <p:cNvSpPr>
              <a:spLocks/>
            </p:cNvSpPr>
            <p:nvPr/>
          </p:nvSpPr>
          <p:spPr bwMode="auto">
            <a:xfrm>
              <a:off x="104" y="264"/>
              <a:ext cx="1056" cy="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ts val="1150"/>
                </a:lnSpc>
              </a:pPr>
              <a:endParaRPr lang="en-US" sz="900" dirty="0" smtClean="0">
                <a:solidFill>
                  <a:schemeClr val="tx1"/>
                </a:solidFill>
                <a:latin typeface="News706 BT" charset="0"/>
                <a:ea typeface="ＭＳ Ｐゴシック" charset="0"/>
                <a:cs typeface="ＭＳ Ｐゴシック" charset="0"/>
                <a:sym typeface="News706 BT" charset="0"/>
              </a:endParaRPr>
            </a:p>
            <a:p>
              <a:pPr algn="l">
                <a:lnSpc>
                  <a:spcPts val="1150"/>
                </a:lnSpc>
              </a:pPr>
              <a:r>
                <a:rPr lang="en-US" sz="900" smtClean="0">
                  <a:solidFill>
                    <a:schemeClr val="tx1"/>
                  </a:solidFill>
                  <a:latin typeface="News706 BT" charset="0"/>
                  <a:ea typeface="ＭＳ Ｐゴシック" charset="0"/>
                  <a:cs typeface="ＭＳ Ｐゴシック" charset="0"/>
                  <a:sym typeface="News706 BT" charset="0"/>
                </a:rPr>
                <a:t>The test set error gives a </a:t>
              </a:r>
              <a:r>
                <a:rPr lang="en-US" sz="900" i="1" smtClean="0">
                  <a:solidFill>
                    <a:schemeClr val="tx1"/>
                  </a:solidFill>
                  <a:latin typeface="News706 BT" charset="0"/>
                  <a:ea typeface="ＭＳ Ｐゴシック" charset="0"/>
                  <a:cs typeface="ＭＳ Ｐゴシック" charset="0"/>
                  <a:sym typeface="News706 BT" charset="0"/>
                </a:rPr>
                <a:t>high-variance estimate </a:t>
              </a:r>
              <a:r>
                <a:rPr lang="en-US" sz="900" smtClean="0">
                  <a:solidFill>
                    <a:schemeClr val="tx1"/>
                  </a:solidFill>
                  <a:latin typeface="News706 BT" charset="0"/>
                  <a:ea typeface="ＭＳ Ｐゴシック" charset="0"/>
                  <a:cs typeface="ＭＳ Ｐゴシック" charset="0"/>
                  <a:sym typeface="News706 BT" charset="0"/>
                </a:rPr>
                <a:t>of </a:t>
              </a:r>
              <a:r>
                <a:rPr lang="en-US" sz="900" dirty="0" smtClean="0">
                  <a:solidFill>
                    <a:schemeClr val="tx1"/>
                  </a:solidFill>
                  <a:latin typeface="News706 BT" charset="0"/>
                  <a:ea typeface="ＭＳ Ｐゴシック" charset="0"/>
                  <a:cs typeface="ＭＳ Ｐゴシック" charset="0"/>
                  <a:sym typeface="News706 BT" charset="0"/>
                </a:rPr>
                <a:t>OOS accuracy.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647575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smtClean="0"/>
              <a:t>Test Set error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3608" y="1057513"/>
            <a:ext cx="6099747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Something is still missing!</a:t>
            </a:r>
          </a:p>
          <a:p>
            <a:pPr algn="l"/>
            <a:r>
              <a:rPr lang="en-US" sz="3000" smtClean="0">
                <a:latin typeface="PFDinTextCompPro-Italic"/>
                <a:cs typeface="PFDinTextCompPro-Italic"/>
              </a:rPr>
              <a:t>Q</a:t>
            </a:r>
            <a:r>
              <a:rPr lang="en-US" sz="3000" dirty="0" smtClean="0">
                <a:latin typeface="PFDinTextCompPro-Italic"/>
                <a:cs typeface="PFDinTextCompPro-Italic"/>
              </a:rPr>
              <a:t>: How can we do better?</a:t>
            </a:r>
          </a:p>
          <a:p>
            <a:pPr algn="l"/>
            <a:endParaRPr lang="en-US" sz="2500" i="1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2500" i="1" smtClean="0">
                <a:latin typeface="PFDinTextCompPro-Italic"/>
                <a:cs typeface="PFDinTextCompPro-Italic"/>
              </a:rPr>
              <a:t>Thought </a:t>
            </a:r>
            <a:r>
              <a:rPr lang="en-US" sz="2500" i="1" dirty="0" smtClean="0">
                <a:latin typeface="PFDinTextCompPro-Italic"/>
                <a:cs typeface="PFDinTextCompPro-Italic"/>
              </a:rPr>
              <a:t>experiment:</a:t>
            </a:r>
          </a:p>
          <a:p>
            <a:pPr algn="l"/>
            <a:r>
              <a:rPr lang="en-US" sz="2500" i="1" dirty="0" smtClean="0">
                <a:latin typeface="PFDinTextCompPro-Italic"/>
                <a:cs typeface="PFDinTextCompPro-Italic"/>
              </a:rPr>
              <a:t>Different train/test splits will give us </a:t>
            </a:r>
            <a:r>
              <a:rPr lang="en-US" sz="2500" i="1" smtClean="0">
                <a:latin typeface="PFDinTextCompPro-Italic"/>
                <a:cs typeface="PFDinTextCompPro-Italic"/>
              </a:rPr>
              <a:t>different test set </a:t>
            </a:r>
            <a:r>
              <a:rPr lang="en-US" sz="2500" i="1" dirty="0" smtClean="0">
                <a:latin typeface="PFDinTextCompPro-Italic"/>
                <a:cs typeface="PFDinTextCompPro-Italic"/>
              </a:rPr>
              <a:t>errors.</a:t>
            </a:r>
          </a:p>
          <a:p>
            <a:pPr algn="l"/>
            <a:r>
              <a:rPr lang="en-US" sz="2500" i="1" dirty="0" smtClean="0">
                <a:latin typeface="PFDinTextCompPro-Italic"/>
                <a:cs typeface="PFDinTextCompPro-Italic"/>
              </a:rPr>
              <a:t>Q: What if we did a bunch of these and took the average?</a:t>
            </a:r>
          </a:p>
          <a:p>
            <a:pPr algn="l"/>
            <a:r>
              <a:rPr lang="en-US" sz="2500" i="1" dirty="0" smtClean="0">
                <a:latin typeface="PFDinTextCompPro-Italic"/>
                <a:cs typeface="PFDinTextCompPro-Italic"/>
              </a:rPr>
              <a:t>A: Now you’re talking!</a:t>
            </a:r>
          </a:p>
          <a:p>
            <a:pPr algn="l"/>
            <a:endParaRPr lang="en-US" sz="2500" i="1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Cross-validation.</a:t>
            </a:r>
            <a:endParaRPr lang="en-US" sz="3000" dirty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423353268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Cross-validation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3608" y="1057513"/>
            <a:ext cx="7819243" cy="29392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Steps </a:t>
            </a:r>
            <a:r>
              <a:rPr lang="en-US" sz="3000" smtClean="0">
                <a:latin typeface="PFDinTextCompPro-Italic"/>
                <a:cs typeface="PFDinTextCompPro-Italic"/>
              </a:rPr>
              <a:t>for K-fold </a:t>
            </a:r>
            <a:r>
              <a:rPr lang="en-US" sz="3000" dirty="0" smtClean="0">
                <a:latin typeface="PFDinTextCompPro-Italic"/>
                <a:cs typeface="PFDinTextCompPro-Italic"/>
              </a:rPr>
              <a:t>cross-validation:</a:t>
            </a:r>
          </a:p>
          <a:p>
            <a:pPr algn="l"/>
            <a:endParaRPr lang="en-US" sz="25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2500" dirty="0" smtClean="0">
                <a:latin typeface="PFDinTextCompPro-Italic"/>
                <a:cs typeface="PFDinTextCompPro-Italic"/>
              </a:rPr>
              <a:t>1)  Randomly </a:t>
            </a:r>
            <a:r>
              <a:rPr lang="en-US" sz="2500" dirty="0">
                <a:latin typeface="PFDinTextCompPro-Italic"/>
                <a:cs typeface="PFDinTextCompPro-Italic"/>
              </a:rPr>
              <a:t>split </a:t>
            </a:r>
            <a:r>
              <a:rPr lang="en-US" sz="2500" dirty="0" smtClean="0">
                <a:latin typeface="PFDinTextCompPro-Italic"/>
                <a:cs typeface="PFDinTextCompPro-Italic"/>
              </a:rPr>
              <a:t>the dataset </a:t>
            </a:r>
            <a:r>
              <a:rPr lang="en-US" sz="2500" smtClean="0">
                <a:latin typeface="PFDinTextCompPro-Italic"/>
                <a:cs typeface="PFDinTextCompPro-Italic"/>
              </a:rPr>
              <a:t>into K </a:t>
            </a:r>
            <a:r>
              <a:rPr lang="en-US" sz="2500" dirty="0" smtClean="0">
                <a:latin typeface="PFDinTextCompPro-Italic"/>
                <a:cs typeface="PFDinTextCompPro-Italic"/>
              </a:rPr>
              <a:t>equal partitions.</a:t>
            </a:r>
          </a:p>
          <a:p>
            <a:pPr algn="l"/>
            <a:r>
              <a:rPr lang="en-US" sz="2500" dirty="0" smtClean="0">
                <a:latin typeface="PFDinTextCompPro-Italic"/>
                <a:cs typeface="PFDinTextCompPro-Italic"/>
              </a:rPr>
              <a:t>2)  Use partition 1 as test set &amp; union of other partitions as training set.</a:t>
            </a:r>
          </a:p>
          <a:p>
            <a:pPr algn="l"/>
            <a:r>
              <a:rPr lang="en-US" sz="2500" dirty="0" smtClean="0">
                <a:latin typeface="PFDinTextCompPro-Italic"/>
                <a:cs typeface="PFDinTextCompPro-Italic"/>
              </a:rPr>
              <a:t>3</a:t>
            </a:r>
            <a:r>
              <a:rPr lang="en-US" sz="2500" smtClean="0">
                <a:latin typeface="PFDinTextCompPro-Italic"/>
                <a:cs typeface="PFDinTextCompPro-Italic"/>
              </a:rPr>
              <a:t>)  Calculate test set error.</a:t>
            </a:r>
            <a:endParaRPr lang="en-US" sz="25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2500" dirty="0" smtClean="0">
                <a:latin typeface="PFDinTextCompPro-Italic"/>
                <a:cs typeface="PFDinTextCompPro-Italic"/>
              </a:rPr>
              <a:t>4)  Repeat steps 2-3 using a different partition as the test set at each iteration.</a:t>
            </a:r>
          </a:p>
          <a:p>
            <a:pPr algn="l"/>
            <a:r>
              <a:rPr lang="en-US" sz="2500" dirty="0">
                <a:latin typeface="PFDinTextCompPro-Italic"/>
                <a:cs typeface="PFDinTextCompPro-Italic"/>
              </a:rPr>
              <a:t>5</a:t>
            </a:r>
            <a:r>
              <a:rPr lang="en-US" sz="2500" dirty="0" smtClean="0">
                <a:latin typeface="PFDinTextCompPro-Italic"/>
                <a:cs typeface="PFDinTextCompPro-Italic"/>
              </a:rPr>
              <a:t>)  Take the </a:t>
            </a:r>
            <a:r>
              <a:rPr lang="en-US" sz="2500" smtClean="0">
                <a:latin typeface="PFDinTextCompPro-Italic"/>
                <a:cs typeface="PFDinTextCompPro-Italic"/>
              </a:rPr>
              <a:t>average test set error </a:t>
            </a:r>
            <a:r>
              <a:rPr lang="en-US" sz="2500" dirty="0" smtClean="0">
                <a:latin typeface="PFDinTextCompPro-Italic"/>
                <a:cs typeface="PFDinTextCompPro-Italic"/>
              </a:rPr>
              <a:t>as the estimate of OOS accuracy.</a:t>
            </a:r>
          </a:p>
        </p:txBody>
      </p:sp>
    </p:spTree>
    <p:extLst>
      <p:ext uri="{BB962C8B-B14F-4D97-AF65-F5344CB8AC3E}">
        <p14:creationId xmlns:p14="http://schemas.microsoft.com/office/powerpoint/2010/main" val="18243067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smtClean="0"/>
              <a:t>Cross-Validation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23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34351" y="4891326"/>
            <a:ext cx="696658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800">
                <a:latin typeface="+mn-lt"/>
              </a:rPr>
              <a:t>Source: http://nbviewer.ipython.org/github/fonnesbeck/Bios366/blob/master/notebooks/Section6_3-Model-Selection-and-Validation.ipynb</a:t>
            </a:r>
            <a:endParaRPr lang="en-US" sz="800" dirty="0">
              <a:latin typeface="+mn-lt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" y="1200250"/>
            <a:ext cx="8529637" cy="24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19137" y="3752046"/>
            <a:ext cx="62484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500" smtClean="0">
                <a:latin typeface="PFDinTextCompPro-Italic" panose="02000506020000020004" pitchFamily="2" charset="0"/>
              </a:rPr>
              <a:t>5-fold cross-validation: red = training folds, blue = test fold</a:t>
            </a:r>
            <a:endParaRPr lang="en-US" sz="2500">
              <a:latin typeface="PFDinTextCompPro-Italic" panose="0200050602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25548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Cross-validation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3608" y="1057513"/>
            <a:ext cx="6904913" cy="32470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Features </a:t>
            </a:r>
            <a:r>
              <a:rPr lang="en-US" sz="3000" smtClean="0">
                <a:latin typeface="PFDinTextCompPro-Italic"/>
                <a:cs typeface="PFDinTextCompPro-Italic"/>
              </a:rPr>
              <a:t>of K-fold </a:t>
            </a:r>
            <a:r>
              <a:rPr lang="en-US" sz="3000" dirty="0" smtClean="0">
                <a:latin typeface="PFDinTextCompPro-Italic"/>
                <a:cs typeface="PFDinTextCompPro-Italic"/>
              </a:rPr>
              <a:t>cross-validation:</a:t>
            </a:r>
          </a:p>
          <a:p>
            <a:pPr algn="l"/>
            <a:endParaRPr lang="en-US" sz="25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2500" dirty="0" smtClean="0">
                <a:latin typeface="PFDinTextCompPro-Italic"/>
                <a:cs typeface="PFDinTextCompPro-Italic"/>
              </a:rPr>
              <a:t>1)  More accurate </a:t>
            </a:r>
            <a:r>
              <a:rPr lang="en-US" sz="2500" dirty="0">
                <a:latin typeface="PFDinTextCompPro-Italic"/>
                <a:cs typeface="PFDinTextCompPro-Italic"/>
              </a:rPr>
              <a:t>estimate of OOS prediction error.</a:t>
            </a:r>
          </a:p>
          <a:p>
            <a:pPr algn="l"/>
            <a:r>
              <a:rPr lang="en-US" sz="2500" dirty="0" smtClean="0">
                <a:latin typeface="PFDinTextCompPro-Italic"/>
                <a:cs typeface="PFDinTextCompPro-Italic"/>
              </a:rPr>
              <a:t>2)  </a:t>
            </a:r>
            <a:r>
              <a:rPr lang="en-US" sz="2500" dirty="0">
                <a:latin typeface="PFDinTextCompPro-Italic"/>
                <a:cs typeface="PFDinTextCompPro-Italic"/>
              </a:rPr>
              <a:t>More efficient use of data than single train/test split.</a:t>
            </a:r>
          </a:p>
          <a:p>
            <a:pPr algn="l"/>
            <a:r>
              <a:rPr lang="en-US" sz="2500" dirty="0">
                <a:latin typeface="PFDinTextCompPro-Italic"/>
                <a:cs typeface="PFDinTextCompPro-Italic"/>
              </a:rPr>
              <a:t>       - Each record in our dataset is used for both training and testing</a:t>
            </a:r>
            <a:r>
              <a:rPr lang="en-US" sz="2500" dirty="0" smtClean="0">
                <a:latin typeface="PFDinTextCompPro-Italic"/>
                <a:cs typeface="PFDinTextCompPro-Italic"/>
              </a:rPr>
              <a:t>.</a:t>
            </a:r>
          </a:p>
          <a:p>
            <a:pPr algn="l"/>
            <a:r>
              <a:rPr lang="en-US" sz="2500" dirty="0">
                <a:latin typeface="PFDinTextCompPro-Italic"/>
                <a:cs typeface="PFDinTextCompPro-Italic"/>
              </a:rPr>
              <a:t>3)  Presents tradeoff between efficiency and computational expense.</a:t>
            </a:r>
          </a:p>
          <a:p>
            <a:pPr algn="l"/>
            <a:r>
              <a:rPr lang="en-US" sz="2500" dirty="0" smtClean="0">
                <a:latin typeface="PFDinTextCompPro-Italic"/>
                <a:cs typeface="PFDinTextCompPro-Italic"/>
              </a:rPr>
              <a:t>        - 10-fold CV is 10x more expensive than </a:t>
            </a:r>
            <a:r>
              <a:rPr lang="en-US" sz="2500" dirty="0">
                <a:latin typeface="PFDinTextCompPro-Italic"/>
                <a:cs typeface="PFDinTextCompPro-Italic"/>
              </a:rPr>
              <a:t>a single train/test split</a:t>
            </a:r>
          </a:p>
          <a:p>
            <a:pPr algn="l"/>
            <a:r>
              <a:rPr lang="en-US" sz="2500" dirty="0" smtClean="0">
                <a:latin typeface="PFDinTextCompPro-Italic"/>
                <a:cs typeface="PFDinTextCompPro-Italic"/>
              </a:rPr>
              <a:t>4)  Can be used </a:t>
            </a:r>
            <a:r>
              <a:rPr lang="en-US" sz="2500" smtClean="0">
                <a:latin typeface="PFDinTextCompPro-Italic"/>
                <a:cs typeface="PFDinTextCompPro-Italic"/>
              </a:rPr>
              <a:t>for parameter tuning and model </a:t>
            </a:r>
            <a:r>
              <a:rPr lang="en-US" sz="2500" dirty="0" smtClean="0">
                <a:latin typeface="PFDinTextCompPro-Italic"/>
                <a:cs typeface="PFDinTextCompPro-Italic"/>
              </a:rPr>
              <a:t>selection.</a:t>
            </a:r>
          </a:p>
        </p:txBody>
      </p:sp>
    </p:spTree>
    <p:extLst>
      <p:ext uri="{BB962C8B-B14F-4D97-AF65-F5344CB8AC3E}">
        <p14:creationId xmlns:p14="http://schemas.microsoft.com/office/powerpoint/2010/main" val="255322138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Cross-validation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3608" y="1057513"/>
            <a:ext cx="6904913" cy="32470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Features </a:t>
            </a:r>
            <a:r>
              <a:rPr lang="en-US" sz="3000" smtClean="0">
                <a:latin typeface="PFDinTextCompPro-Italic"/>
                <a:cs typeface="PFDinTextCompPro-Italic"/>
              </a:rPr>
              <a:t>of K-fold </a:t>
            </a:r>
            <a:r>
              <a:rPr lang="en-US" sz="3000" dirty="0" smtClean="0">
                <a:latin typeface="PFDinTextCompPro-Italic"/>
                <a:cs typeface="PFDinTextCompPro-Italic"/>
              </a:rPr>
              <a:t>cross-validation:</a:t>
            </a:r>
          </a:p>
          <a:p>
            <a:pPr algn="l"/>
            <a:endParaRPr lang="en-US" sz="25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2500" dirty="0" smtClean="0">
                <a:latin typeface="PFDinTextCompPro-Italic"/>
                <a:cs typeface="PFDinTextCompPro-Italic"/>
              </a:rPr>
              <a:t>1)  More accurate </a:t>
            </a:r>
            <a:r>
              <a:rPr lang="en-US" sz="2500" dirty="0">
                <a:latin typeface="PFDinTextCompPro-Italic"/>
                <a:cs typeface="PFDinTextCompPro-Italic"/>
              </a:rPr>
              <a:t>estimate of OOS prediction error.</a:t>
            </a:r>
          </a:p>
          <a:p>
            <a:pPr algn="l"/>
            <a:r>
              <a:rPr lang="en-US" sz="2500" dirty="0" smtClean="0">
                <a:latin typeface="PFDinTextCompPro-Italic"/>
                <a:cs typeface="PFDinTextCompPro-Italic"/>
              </a:rPr>
              <a:t>2)  </a:t>
            </a:r>
            <a:r>
              <a:rPr lang="en-US" sz="2500" dirty="0">
                <a:latin typeface="PFDinTextCompPro-Italic"/>
                <a:cs typeface="PFDinTextCompPro-Italic"/>
              </a:rPr>
              <a:t>More efficient use of data than single train/test split.</a:t>
            </a:r>
          </a:p>
          <a:p>
            <a:pPr algn="l"/>
            <a:r>
              <a:rPr lang="en-US" sz="2500" dirty="0">
                <a:latin typeface="PFDinTextCompPro-Italic"/>
                <a:cs typeface="PFDinTextCompPro-Italic"/>
              </a:rPr>
              <a:t>       - Each record in our dataset is used for both training and testing</a:t>
            </a:r>
            <a:r>
              <a:rPr lang="en-US" sz="2500" dirty="0" smtClean="0">
                <a:latin typeface="PFDinTextCompPro-Italic"/>
                <a:cs typeface="PFDinTextCompPro-Italic"/>
              </a:rPr>
              <a:t>.</a:t>
            </a:r>
          </a:p>
          <a:p>
            <a:pPr algn="l"/>
            <a:r>
              <a:rPr lang="en-US" sz="2500" dirty="0">
                <a:latin typeface="PFDinTextCompPro-Italic"/>
                <a:cs typeface="PFDinTextCompPro-Italic"/>
              </a:rPr>
              <a:t>3)  Presents tradeoff between efficiency and computational expense.</a:t>
            </a:r>
          </a:p>
          <a:p>
            <a:pPr algn="l"/>
            <a:r>
              <a:rPr lang="en-US" sz="2500" dirty="0" smtClean="0">
                <a:latin typeface="PFDinTextCompPro-Italic"/>
                <a:cs typeface="PFDinTextCompPro-Italic"/>
              </a:rPr>
              <a:t>        - 10-fold CV is 10x more expensive than </a:t>
            </a:r>
            <a:r>
              <a:rPr lang="en-US" sz="2500" dirty="0">
                <a:latin typeface="PFDinTextCompPro-Italic"/>
                <a:cs typeface="PFDinTextCompPro-Italic"/>
              </a:rPr>
              <a:t>a single train/test split</a:t>
            </a:r>
          </a:p>
          <a:p>
            <a:pPr algn="l"/>
            <a:r>
              <a:rPr lang="en-US" sz="2500" dirty="0" smtClean="0">
                <a:latin typeface="PFDinTextCompPro-Italic"/>
                <a:cs typeface="PFDinTextCompPro-Italic"/>
              </a:rPr>
              <a:t>4)  Can be used </a:t>
            </a:r>
            <a:r>
              <a:rPr lang="en-US" sz="2500" smtClean="0">
                <a:latin typeface="PFDinTextCompPro-Italic"/>
                <a:cs typeface="PFDinTextCompPro-Italic"/>
              </a:rPr>
              <a:t>for parameter tuning and model </a:t>
            </a:r>
            <a:r>
              <a:rPr lang="en-US" sz="2500" dirty="0" smtClean="0">
                <a:latin typeface="PFDinTextCompPro-Italic"/>
                <a:cs typeface="PFDinTextCompPro-Italic"/>
              </a:rPr>
              <a:t>selection.</a:t>
            </a:r>
          </a:p>
        </p:txBody>
      </p:sp>
      <p:grpSp>
        <p:nvGrpSpPr>
          <p:cNvPr id="6" name="Group 26"/>
          <p:cNvGrpSpPr>
            <a:grpSpLocks/>
          </p:cNvGrpSpPr>
          <p:nvPr/>
        </p:nvGrpSpPr>
        <p:grpSpPr bwMode="auto">
          <a:xfrm>
            <a:off x="6967537" y="1104900"/>
            <a:ext cx="1463675" cy="1463675"/>
            <a:chOff x="0" y="0"/>
            <a:chExt cx="1280" cy="1280"/>
          </a:xfrm>
        </p:grpSpPr>
        <p:pic>
          <p:nvPicPr>
            <p:cNvPr id="7" name="Picture 2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80" cy="1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Rectangle 24"/>
            <p:cNvSpPr>
              <a:spLocks/>
            </p:cNvSpPr>
            <p:nvPr/>
          </p:nvSpPr>
          <p:spPr bwMode="auto">
            <a:xfrm>
              <a:off x="104" y="96"/>
              <a:ext cx="1056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ct val="75000"/>
                </a:lnSpc>
              </a:pPr>
              <a:r>
                <a:rPr lang="en-US" sz="1300" dirty="0" smtClean="0">
                  <a:solidFill>
                    <a:schemeClr val="tx1"/>
                  </a:solidFill>
                  <a:latin typeface="PFDinTextCompPro-Bold" charset="0"/>
                  <a:ea typeface="ＭＳ Ｐゴシック" charset="0"/>
                  <a:cs typeface="ＭＳ Ｐゴシック" charset="0"/>
                  <a:sym typeface="PFDinTextCompPro-Bold" charset="0"/>
                </a:rPr>
                <a:t>NOTE</a:t>
              </a:r>
              <a:endParaRPr lang="en-US" sz="1300" dirty="0">
                <a:solidFill>
                  <a:schemeClr val="tx1"/>
                </a:solidFill>
                <a:latin typeface="PFDinTextCompPro-Bold" charset="0"/>
                <a:ea typeface="ＭＳ Ｐゴシック" charset="0"/>
                <a:cs typeface="ＭＳ Ｐゴシック" charset="0"/>
                <a:sym typeface="PFDinTextCompPro-Bold" charset="0"/>
              </a:endParaRPr>
            </a:p>
          </p:txBody>
        </p:sp>
        <p:sp>
          <p:nvSpPr>
            <p:cNvPr id="10" name="Rectangle 25"/>
            <p:cNvSpPr>
              <a:spLocks/>
            </p:cNvSpPr>
            <p:nvPr/>
          </p:nvSpPr>
          <p:spPr bwMode="auto">
            <a:xfrm>
              <a:off x="104" y="264"/>
              <a:ext cx="1056" cy="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ts val="1150"/>
                </a:lnSpc>
              </a:pPr>
              <a:endParaRPr lang="en-US" sz="900" dirty="0" smtClean="0">
                <a:solidFill>
                  <a:schemeClr val="tx1"/>
                </a:solidFill>
                <a:latin typeface="News706 BT" charset="0"/>
                <a:ea typeface="ＭＳ Ｐゴシック" charset="0"/>
                <a:cs typeface="ＭＳ Ｐゴシック" charset="0"/>
                <a:sym typeface="News706 BT" charset="0"/>
              </a:endParaRPr>
            </a:p>
            <a:p>
              <a:pPr algn="l">
                <a:lnSpc>
                  <a:spcPts val="1150"/>
                </a:lnSpc>
              </a:pPr>
              <a:r>
                <a:rPr lang="en-US" sz="900" dirty="0" smtClean="0">
                  <a:solidFill>
                    <a:schemeClr val="tx1"/>
                  </a:solidFill>
                  <a:latin typeface="News706 BT" charset="0"/>
                  <a:ea typeface="ＭＳ Ｐゴシック" charset="0"/>
                  <a:cs typeface="ＭＳ Ｐゴシック" charset="0"/>
                  <a:sym typeface="News706 BT" charset="0"/>
                </a:rPr>
                <a:t>Leave one out </a:t>
              </a:r>
              <a:r>
                <a:rPr lang="en-US" sz="900" smtClean="0">
                  <a:solidFill>
                    <a:schemeClr val="tx1"/>
                  </a:solidFill>
                  <a:latin typeface="News706 BT" charset="0"/>
                  <a:ea typeface="ＭＳ Ｐゴシック" charset="0"/>
                  <a:cs typeface="ＭＳ Ｐゴシック" charset="0"/>
                  <a:sym typeface="News706 BT" charset="0"/>
                </a:rPr>
                <a:t>cross-validation (LOOCV) is </a:t>
              </a:r>
              <a:r>
                <a:rPr lang="en-US" sz="900" dirty="0" smtClean="0">
                  <a:solidFill>
                    <a:schemeClr val="tx1"/>
                  </a:solidFill>
                  <a:latin typeface="News706 BT" charset="0"/>
                  <a:ea typeface="ＭＳ Ｐゴシック" charset="0"/>
                  <a:cs typeface="ＭＳ Ｐゴシック" charset="0"/>
                  <a:sym typeface="News706 BT" charset="0"/>
                </a:rPr>
                <a:t>a special case </a:t>
              </a:r>
              <a:r>
                <a:rPr lang="en-US" sz="900" smtClean="0">
                  <a:solidFill>
                    <a:schemeClr val="tx1"/>
                  </a:solidFill>
                  <a:latin typeface="News706 BT" charset="0"/>
                  <a:ea typeface="ＭＳ Ｐゴシック" charset="0"/>
                  <a:cs typeface="ＭＳ Ｐゴシック" charset="0"/>
                  <a:sym typeface="News706 BT" charset="0"/>
                </a:rPr>
                <a:t>of K-fold </a:t>
              </a:r>
              <a:r>
                <a:rPr lang="en-US" sz="900" dirty="0" smtClean="0">
                  <a:solidFill>
                    <a:schemeClr val="tx1"/>
                  </a:solidFill>
                  <a:latin typeface="News706 BT" charset="0"/>
                  <a:ea typeface="ＭＳ Ｐゴシック" charset="0"/>
                  <a:cs typeface="ＭＳ Ｐゴシック" charset="0"/>
                  <a:sym typeface="News706 BT" charset="0"/>
                </a:rPr>
                <a:t>cross-validation.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568759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smtClean="0"/>
              <a:t>Cross-Validation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26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34351" y="4891326"/>
            <a:ext cx="696658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800">
                <a:latin typeface="+mn-lt"/>
              </a:rPr>
              <a:t>Source: http://nbviewer.ipython.org/github/fonnesbeck/Bios366/blob/master/notebooks/Section6_3-Model-Selection-and-Validation.ipynb</a:t>
            </a:r>
            <a:endParaRPr lang="en-US" sz="800" dirty="0"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95537" y="3774906"/>
            <a:ext cx="42672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smtClean="0">
                <a:latin typeface="PFDinTextCompPro-Italic" panose="02000506020000020004" pitchFamily="2" charset="0"/>
              </a:rPr>
              <a:t>Model selection using cross-validation:</a:t>
            </a:r>
          </a:p>
          <a:p>
            <a:r>
              <a:rPr lang="en-US" sz="2500" smtClean="0">
                <a:latin typeface="PFDinTextCompPro-Italic" panose="02000506020000020004" pitchFamily="2" charset="0"/>
              </a:rPr>
              <a:t>lowest predicted OOS error at degree = 2</a:t>
            </a:r>
            <a:endParaRPr lang="en-US" sz="2500">
              <a:latin typeface="PFDinTextCompPro-Italic" panose="02000506020000020004" pitchFamily="2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7937" y="1028700"/>
            <a:ext cx="3800475" cy="265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567146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3" y="3238500"/>
            <a:ext cx="8426450" cy="1828800"/>
          </a:xfrm>
        </p:spPr>
        <p:txBody>
          <a:bodyPr/>
          <a:lstStyle/>
          <a:p>
            <a:pPr>
              <a:defRPr/>
            </a:pPr>
            <a:r>
              <a:rPr lang="en-US" sz="7500" smtClean="0"/>
              <a:t>II. </a:t>
            </a:r>
            <a:r>
              <a:rPr lang="en-US" sz="7500" dirty="0" smtClean="0"/>
              <a:t>Evaluation METRICS</a:t>
            </a:r>
            <a:endParaRPr lang="en-US" sz="75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/>
            <a:r>
              <a:rPr lang="en-US" cap="none" smtClean="0">
                <a:latin typeface="PFDinTextCompPro-Bold" charset="0"/>
                <a:ea typeface="ヒラギノ角ゴ ProN W3" charset="0"/>
                <a:cs typeface="ヒラギノ角ゴ ProN W3" charset="0"/>
              </a:rPr>
              <a:t>DATA </a:t>
            </a:r>
            <a:r>
              <a:rPr lang="en-US" cap="none" dirty="0" smtClean="0">
                <a:latin typeface="PFDinTextCompPro-Bold" charset="0"/>
                <a:ea typeface="ヒラギノ角ゴ ProN W3" charset="0"/>
                <a:cs typeface="ヒラギノ角ゴ ProN W3" charset="0"/>
              </a:rPr>
              <a:t>SCIENCE</a:t>
            </a:r>
            <a:endParaRPr lang="en-US" cap="none" dirty="0">
              <a:latin typeface="PFDinTextCompPro-Bold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54470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19137" y="1409700"/>
            <a:ext cx="356540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smtClean="0">
                <a:latin typeface="PFDinTextCompPro-Italic"/>
                <a:cs typeface="PFDinTextCompPro-Italic"/>
              </a:rPr>
              <a:t>Classification:</a:t>
            </a:r>
          </a:p>
          <a:p>
            <a:pPr marL="457200" indent="-457200" algn="l">
              <a:buFont typeface="Arial"/>
              <a:buChar char="•"/>
            </a:pPr>
            <a:r>
              <a:rPr lang="en-US" sz="3000" smtClean="0">
                <a:latin typeface="PFDinTextCompPro-Italic"/>
                <a:cs typeface="PFDinTextCompPro-Italic"/>
              </a:rPr>
              <a:t>Confusion Matrix</a:t>
            </a:r>
            <a:endParaRPr lang="en-US" sz="3000" dirty="0" smtClean="0">
              <a:latin typeface="PFDinTextCompPro-Italic"/>
              <a:cs typeface="PFDinTextCompPro-Italic"/>
            </a:endParaRPr>
          </a:p>
          <a:p>
            <a:pPr marL="457200" indent="-457200" algn="l">
              <a:buFont typeface="Arial"/>
              <a:buChar char="•"/>
            </a:pPr>
            <a:r>
              <a:rPr lang="en-US" sz="3000" smtClean="0">
                <a:latin typeface="PFDinTextCompPro-Italic"/>
                <a:cs typeface="PFDinTextCompPro-Italic"/>
              </a:rPr>
              <a:t>ROC Curve (and AUC)</a:t>
            </a:r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endParaRPr lang="en-US" sz="300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smtClean="0">
                <a:latin typeface="PFDinTextCompPro-Italic"/>
                <a:cs typeface="PFDinTextCompPro-Italic"/>
              </a:rPr>
              <a:t>Regression:</a:t>
            </a:r>
            <a:endParaRPr lang="en-US" sz="3000" dirty="0" smtClean="0">
              <a:latin typeface="PFDinTextCompPro-Italic"/>
              <a:cs typeface="PFDinTextCompPro-Italic"/>
            </a:endParaRPr>
          </a:p>
          <a:p>
            <a:pPr marL="457200" indent="-457200" algn="l">
              <a:buFont typeface="Arial"/>
              <a:buChar char="•"/>
            </a:pPr>
            <a:r>
              <a:rPr lang="en-US" sz="3000" smtClean="0">
                <a:latin typeface="PFDinTextCompPro-Italic"/>
                <a:cs typeface="PFDinTextCompPro-Italic"/>
              </a:rPr>
              <a:t>Root Mean Squared Error</a:t>
            </a:r>
            <a:endParaRPr lang="en-US" sz="3000" dirty="0" smtClean="0">
              <a:latin typeface="PFDinTextCompPro-Italic"/>
              <a:cs typeface="PFDinTextCompPro-Italic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EVALUATION METRICS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3840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smtClean="0"/>
              <a:t>Confusion Matrix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29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66737" y="952500"/>
            <a:ext cx="79281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Confusion </a:t>
            </a:r>
            <a:r>
              <a:rPr lang="en-US" sz="3000" smtClean="0">
                <a:latin typeface="PFDinTextCompPro-Italic"/>
                <a:cs typeface="PFDinTextCompPro-Italic"/>
              </a:rPr>
              <a:t>Matrix: table to describe the performance of a classifier</a:t>
            </a:r>
            <a:endParaRPr lang="en-US" sz="3000" dirty="0" smtClean="0">
              <a:latin typeface="PFDinTextCompPro-Italic"/>
              <a:cs typeface="PFDinTextCompPro-Italic"/>
            </a:endParaRPr>
          </a:p>
        </p:txBody>
      </p:sp>
      <p:pic>
        <p:nvPicPr>
          <p:cNvPr id="1026" name="Picture 2" descr="http://www.dataschool.io/content/images/2014/Mar/confusion_matrix_simp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737" y="1638300"/>
            <a:ext cx="3752850" cy="2028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757737" y="1866900"/>
            <a:ext cx="36576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500" smtClean="0">
                <a:latin typeface="PFDinTextCompPro-Italic" panose="02000506020000020004" pitchFamily="2" charset="0"/>
              </a:rPr>
              <a:t>How many classes are there?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500" smtClean="0">
                <a:latin typeface="PFDinTextCompPro-Italic" panose="02000506020000020004" pitchFamily="2" charset="0"/>
              </a:rPr>
              <a:t>How many patients?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500" smtClean="0">
                <a:latin typeface="PFDinTextCompPro-Italic" panose="02000506020000020004" pitchFamily="2" charset="0"/>
              </a:rPr>
              <a:t>How many predictions of disease?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500" smtClean="0">
                <a:latin typeface="PFDinTextCompPro-Italic" panose="02000506020000020004" pitchFamily="2" charset="0"/>
              </a:rPr>
              <a:t>How many patients actually have the disease?</a:t>
            </a:r>
            <a:endParaRPr lang="en-US" sz="2500">
              <a:latin typeface="PFDinTextCompPro-Italic" panose="02000506020000020004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2937" y="3636110"/>
            <a:ext cx="3887866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500" smtClean="0">
                <a:latin typeface="PFDinTextCompPro-Italic" panose="02000506020000020004" pitchFamily="2" charset="0"/>
              </a:rPr>
              <a:t>Example: Test for presence of disease</a:t>
            </a:r>
          </a:p>
          <a:p>
            <a:pPr algn="l"/>
            <a:r>
              <a:rPr lang="en-US" sz="2500" smtClean="0">
                <a:latin typeface="PFDinTextCompPro-Italic" panose="02000506020000020004" pitchFamily="2" charset="0"/>
              </a:rPr>
              <a:t>YES = positive test = True = 1</a:t>
            </a:r>
          </a:p>
          <a:p>
            <a:pPr algn="l"/>
            <a:r>
              <a:rPr lang="en-US" sz="2500" smtClean="0">
                <a:latin typeface="PFDinTextCompPro-Italic" panose="02000506020000020004" pitchFamily="2" charset="0"/>
              </a:rPr>
              <a:t>NO = negative test = False = 0</a:t>
            </a:r>
          </a:p>
        </p:txBody>
      </p:sp>
    </p:spTree>
    <p:extLst>
      <p:ext uri="{BB962C8B-B14F-4D97-AF65-F5344CB8AC3E}">
        <p14:creationId xmlns:p14="http://schemas.microsoft.com/office/powerpoint/2010/main" val="401304139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3" y="3238500"/>
            <a:ext cx="8601074" cy="1828800"/>
          </a:xfrm>
        </p:spPr>
        <p:txBody>
          <a:bodyPr/>
          <a:lstStyle/>
          <a:p>
            <a:pPr>
              <a:defRPr/>
            </a:pPr>
            <a:r>
              <a:rPr lang="en-US" sz="7500" smtClean="0"/>
              <a:t>I. </a:t>
            </a:r>
            <a:r>
              <a:rPr lang="en-US" sz="7500" dirty="0" smtClean="0"/>
              <a:t>Evaluation PROCEDURES</a:t>
            </a:r>
            <a:endParaRPr lang="en-US" sz="75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/>
            <a:r>
              <a:rPr lang="en-US" cap="none" smtClean="0">
                <a:latin typeface="PFDinTextCompPro-Bold" charset="0"/>
                <a:ea typeface="ヒラギノ角ゴ ProN W3" charset="0"/>
                <a:cs typeface="ヒラギノ角ゴ ProN W3" charset="0"/>
              </a:rPr>
              <a:t>DATA </a:t>
            </a:r>
            <a:r>
              <a:rPr lang="en-US" cap="none" dirty="0" smtClean="0">
                <a:latin typeface="PFDinTextCompPro-Bold" charset="0"/>
                <a:ea typeface="ヒラギノ角ゴ ProN W3" charset="0"/>
                <a:cs typeface="ヒラギノ角ゴ ProN W3" charset="0"/>
              </a:rPr>
              <a:t>SCIENCE</a:t>
            </a:r>
            <a:endParaRPr lang="en-US" cap="none" dirty="0">
              <a:latin typeface="PFDinTextCompPro-Bold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83454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smtClean="0"/>
              <a:t>Confusion Matrix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30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4910137" y="1333500"/>
            <a:ext cx="3657600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500" smtClean="0">
                <a:latin typeface="PFDinTextCompPro-Italic" panose="02000506020000020004" pitchFamily="2" charset="0"/>
              </a:rPr>
              <a:t>Basic Terminology: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500" smtClean="0">
                <a:latin typeface="PFDinTextCompPro-Italic" panose="02000506020000020004" pitchFamily="2" charset="0"/>
              </a:rPr>
              <a:t>True Positives (TP)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500" smtClean="0">
                <a:latin typeface="PFDinTextCompPro-Italic" panose="02000506020000020004" pitchFamily="2" charset="0"/>
              </a:rPr>
              <a:t>True Negatives (TN)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500" smtClean="0">
                <a:latin typeface="PFDinTextCompPro-Italic" panose="02000506020000020004" pitchFamily="2" charset="0"/>
              </a:rPr>
              <a:t>False Positives (FP)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500" smtClean="0">
                <a:latin typeface="PFDinTextCompPro-Italic" panose="02000506020000020004" pitchFamily="2" charset="0"/>
              </a:rPr>
              <a:t>False Negatives (FN)</a:t>
            </a:r>
            <a:endParaRPr lang="en-US" sz="2500">
              <a:latin typeface="PFDinTextCompPro-Italic" panose="02000506020000020004" pitchFamily="2" charset="0"/>
            </a:endParaRPr>
          </a:p>
        </p:txBody>
      </p:sp>
      <p:pic>
        <p:nvPicPr>
          <p:cNvPr id="2050" name="Picture 2" descr="http://www.dataschool.io/content/images/2014/Mar/confusion_matrix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137" y="1211580"/>
            <a:ext cx="4366506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490537" y="3626584"/>
            <a:ext cx="388620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500" smtClean="0">
                <a:latin typeface="PFDinTextCompPro-Italic" panose="02000506020000020004" pitchFamily="2" charset="0"/>
              </a:rPr>
              <a:t>Accuracy: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500" smtClean="0">
                <a:latin typeface="PFDinTextCompPro-Italic" panose="02000506020000020004" pitchFamily="2" charset="0"/>
              </a:rPr>
              <a:t>Overall, how often is it correct?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500" smtClean="0">
                <a:latin typeface="PFDinTextCompPro-Italic" panose="02000506020000020004" pitchFamily="2" charset="0"/>
              </a:rPr>
              <a:t>(TP + TN) / total = 150/165 = 0.91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29137" y="3611344"/>
            <a:ext cx="388620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500" smtClean="0">
                <a:latin typeface="PFDinTextCompPro-Italic" panose="02000506020000020004" pitchFamily="2" charset="0"/>
              </a:rPr>
              <a:t>Misclassification Rate (Error Rate):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500" smtClean="0">
                <a:latin typeface="PFDinTextCompPro-Italic" panose="02000506020000020004" pitchFamily="2" charset="0"/>
              </a:rPr>
              <a:t>Overall, how often is it wrong?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500" smtClean="0">
                <a:latin typeface="PFDinTextCompPro-Italic" panose="02000506020000020004" pitchFamily="2" charset="0"/>
              </a:rPr>
              <a:t>1 - accuracy = 1 - 0.91 = 0.09</a:t>
            </a:r>
          </a:p>
        </p:txBody>
      </p:sp>
    </p:spTree>
    <p:extLst>
      <p:ext uri="{BB962C8B-B14F-4D97-AF65-F5344CB8AC3E}">
        <p14:creationId xmlns:p14="http://schemas.microsoft.com/office/powerpoint/2010/main" val="35149575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smtClean="0"/>
              <a:t>Confusion Matrix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31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4910137" y="1333500"/>
            <a:ext cx="373380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500" smtClean="0">
                <a:latin typeface="PFDinTextCompPro-Italic" panose="02000506020000020004" pitchFamily="2" charset="0"/>
              </a:rPr>
              <a:t>True Positive Rate: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500" smtClean="0">
                <a:latin typeface="PFDinTextCompPro-Italic" panose="02000506020000020004" pitchFamily="2" charset="0"/>
              </a:rPr>
              <a:t>TP / actual yes = 100/105 = 0.95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500" smtClean="0">
                <a:latin typeface="PFDinTextCompPro-Italic" panose="02000506020000020004" pitchFamily="2" charset="0"/>
              </a:rPr>
              <a:t>“sensitivity” or “recall”</a:t>
            </a:r>
          </a:p>
        </p:txBody>
      </p:sp>
      <p:pic>
        <p:nvPicPr>
          <p:cNvPr id="2050" name="Picture 2" descr="http://www.dataschool.io/content/images/2014/Mar/confusion_matrix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137" y="1211580"/>
            <a:ext cx="4366506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490537" y="3726180"/>
            <a:ext cx="40386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500" smtClean="0">
                <a:latin typeface="PFDinTextCompPro-Italic" panose="02000506020000020004" pitchFamily="2" charset="0"/>
              </a:rPr>
              <a:t>Precision: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500" smtClean="0">
                <a:latin typeface="PFDinTextCompPro-Italic" panose="02000506020000020004" pitchFamily="2" charset="0"/>
              </a:rPr>
              <a:t>TP / predicted yes = 100/110 = 0.91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910137" y="3726180"/>
            <a:ext cx="38862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500" smtClean="0">
                <a:latin typeface="PFDinTextCompPro-Italic" panose="02000506020000020004" pitchFamily="2" charset="0"/>
              </a:rPr>
              <a:t>Specificity: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500" smtClean="0">
                <a:latin typeface="PFDinTextCompPro-Italic" panose="02000506020000020004" pitchFamily="2" charset="0"/>
              </a:rPr>
              <a:t>1 - FPR = 1 - 0.17 = 0.83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910137" y="2705100"/>
            <a:ext cx="37338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500" smtClean="0">
                <a:latin typeface="PFDinTextCompPro-Italic" panose="02000506020000020004" pitchFamily="2" charset="0"/>
              </a:rPr>
              <a:t>False Positive Rate: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500">
                <a:latin typeface="PFDinTextCompPro-Italic" panose="02000506020000020004" pitchFamily="2" charset="0"/>
              </a:rPr>
              <a:t>F</a:t>
            </a:r>
            <a:r>
              <a:rPr lang="en-US" sz="2500" smtClean="0">
                <a:latin typeface="PFDinTextCompPro-Italic" panose="02000506020000020004" pitchFamily="2" charset="0"/>
              </a:rPr>
              <a:t>P / actual no = 10/60 = 0.17</a:t>
            </a:r>
          </a:p>
        </p:txBody>
      </p:sp>
    </p:spTree>
    <p:extLst>
      <p:ext uri="{BB962C8B-B14F-4D97-AF65-F5344CB8AC3E}">
        <p14:creationId xmlns:p14="http://schemas.microsoft.com/office/powerpoint/2010/main" val="294701662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071937" y="1104900"/>
            <a:ext cx="46482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Every email gets a 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spamminess</a:t>
            </a:r>
            <a:r>
              <a:rPr lang="en-US" sz="3000" dirty="0" smtClean="0">
                <a:latin typeface="PFDinTextCompPro-Italic"/>
                <a:cs typeface="PFDinTextCompPro-Italic"/>
              </a:rPr>
              <a:t> score. 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Choosing a cut-off, this becomes a classification.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How do we choose a cut-off?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How do we evaluate the ranking without choosing a cut-off?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smtClean="0"/>
              <a:t>ROC Curve / AUC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32</a:t>
            </a:fld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6171678"/>
              </p:ext>
            </p:extLst>
          </p:nvPr>
        </p:nvGraphicFramePr>
        <p:xfrm>
          <a:off x="947737" y="1257300"/>
          <a:ext cx="2663826" cy="345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7942"/>
                <a:gridCol w="887942"/>
                <a:gridCol w="88794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Email 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 Label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Ham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30413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824537" y="952500"/>
            <a:ext cx="1524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ROC curve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smtClean="0"/>
              <a:t>ROC CURVE / AUC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33</a:t>
            </a:fld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66845"/>
              </p:ext>
            </p:extLst>
          </p:nvPr>
        </p:nvGraphicFramePr>
        <p:xfrm>
          <a:off x="947737" y="1257300"/>
          <a:ext cx="2663826" cy="345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7942"/>
                <a:gridCol w="887942"/>
                <a:gridCol w="88794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Email 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 Label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Ham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1515759187"/>
              </p:ext>
            </p:extLst>
          </p:nvPr>
        </p:nvGraphicFramePr>
        <p:xfrm>
          <a:off x="4300537" y="1485900"/>
          <a:ext cx="4267201" cy="32236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434137" y="4610100"/>
            <a:ext cx="685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FPR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43337" y="2552700"/>
            <a:ext cx="685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TPR</a:t>
            </a:r>
          </a:p>
        </p:txBody>
      </p:sp>
    </p:spTree>
    <p:extLst>
      <p:ext uri="{BB962C8B-B14F-4D97-AF65-F5344CB8AC3E}">
        <p14:creationId xmlns:p14="http://schemas.microsoft.com/office/powerpoint/2010/main" val="19431800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smtClean="0"/>
              <a:t>Root Mean Squared Error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34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52474" y="2552700"/>
            <a:ext cx="8001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Arial"/>
              <a:buChar char="•"/>
            </a:pPr>
            <a:r>
              <a:rPr lang="en-US" sz="3000" smtClean="0">
                <a:latin typeface="PFDinTextCompPro-Italic"/>
                <a:cs typeface="PFDinTextCompPro-Italic"/>
              </a:rPr>
              <a:t>Used for regression problems</a:t>
            </a:r>
          </a:p>
          <a:p>
            <a:pPr marL="457200" indent="-457200" algn="l">
              <a:buFont typeface="Arial"/>
              <a:buChar char="•"/>
            </a:pPr>
            <a:r>
              <a:rPr lang="en-US" sz="3000" smtClean="0">
                <a:latin typeface="PFDinTextCompPro-Italic"/>
                <a:cs typeface="PFDinTextCompPro-Italic"/>
              </a:rPr>
              <a:t>Square root of the mean of the squared errors</a:t>
            </a:r>
          </a:p>
          <a:p>
            <a:pPr marL="457200" indent="-457200" algn="l">
              <a:buFont typeface="Arial"/>
              <a:buChar char="•"/>
            </a:pPr>
            <a:r>
              <a:rPr lang="en-US" sz="3000" smtClean="0">
                <a:latin typeface="PFDinTextCompPro-Italic"/>
                <a:cs typeface="PFDinTextCompPro-Italic"/>
              </a:rPr>
              <a:t>Easily interpretable (in the “y” units)</a:t>
            </a:r>
          </a:p>
          <a:p>
            <a:pPr marL="457200" indent="-457200" algn="l">
              <a:buFont typeface="Arial"/>
              <a:buChar char="•"/>
            </a:pPr>
            <a:r>
              <a:rPr lang="en-US" sz="3000" smtClean="0">
                <a:latin typeface="PFDinTextCompPro-Italic"/>
                <a:cs typeface="PFDinTextCompPro-Italic"/>
              </a:rPr>
              <a:t>“Punishes” larger errors</a:t>
            </a:r>
            <a:endParaRPr lang="en-US" sz="3000">
              <a:latin typeface="PFDinTextCompPro-Italic"/>
              <a:cs typeface="PFDinTextCompPro-Italic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0737" y="1190625"/>
            <a:ext cx="4324350" cy="120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47237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smtClean="0"/>
              <a:t>Root Mean Squared Error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35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52474" y="2552700"/>
            <a:ext cx="8001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>
                <a:latin typeface="PFDinTextCompPro-Italic"/>
                <a:cs typeface="PFDinTextCompPro-Italic"/>
              </a:rPr>
              <a:t>Example:</a:t>
            </a:r>
          </a:p>
          <a:p>
            <a:pPr algn="l"/>
            <a:r>
              <a:rPr lang="en-US" sz="3000">
                <a:latin typeface="PFDinTextCompPro-Italic"/>
                <a:cs typeface="PFDinTextCompPro-Italic"/>
              </a:rPr>
              <a:t>y_true = [100, 50, 30]</a:t>
            </a:r>
          </a:p>
          <a:p>
            <a:pPr algn="l"/>
            <a:r>
              <a:rPr lang="en-US" sz="3000">
                <a:latin typeface="PFDinTextCompPro-Italic"/>
                <a:cs typeface="PFDinTextCompPro-Italic"/>
              </a:rPr>
              <a:t>y_preds = [90, 50, 50]</a:t>
            </a:r>
          </a:p>
          <a:p>
            <a:pPr algn="l"/>
            <a:r>
              <a:rPr lang="en-US" sz="3000">
                <a:latin typeface="PFDinTextCompPro-Italic"/>
                <a:cs typeface="PFDinTextCompPro-Italic"/>
              </a:rPr>
              <a:t>RMSE = np.sqrt((10**2 + 0**2 + 20**2) / 3) = </a:t>
            </a:r>
            <a:r>
              <a:rPr lang="en-US" sz="3000" smtClean="0">
                <a:latin typeface="PFDinTextCompPro-Italic"/>
                <a:cs typeface="PFDinTextCompPro-Italic"/>
              </a:rPr>
              <a:t>12.88</a:t>
            </a:r>
            <a:endParaRPr lang="en-US" sz="3000">
              <a:latin typeface="PFDinTextCompPro-Italic"/>
              <a:cs typeface="PFDinTextCompPro-Italic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0737" y="1190625"/>
            <a:ext cx="4324350" cy="120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024948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/>
            <a:r>
              <a:rPr lang="en-US" cap="none" smtClean="0">
                <a:latin typeface="PFDinTextCompPro-Bold" charset="0"/>
                <a:ea typeface="ヒラギノ角ゴ ProN W3" charset="0"/>
                <a:cs typeface="ヒラギノ角ゴ ProN W3" charset="0"/>
              </a:rPr>
              <a:t>DATA </a:t>
            </a:r>
            <a:r>
              <a:rPr lang="en-US" cap="none" dirty="0" smtClean="0">
                <a:latin typeface="PFDinTextCompPro-Bold" charset="0"/>
                <a:ea typeface="ヒラギノ角ゴ ProN W3" charset="0"/>
                <a:cs typeface="ヒラギノ角ゴ ProN W3" charset="0"/>
              </a:rPr>
              <a:t>SCIENCE</a:t>
            </a:r>
            <a:endParaRPr lang="en-US" cap="none" dirty="0">
              <a:latin typeface="PFDinTextCompPro-Bold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6093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Training error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3608" y="1057513"/>
            <a:ext cx="5995622" cy="32470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</a:t>
            </a:r>
            <a:r>
              <a:rPr lang="en-US" sz="3000" dirty="0">
                <a:latin typeface="PFDinTextCompPro-Italic"/>
                <a:cs typeface="PFDinTextCompPro-Italic"/>
              </a:rPr>
              <a:t>What’s wrong with training error?</a:t>
            </a:r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endParaRPr lang="en-US" sz="2500" dirty="0">
              <a:latin typeface="PFDinTextCompPro-Italic"/>
              <a:cs typeface="PFDinTextCompPro-Italic"/>
            </a:endParaRPr>
          </a:p>
          <a:p>
            <a:pPr algn="l"/>
            <a:r>
              <a:rPr lang="en-US" sz="2500" i="1" dirty="0" smtClean="0">
                <a:latin typeface="PFDinTextCompPro-Italic"/>
                <a:cs typeface="PFDinTextCompPro-Italic"/>
              </a:rPr>
              <a:t>Thought experiment:</a:t>
            </a:r>
          </a:p>
          <a:p>
            <a:pPr algn="l"/>
            <a:r>
              <a:rPr lang="en-US" sz="2500" i="1" dirty="0" smtClean="0">
                <a:latin typeface="PFDinTextCompPro-Italic"/>
                <a:cs typeface="PFDinTextCompPro-Italic"/>
              </a:rPr>
              <a:t>Suppose we train our model using the entire dataset.</a:t>
            </a:r>
          </a:p>
          <a:p>
            <a:pPr algn="l"/>
            <a:r>
              <a:rPr lang="en-US" sz="2500" i="1" dirty="0" smtClean="0">
                <a:latin typeface="PFDinTextCompPro-Italic"/>
                <a:cs typeface="PFDinTextCompPro-Italic"/>
              </a:rPr>
              <a:t>Q: How low can we push the training error?</a:t>
            </a:r>
          </a:p>
          <a:p>
            <a:pPr marL="342900" indent="-342900" algn="l">
              <a:buFontTx/>
              <a:buChar char="-"/>
            </a:pPr>
            <a:r>
              <a:rPr lang="en-US" sz="2500" i="1" dirty="0" smtClean="0">
                <a:latin typeface="PFDinTextCompPro-Italic"/>
                <a:cs typeface="PFDinTextCompPro-Italic"/>
              </a:rPr>
              <a:t>We can make the model arbitrarily complex (effectively</a:t>
            </a:r>
          </a:p>
          <a:p>
            <a:pPr lvl="1" indent="0" algn="l"/>
            <a:r>
              <a:rPr lang="en-US" sz="2500" i="1" dirty="0" smtClean="0">
                <a:latin typeface="PFDinTextCompPro-Italic"/>
                <a:cs typeface="PFDinTextCompPro-Italic"/>
              </a:rPr>
              <a:t>“memorizing” the entire training set).</a:t>
            </a:r>
          </a:p>
          <a:p>
            <a:pPr algn="l"/>
            <a:r>
              <a:rPr lang="en-US" sz="2500" i="1" dirty="0">
                <a:latin typeface="PFDinTextCompPro-Italic"/>
                <a:cs typeface="PFDinTextCompPro-Italic"/>
              </a:rPr>
              <a:t>A: Down to zero!</a:t>
            </a:r>
          </a:p>
        </p:txBody>
      </p:sp>
    </p:spTree>
    <p:extLst>
      <p:ext uri="{BB962C8B-B14F-4D97-AF65-F5344CB8AC3E}">
        <p14:creationId xmlns:p14="http://schemas.microsoft.com/office/powerpoint/2010/main" val="18841321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Training error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3608" y="1057513"/>
            <a:ext cx="5995622" cy="32470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</a:t>
            </a:r>
            <a:r>
              <a:rPr lang="en-US" sz="3000" dirty="0">
                <a:latin typeface="PFDinTextCompPro-Italic"/>
                <a:cs typeface="PFDinTextCompPro-Italic"/>
              </a:rPr>
              <a:t>What’s wrong with training error?</a:t>
            </a:r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endParaRPr lang="en-US" sz="2500" dirty="0">
              <a:latin typeface="PFDinTextCompPro-Italic"/>
              <a:cs typeface="PFDinTextCompPro-Italic"/>
            </a:endParaRPr>
          </a:p>
          <a:p>
            <a:pPr algn="l"/>
            <a:r>
              <a:rPr lang="en-US" sz="2500" i="1" dirty="0" smtClean="0">
                <a:latin typeface="PFDinTextCompPro-Italic"/>
                <a:cs typeface="PFDinTextCompPro-Italic"/>
              </a:rPr>
              <a:t>Thought experiment:</a:t>
            </a:r>
          </a:p>
          <a:p>
            <a:pPr algn="l"/>
            <a:r>
              <a:rPr lang="en-US" sz="2500" i="1" dirty="0" smtClean="0">
                <a:latin typeface="PFDinTextCompPro-Italic"/>
                <a:cs typeface="PFDinTextCompPro-Italic"/>
              </a:rPr>
              <a:t>Suppose we train our model using the entire dataset.</a:t>
            </a:r>
          </a:p>
          <a:p>
            <a:pPr algn="l"/>
            <a:r>
              <a:rPr lang="en-US" sz="2500" i="1" dirty="0" smtClean="0">
                <a:latin typeface="PFDinTextCompPro-Italic"/>
                <a:cs typeface="PFDinTextCompPro-Italic"/>
              </a:rPr>
              <a:t>Q: How low can we push the training error?</a:t>
            </a:r>
          </a:p>
          <a:p>
            <a:pPr marL="342900" indent="-342900" algn="l">
              <a:buFontTx/>
              <a:buChar char="-"/>
            </a:pPr>
            <a:r>
              <a:rPr lang="en-US" sz="2500" i="1" dirty="0" smtClean="0">
                <a:latin typeface="PFDinTextCompPro-Italic"/>
                <a:cs typeface="PFDinTextCompPro-Italic"/>
              </a:rPr>
              <a:t>We can make the model arbitrarily complex (effectively</a:t>
            </a:r>
          </a:p>
          <a:p>
            <a:pPr lvl="1" indent="0" algn="l"/>
            <a:r>
              <a:rPr lang="en-US" sz="2500" i="1" dirty="0" smtClean="0">
                <a:latin typeface="PFDinTextCompPro-Italic"/>
                <a:cs typeface="PFDinTextCompPro-Italic"/>
              </a:rPr>
              <a:t>“memorizing” the entire training set).</a:t>
            </a:r>
          </a:p>
          <a:p>
            <a:pPr algn="l"/>
            <a:r>
              <a:rPr lang="en-US" sz="2500" i="1" dirty="0">
                <a:latin typeface="PFDinTextCompPro-Italic"/>
                <a:cs typeface="PFDinTextCompPro-Italic"/>
              </a:rPr>
              <a:t>A: Down to zero</a:t>
            </a:r>
            <a:r>
              <a:rPr lang="en-US" sz="2500" i="1" dirty="0" smtClean="0">
                <a:latin typeface="PFDinTextCompPro-Italic"/>
                <a:cs typeface="PFDinTextCompPro-Italic"/>
              </a:rPr>
              <a:t>!</a:t>
            </a:r>
          </a:p>
        </p:txBody>
      </p:sp>
      <p:grpSp>
        <p:nvGrpSpPr>
          <p:cNvPr id="6" name="Group 26"/>
          <p:cNvGrpSpPr>
            <a:grpSpLocks/>
          </p:cNvGrpSpPr>
          <p:nvPr/>
        </p:nvGrpSpPr>
        <p:grpSpPr bwMode="auto">
          <a:xfrm>
            <a:off x="7180262" y="2917825"/>
            <a:ext cx="1463675" cy="1463675"/>
            <a:chOff x="0" y="0"/>
            <a:chExt cx="1280" cy="1280"/>
          </a:xfrm>
        </p:grpSpPr>
        <p:pic>
          <p:nvPicPr>
            <p:cNvPr id="7" name="Picture 2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80" cy="1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Rectangle 24"/>
            <p:cNvSpPr>
              <a:spLocks/>
            </p:cNvSpPr>
            <p:nvPr/>
          </p:nvSpPr>
          <p:spPr bwMode="auto">
            <a:xfrm>
              <a:off x="104" y="96"/>
              <a:ext cx="1056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ct val="75000"/>
                </a:lnSpc>
              </a:pPr>
              <a:r>
                <a:rPr lang="en-US" sz="1300" dirty="0" smtClean="0">
                  <a:solidFill>
                    <a:schemeClr val="tx1"/>
                  </a:solidFill>
                  <a:latin typeface="PFDinTextCompPro-Bold" charset="0"/>
                  <a:ea typeface="ＭＳ Ｐゴシック" charset="0"/>
                  <a:cs typeface="ＭＳ Ｐゴシック" charset="0"/>
                  <a:sym typeface="PFDinTextCompPro-Bold" charset="0"/>
                </a:rPr>
                <a:t>NOTE</a:t>
              </a:r>
              <a:endParaRPr lang="en-US" sz="1300" dirty="0">
                <a:solidFill>
                  <a:schemeClr val="tx1"/>
                </a:solidFill>
                <a:latin typeface="PFDinTextCompPro-Bold" charset="0"/>
                <a:ea typeface="ＭＳ Ｐゴシック" charset="0"/>
                <a:cs typeface="ＭＳ Ｐゴシック" charset="0"/>
                <a:sym typeface="PFDinTextCompPro-Bold" charset="0"/>
              </a:endParaRPr>
            </a:p>
          </p:txBody>
        </p:sp>
        <p:sp>
          <p:nvSpPr>
            <p:cNvPr id="10" name="Rectangle 25"/>
            <p:cNvSpPr>
              <a:spLocks/>
            </p:cNvSpPr>
            <p:nvPr/>
          </p:nvSpPr>
          <p:spPr bwMode="auto">
            <a:xfrm>
              <a:off x="104" y="264"/>
              <a:ext cx="1056" cy="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ts val="1150"/>
                </a:lnSpc>
              </a:pPr>
              <a:endParaRPr lang="en-US" sz="900" dirty="0" smtClean="0">
                <a:solidFill>
                  <a:schemeClr val="tx1"/>
                </a:solidFill>
                <a:latin typeface="News706 BT" charset="0"/>
                <a:ea typeface="ＭＳ Ｐゴシック" charset="0"/>
                <a:cs typeface="ＭＳ Ｐゴシック" charset="0"/>
                <a:sym typeface="News706 BT" charset="0"/>
              </a:endParaRPr>
            </a:p>
            <a:p>
              <a:pPr algn="l">
                <a:lnSpc>
                  <a:spcPts val="1150"/>
                </a:lnSpc>
              </a:pPr>
              <a:r>
                <a:rPr lang="en-US" sz="900" dirty="0" smtClean="0">
                  <a:solidFill>
                    <a:schemeClr val="tx1"/>
                  </a:solidFill>
                  <a:latin typeface="News706 BT" charset="0"/>
                  <a:ea typeface="ＭＳ Ｐゴシック" charset="0"/>
                  <a:cs typeface="ＭＳ Ｐゴシック" charset="0"/>
                  <a:sym typeface="News706 BT" charset="0"/>
                </a:rPr>
                <a:t>This phenomenon</a:t>
              </a:r>
            </a:p>
            <a:p>
              <a:pPr algn="l">
                <a:lnSpc>
                  <a:spcPts val="1150"/>
                </a:lnSpc>
              </a:pPr>
              <a:r>
                <a:rPr lang="en-US" sz="900" dirty="0" smtClean="0">
                  <a:solidFill>
                    <a:schemeClr val="tx1"/>
                  </a:solidFill>
                  <a:latin typeface="News706 BT" charset="0"/>
                  <a:ea typeface="ＭＳ Ｐゴシック" charset="0"/>
                  <a:cs typeface="ＭＳ Ｐゴシック" charset="0"/>
                  <a:sym typeface="News706 BT" charset="0"/>
                </a:rPr>
                <a:t>is called</a:t>
              </a:r>
            </a:p>
            <a:p>
              <a:pPr algn="l">
                <a:lnSpc>
                  <a:spcPts val="1150"/>
                </a:lnSpc>
              </a:pPr>
              <a:r>
                <a:rPr lang="en-US" sz="900" i="1" dirty="0" err="1" smtClean="0">
                  <a:solidFill>
                    <a:schemeClr val="tx1"/>
                  </a:solidFill>
                  <a:latin typeface="News706 BT" charset="0"/>
                  <a:ea typeface="ＭＳ Ｐゴシック" charset="0"/>
                  <a:cs typeface="ＭＳ Ｐゴシック" charset="0"/>
                  <a:sym typeface="News706 BT" charset="0"/>
                </a:rPr>
                <a:t>overfitting</a:t>
              </a:r>
              <a:r>
                <a:rPr lang="en-US" sz="900" dirty="0" smtClean="0">
                  <a:solidFill>
                    <a:schemeClr val="tx1"/>
                  </a:solidFill>
                  <a:latin typeface="News706 BT" charset="0"/>
                  <a:ea typeface="ＭＳ Ｐゴシック" charset="0"/>
                  <a:cs typeface="ＭＳ Ｐゴシック" charset="0"/>
                  <a:sym typeface="News706 BT" charset="0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308646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smtClean="0"/>
              <a:t>Overfitting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90537" y="4891326"/>
            <a:ext cx="42871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800" smtClean="0">
                <a:latin typeface="+mn-lt"/>
              </a:rPr>
              <a:t>Source</a:t>
            </a:r>
            <a:r>
              <a:rPr lang="en-US" sz="800" dirty="0" smtClean="0">
                <a:latin typeface="+mn-lt"/>
              </a:rPr>
              <a:t>: http://</a:t>
            </a:r>
            <a:r>
              <a:rPr lang="en-US" sz="800" dirty="0" err="1" smtClean="0">
                <a:latin typeface="+mn-lt"/>
              </a:rPr>
              <a:t>www.dtreg.com</a:t>
            </a:r>
            <a:endParaRPr lang="en-US" sz="800" dirty="0">
              <a:latin typeface="+mn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3020" y="1093140"/>
            <a:ext cx="3997035" cy="3838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7250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smtClean="0"/>
              <a:t>Underfitting and Overfitting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34351" y="4891326"/>
            <a:ext cx="696658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800">
                <a:latin typeface="+mn-lt"/>
              </a:rPr>
              <a:t>Source: http://nbviewer.ipython.org/github/fonnesbeck/Bios366/blob/master/notebooks/Section6_3-Model-Selection-and-Validation.ipynb</a:t>
            </a:r>
            <a:endParaRPr lang="en-US" sz="800" dirty="0">
              <a:latin typeface="+mn-lt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351" y="1028700"/>
            <a:ext cx="7848600" cy="35328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62573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smtClean="0"/>
              <a:t>Underfitting and Overfitting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66737" y="4899274"/>
            <a:ext cx="610224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800">
                <a:latin typeface="+mn-lt"/>
              </a:rPr>
              <a:t>Source: http://theclevermachine.wordpress.com/2013/04/21/model-selection-underfitting-overfitting-and-the-bias-variance-tradeoff</a:t>
            </a:r>
            <a:r>
              <a:rPr lang="en-US" sz="800" smtClean="0">
                <a:latin typeface="+mn-lt"/>
              </a:rPr>
              <a:t>/</a:t>
            </a:r>
            <a:endParaRPr lang="en-US" dirty="0"/>
          </a:p>
        </p:txBody>
      </p:sp>
      <p:pic>
        <p:nvPicPr>
          <p:cNvPr id="1026" name="Picture 2" descr="http://theclevermachine.files.wordpress.com/2013/04/bias-variance-train-test-erro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737" y="1104900"/>
            <a:ext cx="3505200" cy="3505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theclevermachine.files.wordpress.com/2013/04/bias-variance-tradeoff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5597" y="1104899"/>
            <a:ext cx="3517164" cy="3505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85395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Training error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3608" y="1057513"/>
            <a:ext cx="8653366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</a:t>
            </a:r>
            <a:r>
              <a:rPr lang="en-US" sz="3000" dirty="0">
                <a:latin typeface="PFDinTextCompPro-Italic"/>
                <a:cs typeface="PFDinTextCompPro-Italic"/>
              </a:rPr>
              <a:t>What’s wrong with training error?</a:t>
            </a:r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endParaRPr lang="en-US" sz="2500" dirty="0">
              <a:latin typeface="PFDinTextCompPro-Italic"/>
              <a:cs typeface="PFDinTextCompPro-Italic"/>
            </a:endParaRPr>
          </a:p>
          <a:p>
            <a:pPr algn="l"/>
            <a:r>
              <a:rPr lang="en-US" sz="2500" i="1" dirty="0" smtClean="0">
                <a:latin typeface="PFDinTextCompPro-Italic"/>
                <a:cs typeface="PFDinTextCompPro-Italic"/>
              </a:rPr>
              <a:t>Thought experiment:</a:t>
            </a:r>
          </a:p>
          <a:p>
            <a:pPr algn="l"/>
            <a:r>
              <a:rPr lang="en-US" sz="2500" i="1" dirty="0" smtClean="0">
                <a:latin typeface="PFDinTextCompPro-Italic"/>
                <a:cs typeface="PFDinTextCompPro-Italic"/>
              </a:rPr>
              <a:t>Suppose we train our model using the entire dataset.</a:t>
            </a:r>
          </a:p>
          <a:p>
            <a:pPr algn="l"/>
            <a:r>
              <a:rPr lang="en-US" sz="2500" i="1" dirty="0" smtClean="0">
                <a:latin typeface="PFDinTextCompPro-Italic"/>
                <a:cs typeface="PFDinTextCompPro-Italic"/>
              </a:rPr>
              <a:t>Q: How low can we push the training error?</a:t>
            </a:r>
          </a:p>
          <a:p>
            <a:pPr marL="342900" indent="-342900" algn="l">
              <a:buFontTx/>
              <a:buChar char="-"/>
            </a:pPr>
            <a:r>
              <a:rPr lang="en-US" sz="2500" i="1" dirty="0" smtClean="0">
                <a:latin typeface="PFDinTextCompPro-Italic"/>
                <a:cs typeface="PFDinTextCompPro-Italic"/>
              </a:rPr>
              <a:t>We can make the model arbitrarily complex (effectively</a:t>
            </a:r>
          </a:p>
          <a:p>
            <a:pPr lvl="1" indent="0" algn="l"/>
            <a:r>
              <a:rPr lang="en-US" sz="2500" i="1" dirty="0" smtClean="0">
                <a:latin typeface="PFDinTextCompPro-Italic"/>
                <a:cs typeface="PFDinTextCompPro-Italic"/>
              </a:rPr>
              <a:t>“memorizing” the entire training set).</a:t>
            </a:r>
          </a:p>
          <a:p>
            <a:pPr algn="l"/>
            <a:r>
              <a:rPr lang="en-US" sz="2500" i="1" dirty="0">
                <a:latin typeface="PFDinTextCompPro-Italic"/>
                <a:cs typeface="PFDinTextCompPro-Italic"/>
              </a:rPr>
              <a:t>A: Down to zero</a:t>
            </a:r>
            <a:r>
              <a:rPr lang="en-US" sz="2500" i="1" dirty="0" smtClean="0">
                <a:latin typeface="PFDinTextCompPro-Italic"/>
                <a:cs typeface="PFDinTextCompPro-Italic"/>
              </a:rPr>
              <a:t>!</a:t>
            </a:r>
          </a:p>
          <a:p>
            <a:pPr algn="l"/>
            <a:endParaRPr lang="en-US" sz="2500" i="1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Training error is not a good estimate of accuracy beyond training data.</a:t>
            </a:r>
            <a:endParaRPr lang="en-US" sz="3000" dirty="0">
              <a:latin typeface="PFDinTextCompPro-Italic"/>
              <a:cs typeface="PFDinTextCompPro-Italic"/>
            </a:endParaRPr>
          </a:p>
        </p:txBody>
      </p:sp>
      <p:grpSp>
        <p:nvGrpSpPr>
          <p:cNvPr id="11" name="Group 26"/>
          <p:cNvGrpSpPr>
            <a:grpSpLocks/>
          </p:cNvGrpSpPr>
          <p:nvPr/>
        </p:nvGrpSpPr>
        <p:grpSpPr bwMode="auto">
          <a:xfrm>
            <a:off x="7180262" y="2917825"/>
            <a:ext cx="1463675" cy="1463675"/>
            <a:chOff x="0" y="0"/>
            <a:chExt cx="1280" cy="1280"/>
          </a:xfrm>
        </p:grpSpPr>
        <p:pic>
          <p:nvPicPr>
            <p:cNvPr id="12" name="Picture 2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80" cy="1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Rectangle 24"/>
            <p:cNvSpPr>
              <a:spLocks/>
            </p:cNvSpPr>
            <p:nvPr/>
          </p:nvSpPr>
          <p:spPr bwMode="auto">
            <a:xfrm>
              <a:off x="104" y="96"/>
              <a:ext cx="1056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ct val="75000"/>
                </a:lnSpc>
              </a:pPr>
              <a:r>
                <a:rPr lang="en-US" sz="1300" dirty="0" smtClean="0">
                  <a:solidFill>
                    <a:schemeClr val="tx1"/>
                  </a:solidFill>
                  <a:latin typeface="PFDinTextCompPro-Bold" charset="0"/>
                  <a:ea typeface="ＭＳ Ｐゴシック" charset="0"/>
                  <a:cs typeface="ＭＳ Ｐゴシック" charset="0"/>
                  <a:sym typeface="PFDinTextCompPro-Bold" charset="0"/>
                </a:rPr>
                <a:t>NOTE</a:t>
              </a:r>
              <a:endParaRPr lang="en-US" sz="1300" dirty="0">
                <a:solidFill>
                  <a:schemeClr val="tx1"/>
                </a:solidFill>
                <a:latin typeface="PFDinTextCompPro-Bold" charset="0"/>
                <a:ea typeface="ＭＳ Ｐゴシック" charset="0"/>
                <a:cs typeface="ＭＳ Ｐゴシック" charset="0"/>
                <a:sym typeface="PFDinTextCompPro-Bold" charset="0"/>
              </a:endParaRPr>
            </a:p>
          </p:txBody>
        </p:sp>
        <p:sp>
          <p:nvSpPr>
            <p:cNvPr id="14" name="Rectangle 25"/>
            <p:cNvSpPr>
              <a:spLocks/>
            </p:cNvSpPr>
            <p:nvPr/>
          </p:nvSpPr>
          <p:spPr bwMode="auto">
            <a:xfrm>
              <a:off x="104" y="264"/>
              <a:ext cx="1056" cy="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ts val="1150"/>
                </a:lnSpc>
              </a:pPr>
              <a:endParaRPr lang="en-US" sz="900" dirty="0" smtClean="0">
                <a:solidFill>
                  <a:schemeClr val="tx1"/>
                </a:solidFill>
                <a:latin typeface="News706 BT" charset="0"/>
                <a:ea typeface="ＭＳ Ｐゴシック" charset="0"/>
                <a:cs typeface="ＭＳ Ｐゴシック" charset="0"/>
                <a:sym typeface="News706 BT" charset="0"/>
              </a:endParaRPr>
            </a:p>
            <a:p>
              <a:pPr algn="l">
                <a:lnSpc>
                  <a:spcPts val="1150"/>
                </a:lnSpc>
              </a:pPr>
              <a:r>
                <a:rPr lang="en-US" sz="900" dirty="0" smtClean="0">
                  <a:solidFill>
                    <a:schemeClr val="tx1"/>
                  </a:solidFill>
                  <a:latin typeface="News706 BT" charset="0"/>
                  <a:ea typeface="ＭＳ Ｐゴシック" charset="0"/>
                  <a:cs typeface="ＭＳ Ｐゴシック" charset="0"/>
                  <a:sym typeface="News706 BT" charset="0"/>
                </a:rPr>
                <a:t>This phenomenon</a:t>
              </a:r>
            </a:p>
            <a:p>
              <a:pPr algn="l">
                <a:lnSpc>
                  <a:spcPts val="1150"/>
                </a:lnSpc>
              </a:pPr>
              <a:r>
                <a:rPr lang="en-US" sz="900" dirty="0" smtClean="0">
                  <a:solidFill>
                    <a:schemeClr val="tx1"/>
                  </a:solidFill>
                  <a:latin typeface="News706 BT" charset="0"/>
                  <a:ea typeface="ＭＳ Ｐゴシック" charset="0"/>
                  <a:cs typeface="ＭＳ Ｐゴシック" charset="0"/>
                  <a:sym typeface="News706 BT" charset="0"/>
                </a:rPr>
                <a:t>is called</a:t>
              </a:r>
            </a:p>
            <a:p>
              <a:pPr algn="l">
                <a:lnSpc>
                  <a:spcPts val="1150"/>
                </a:lnSpc>
              </a:pPr>
              <a:r>
                <a:rPr lang="en-US" sz="900" i="1" dirty="0" err="1" smtClean="0">
                  <a:solidFill>
                    <a:schemeClr val="tx1"/>
                  </a:solidFill>
                  <a:latin typeface="News706 BT" charset="0"/>
                  <a:ea typeface="ＭＳ Ｐゴシック" charset="0"/>
                  <a:cs typeface="ＭＳ Ｐゴシック" charset="0"/>
                  <a:sym typeface="News706 BT" charset="0"/>
                </a:rPr>
                <a:t>overfitting</a:t>
              </a:r>
              <a:r>
                <a:rPr lang="en-US" sz="900" dirty="0" smtClean="0">
                  <a:solidFill>
                    <a:schemeClr val="tx1"/>
                  </a:solidFill>
                  <a:latin typeface="News706 BT" charset="0"/>
                  <a:ea typeface="ＭＳ Ｐゴシック" charset="0"/>
                  <a:cs typeface="ＭＳ Ｐゴシック" charset="0"/>
                  <a:sym typeface="News706 BT" charset="0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868904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_Instructor_Template_Deck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FFFFD6"/>
      </a:accent1>
      <a:accent2>
        <a:srgbClr val="333399"/>
      </a:accent2>
      <a:accent3>
        <a:srgbClr val="AAAAAA"/>
      </a:accent3>
      <a:accent4>
        <a:srgbClr val="DADADA"/>
      </a:accent4>
      <a:accent5>
        <a:srgbClr val="FFFFE8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">
      <a:majorFont>
        <a:latin typeface="PFDinTextCompPro-Bold"/>
        <a:ea typeface="ヒラギノ角ゴ ProN W6"/>
        <a:cs typeface="ヒラギノ角ゴ ProN W6"/>
      </a:majorFont>
      <a:minorFont>
        <a:latin typeface="News706 B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Agenda">
  <a:themeElements>
    <a:clrScheme name="General Assembly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650A34"/>
      </a:accent1>
      <a:accent2>
        <a:srgbClr val="ED203B"/>
      </a:accent2>
      <a:accent3>
        <a:srgbClr val="FF9DB6"/>
      </a:accent3>
      <a:accent4>
        <a:srgbClr val="FFD707"/>
      </a:accent4>
      <a:accent5>
        <a:srgbClr val="78E6D2"/>
      </a:accent5>
      <a:accent6>
        <a:srgbClr val="23C2BC"/>
      </a:accent6>
      <a:hlink>
        <a:srgbClr val="009999"/>
      </a:hlink>
      <a:folHlink>
        <a:srgbClr val="99CC00"/>
      </a:folHlink>
    </a:clrScheme>
    <a:fontScheme name="Agenda">
      <a:majorFont>
        <a:latin typeface="PFDinTextCompPro-Bold"/>
        <a:ea typeface="ヒラギノ角ゴ ProN W6"/>
        <a:cs typeface="ヒラギノ角ゴ ProN W6"/>
      </a:majorFont>
      <a:minorFont>
        <a:latin typeface="News706 B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solidFill>
          <a:schemeClr val="accent1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Agend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GA_Instructor_Template_Deck.potx</Template>
  <TotalTime>13389</TotalTime>
  <Pages>0</Pages>
  <Words>1568</Words>
  <Characters>0</Characters>
  <Application>Microsoft Office PowerPoint</Application>
  <PresentationFormat>Custom</PresentationFormat>
  <Lines>0</Lines>
  <Paragraphs>393</Paragraphs>
  <Slides>36</Slides>
  <Notes>36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36</vt:i4>
      </vt:variant>
    </vt:vector>
  </HeadingPairs>
  <TitlesOfParts>
    <vt:vector size="38" baseType="lpstr">
      <vt:lpstr>GA_Instructor_Template_Deck</vt:lpstr>
      <vt:lpstr>Agenda</vt:lpstr>
      <vt:lpstr>DATA SCIENCE Model Evaluation</vt:lpstr>
      <vt:lpstr>   I. EVALUATION Procedures iI. EVALUATION Metrics</vt:lpstr>
      <vt:lpstr>I. Evaluation PROCEDURES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II. Evaluation METRICS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Kevin Markham</cp:lastModifiedBy>
  <cp:revision>1746</cp:revision>
  <cp:lastPrinted>2013-03-28T23:13:53Z</cp:lastPrinted>
  <dcterms:modified xsi:type="dcterms:W3CDTF">2014-10-29T21:31:51Z</dcterms:modified>
</cp:coreProperties>
</file>